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6"/>
  </p:notesMasterIdLst>
  <p:handoutMasterIdLst>
    <p:handoutMasterId r:id="rId7"/>
  </p:handoutMasterIdLst>
  <p:sldIdLst>
    <p:sldId id="9134" r:id="rId2"/>
    <p:sldId id="9162" r:id="rId3"/>
    <p:sldId id="9105" r:id="rId4"/>
    <p:sldId id="9163" r:id="rId5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6" userDrawn="1">
          <p15:clr>
            <a:srgbClr val="A4A3A4"/>
          </p15:clr>
        </p15:guide>
        <p15:guide id="2" pos="295" userDrawn="1">
          <p15:clr>
            <a:srgbClr val="A4A3A4"/>
          </p15:clr>
        </p15:guide>
        <p15:guide id="3" orient="horz" pos="1389" userDrawn="1">
          <p15:clr>
            <a:srgbClr val="A4A3A4"/>
          </p15:clr>
        </p15:guide>
        <p15:guide id="4" orient="horz" pos="2296" userDrawn="1">
          <p15:clr>
            <a:srgbClr val="A4A3A4"/>
          </p15:clr>
        </p15:guide>
        <p15:guide id="5" orient="horz" pos="320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B4EA2"/>
    <a:srgbClr val="F68820"/>
    <a:srgbClr val="20B14A"/>
    <a:srgbClr val="333399"/>
    <a:srgbClr val="00B036"/>
    <a:srgbClr val="009900"/>
    <a:srgbClr val="05AB0D"/>
    <a:srgbClr val="00CC00"/>
    <a:srgbClr val="F59D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546" autoAdjust="0"/>
    <p:restoredTop sz="95373" autoAdjust="0"/>
  </p:normalViewPr>
  <p:slideViewPr>
    <p:cSldViewPr>
      <p:cViewPr varScale="1">
        <p:scale>
          <a:sx n="65" d="100"/>
          <a:sy n="65" d="100"/>
        </p:scale>
        <p:origin x="1542" y="78"/>
      </p:cViewPr>
      <p:guideLst>
        <p:guide orient="horz" pos="436"/>
        <p:guide pos="295"/>
        <p:guide orient="horz" pos="1389"/>
        <p:guide orient="horz" pos="2296"/>
        <p:guide orient="horz" pos="320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1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1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1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6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83868A-54BA-4ECA-B3DC-007C6015A8FA}" type="datetime1">
              <a:rPr lang="ko-KR" altLang="en-US" smtClean="0"/>
              <a:t>2024-02-23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44158-E288-4B8E-B832-B1BB3BA2F89F}" type="datetime1">
              <a:rPr lang="ko-KR" altLang="en-US" smtClean="0"/>
              <a:t>2024-02-23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56EAE7-49B9-4339-84CD-8E4D5FE02B44}" type="datetime1">
              <a:rPr lang="ko-KR" altLang="en-US" smtClean="0"/>
              <a:t>2024-02-23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0C3FA-DC51-4903-848D-009512CB7E3B}" type="datetime1">
              <a:rPr lang="ko-KR" altLang="en-US" smtClean="0"/>
              <a:t>2024-02-23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9A1915-FE72-48D5-AC44-728613041AC6}" type="datetime1">
              <a:rPr lang="ko-KR" altLang="en-US" smtClean="0"/>
              <a:t>2024-02-23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87786-F9ED-4BA4-9132-50F6D172AB8F}" type="datetime1">
              <a:rPr lang="ko-KR" altLang="en-US" smtClean="0"/>
              <a:t>2024-02-23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8429D-9B3E-46A8-B575-9596B3234EA4}" type="datetime1">
              <a:rPr lang="ko-KR" altLang="en-US" smtClean="0"/>
              <a:t>2024-02-23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09B3E1-409D-4A2C-99E5-FAE7AF8149DE}" type="datetime1">
              <a:rPr lang="ko-KR" altLang="en-US" smtClean="0"/>
              <a:t>2024-02-23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5730F3-1A77-4B2C-BC48-AA98B4DB610A}" type="datetime1">
              <a:rPr lang="ko-KR" altLang="en-US" smtClean="0"/>
              <a:t>2024-02-23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44D91F-DC10-4202-B865-1E90480AECD1}" type="datetime1">
              <a:rPr lang="ko-KR" altLang="en-US" smtClean="0"/>
              <a:t>2024-02-23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64DD1B-0248-4E46-9F4C-117CDC83198B}" type="datetime1">
              <a:rPr lang="ko-KR" altLang="en-US" smtClean="0"/>
              <a:t>2024-02-23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268B16EB-32A7-49F7-944C-E54DB9B1C3AE}" type="datetime1">
              <a:rPr lang="ko-KR" altLang="en-US" smtClean="0"/>
              <a:t>2024-02-23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hf sldNum="0"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251520" y="2420888"/>
            <a:ext cx="7992888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marL="1169988" lvl="1" indent="-457200" algn="dist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spc="-150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월간업무 추진계획</a:t>
            </a:r>
            <a:r>
              <a:rPr lang="en-US" altLang="ko-KR" sz="6600" b="1" spc="-150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 algn="dist">
              <a:lnSpc>
                <a:spcPct val="6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spc="-150" dirty="0">
                <a:solidFill>
                  <a:srgbClr val="8C8CC5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ko-KR" altLang="en-US" sz="2800" b="1" spc="-150" dirty="0">
              <a:solidFill>
                <a:srgbClr val="8C8CC5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5649EDD-1B81-4563-B8A5-66FF2FE4C0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584" y="3356992"/>
            <a:ext cx="7344816" cy="867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3600" tIns="46800" rIns="93600" bIns="46800"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 altLang="ko-KR" sz="4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</a:rPr>
              <a:t>(2024. 3. 1. ~ 3. 31.)</a:t>
            </a:r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651EF7DE-28BC-4B59-B9BE-CA38B93EEA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348225"/>
            <a:ext cx="2232248" cy="1568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4821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그룹 12">
            <a:extLst>
              <a:ext uri="{FF2B5EF4-FFF2-40B4-BE49-F238E27FC236}">
                <a16:creationId xmlns:a16="http://schemas.microsoft.com/office/drawing/2014/main" id="{1F920774-B9C5-4BD1-B099-EE2BD205A80E}"/>
              </a:ext>
            </a:extLst>
          </p:cNvPr>
          <p:cNvGrpSpPr/>
          <p:nvPr/>
        </p:nvGrpSpPr>
        <p:grpSpPr>
          <a:xfrm>
            <a:off x="6516216" y="22514"/>
            <a:ext cx="2592288" cy="504056"/>
            <a:chOff x="5796136" y="1340768"/>
            <a:chExt cx="2592288" cy="504056"/>
          </a:xfrm>
        </p:grpSpPr>
        <p:sp>
          <p:nvSpPr>
            <p:cNvPr id="14" name="사각형: 둥근 모서리 13">
              <a:extLst>
                <a:ext uri="{FF2B5EF4-FFF2-40B4-BE49-F238E27FC236}">
                  <a16:creationId xmlns:a16="http://schemas.microsoft.com/office/drawing/2014/main" id="{9E0E099B-FF46-4CBA-9BD5-3C70CC2BF0CB}"/>
                </a:ext>
              </a:extLst>
            </p:cNvPr>
            <p:cNvSpPr/>
            <p:nvPr/>
          </p:nvSpPr>
          <p:spPr>
            <a:xfrm>
              <a:off x="5796136" y="1340768"/>
              <a:ext cx="2592288" cy="504056"/>
            </a:xfrm>
            <a:prstGeom prst="round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2400" dirty="0">
                  <a:solidFill>
                    <a:srgbClr val="0B4EA2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    기 획 감 사 과</a:t>
              </a:r>
            </a:p>
          </p:txBody>
        </p:sp>
        <p:pic>
          <p:nvPicPr>
            <p:cNvPr id="15" name="그림 14">
              <a:extLst>
                <a:ext uri="{FF2B5EF4-FFF2-40B4-BE49-F238E27FC236}">
                  <a16:creationId xmlns:a16="http://schemas.microsoft.com/office/drawing/2014/main" id="{891E8F1A-866B-4D7E-937F-264B24470E6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68144" y="1412776"/>
              <a:ext cx="432048" cy="360040"/>
            </a:xfrm>
            <a:prstGeom prst="rect">
              <a:avLst/>
            </a:prstGeom>
          </p:spPr>
        </p:pic>
      </p:grpSp>
      <p:grpSp>
        <p:nvGrpSpPr>
          <p:cNvPr id="31" name="그룹 30">
            <a:extLst>
              <a:ext uri="{FF2B5EF4-FFF2-40B4-BE49-F238E27FC236}">
                <a16:creationId xmlns:a16="http://schemas.microsoft.com/office/drawing/2014/main" id="{E88D9058-22FD-4BA1-BBC9-61DB90ACD367}"/>
              </a:ext>
            </a:extLst>
          </p:cNvPr>
          <p:cNvGrpSpPr/>
          <p:nvPr/>
        </p:nvGrpSpPr>
        <p:grpSpPr>
          <a:xfrm>
            <a:off x="0" y="0"/>
            <a:ext cx="107504" cy="6863492"/>
            <a:chOff x="4067944" y="-5491"/>
            <a:chExt cx="144016" cy="6863492"/>
          </a:xfrm>
        </p:grpSpPr>
        <p:sp>
          <p:nvSpPr>
            <p:cNvPr id="32" name="Freeform 5">
              <a:extLst>
                <a:ext uri="{FF2B5EF4-FFF2-40B4-BE49-F238E27FC236}">
                  <a16:creationId xmlns:a16="http://schemas.microsoft.com/office/drawing/2014/main" id="{DBA80EFC-D88A-4B5E-8C7D-3C02DCFDD9E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1065214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0B14A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8BA83B1E-269F-4A35-8210-3FAE7E56898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74026" y="3333783"/>
              <a:ext cx="2331851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6882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4" name="Freeform 5">
              <a:extLst>
                <a:ext uri="{FF2B5EF4-FFF2-40B4-BE49-F238E27FC236}">
                  <a16:creationId xmlns:a16="http://schemas.microsoft.com/office/drawing/2014/main" id="{DAD56626-C8E1-4A4A-BA35-EB2E635F5AC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5643281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B4EA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</p:grpSp>
      <p:sp>
        <p:nvSpPr>
          <p:cNvPr id="16" name="Rectangle 3">
            <a:extLst>
              <a:ext uri="{FF2B5EF4-FFF2-40B4-BE49-F238E27FC236}">
                <a16:creationId xmlns:a16="http://schemas.microsoft.com/office/drawing/2014/main" id="{2F410C6C-3FB3-40C3-A8B4-A0BDCD77B6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548680"/>
            <a:ext cx="9324528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3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의정비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심의위원회 회의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3. 4.(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11:00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10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8D8B3F69-0989-40C5-97BE-0C3E4CB95E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1556792"/>
            <a:ext cx="9324528" cy="17284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3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2.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 군민자문단 전체회의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3. 5.(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14:00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28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2024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년 주요 현안사업 자문 및 군정발전 방안 토론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8" name="Rectangle 3">
            <a:extLst>
              <a:ext uri="{FF2B5EF4-FFF2-40B4-BE49-F238E27FC236}">
                <a16:creationId xmlns:a16="http://schemas.microsoft.com/office/drawing/2014/main" id="{4E9D6E01-B167-421E-B415-8DED248F18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3068960"/>
            <a:ext cx="9324528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30000"/>
              </a:lnSpc>
              <a:defRPr/>
            </a:pPr>
            <a:r>
              <a:rPr lang="en-US" altLang="ko-KR" sz="1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3. 3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의원간담회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3. 7.(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10:00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위원회 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3.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21.(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위원회 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0" name="Rectangle 3">
            <a:extLst>
              <a:ext uri="{FF2B5EF4-FFF2-40B4-BE49-F238E27FC236}">
                <a16:creationId xmlns:a16="http://schemas.microsoft.com/office/drawing/2014/main" id="{6A9EC631-6752-4DA3-AC57-BEE98A74E1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4725144"/>
            <a:ext cx="914400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ts val="3500"/>
              </a:lnSpc>
              <a:defRPr/>
            </a:pPr>
            <a:r>
              <a:rPr lang="en-US" altLang="ko-KR" sz="1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4. 2024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추가경정 예산안 조정 및 보고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ts val="35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</a:t>
            </a: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graphicFrame>
        <p:nvGraphicFramePr>
          <p:cNvPr id="21" name="표 3">
            <a:extLst>
              <a:ext uri="{FF2B5EF4-FFF2-40B4-BE49-F238E27FC236}">
                <a16:creationId xmlns:a16="http://schemas.microsoft.com/office/drawing/2014/main" id="{C1C29966-2A5F-48F8-9E2A-0450ECCFF9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7624310"/>
              </p:ext>
            </p:extLst>
          </p:nvPr>
        </p:nvGraphicFramePr>
        <p:xfrm>
          <a:off x="468313" y="5301208"/>
          <a:ext cx="8285007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6333">
                  <a:extLst>
                    <a:ext uri="{9D8B030D-6E8A-4147-A177-3AD203B41FA5}">
                      <a16:colId xmlns:a16="http://schemas.microsoft.com/office/drawing/2014/main" val="4020390327"/>
                    </a:ext>
                  </a:extLst>
                </a:gridCol>
                <a:gridCol w="3024337">
                  <a:extLst>
                    <a:ext uri="{9D8B030D-6E8A-4147-A177-3AD203B41FA5}">
                      <a16:colId xmlns:a16="http://schemas.microsoft.com/office/drawing/2014/main" val="3171225329"/>
                    </a:ext>
                  </a:extLst>
                </a:gridCol>
                <a:gridCol w="3024337">
                  <a:extLst>
                    <a:ext uri="{9D8B030D-6E8A-4147-A177-3AD203B41FA5}">
                      <a16:colId xmlns:a16="http://schemas.microsoft.com/office/drawing/2014/main" val="1609361791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b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기 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b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내   용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b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비 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4433041"/>
                  </a:ext>
                </a:extLst>
              </a:tr>
              <a:tr h="31850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~ 3. 8.(</a:t>
                      </a:r>
                      <a:r>
                        <a:rPr lang="ko-KR" altLang="en-US" sz="1600" b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금</a:t>
                      </a:r>
                      <a:r>
                        <a:rPr lang="en-US" altLang="ko-KR" sz="1600" b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</a:t>
                      </a:r>
                      <a:r>
                        <a:rPr lang="ko-KR" altLang="en-US" sz="1600" b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까지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예산안 조정 후 </a:t>
                      </a:r>
                      <a:r>
                        <a:rPr lang="en-US" altLang="ko-KR" sz="1600" b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e-</a:t>
                      </a:r>
                      <a:r>
                        <a:rPr lang="ko-KR" altLang="en-US" sz="1600" b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호조</a:t>
                      </a:r>
                      <a:r>
                        <a:rPr lang="en-US" altLang="ko-KR" sz="1600" b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+ </a:t>
                      </a:r>
                      <a:r>
                        <a:rPr lang="ko-KR" altLang="en-US" sz="1600" b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입력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latinLnBrk="1"/>
                      <a:endParaRPr lang="en-US" altLang="ko-KR" sz="1600" b="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ko-KR" altLang="en-US" sz="1600" b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전부서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8646609"/>
                  </a:ext>
                </a:extLst>
              </a:tr>
              <a:tr h="31850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~ 3. 18.(</a:t>
                      </a:r>
                      <a:r>
                        <a:rPr lang="ko-KR" altLang="en-US" sz="1600" b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월</a:t>
                      </a:r>
                      <a:r>
                        <a:rPr lang="en-US" altLang="ko-KR" sz="1600" b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</a:t>
                      </a:r>
                      <a:r>
                        <a:rPr lang="ko-KR" altLang="en-US" sz="1600" b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까지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예산안 중간보고 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600" b="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5544954"/>
                  </a:ext>
                </a:extLst>
              </a:tr>
              <a:tr h="31850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~ 4. 1.(</a:t>
                      </a:r>
                      <a:r>
                        <a:rPr lang="ko-KR" altLang="en-US" sz="1600" b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월</a:t>
                      </a:r>
                      <a:r>
                        <a:rPr lang="en-US" altLang="ko-KR" sz="1600" b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</a:t>
                      </a:r>
                      <a:r>
                        <a:rPr lang="ko-KR" altLang="en-US" sz="1600" b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까지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예산안 최종보고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600" b="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24607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5414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그룹 12">
            <a:extLst>
              <a:ext uri="{FF2B5EF4-FFF2-40B4-BE49-F238E27FC236}">
                <a16:creationId xmlns:a16="http://schemas.microsoft.com/office/drawing/2014/main" id="{1F920774-B9C5-4BD1-B099-EE2BD205A80E}"/>
              </a:ext>
            </a:extLst>
          </p:cNvPr>
          <p:cNvGrpSpPr/>
          <p:nvPr/>
        </p:nvGrpSpPr>
        <p:grpSpPr>
          <a:xfrm>
            <a:off x="6516216" y="22514"/>
            <a:ext cx="2592288" cy="504056"/>
            <a:chOff x="5796136" y="1340768"/>
            <a:chExt cx="2592288" cy="504056"/>
          </a:xfrm>
        </p:grpSpPr>
        <p:sp>
          <p:nvSpPr>
            <p:cNvPr id="14" name="사각형: 둥근 모서리 13">
              <a:extLst>
                <a:ext uri="{FF2B5EF4-FFF2-40B4-BE49-F238E27FC236}">
                  <a16:creationId xmlns:a16="http://schemas.microsoft.com/office/drawing/2014/main" id="{9E0E099B-FF46-4CBA-9BD5-3C70CC2BF0CB}"/>
                </a:ext>
              </a:extLst>
            </p:cNvPr>
            <p:cNvSpPr/>
            <p:nvPr/>
          </p:nvSpPr>
          <p:spPr>
            <a:xfrm>
              <a:off x="5796136" y="1340768"/>
              <a:ext cx="2592288" cy="504056"/>
            </a:xfrm>
            <a:prstGeom prst="round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2400" dirty="0">
                  <a:solidFill>
                    <a:srgbClr val="0B4EA2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    기 획 감 사 과</a:t>
              </a:r>
            </a:p>
          </p:txBody>
        </p:sp>
        <p:pic>
          <p:nvPicPr>
            <p:cNvPr id="15" name="그림 14">
              <a:extLst>
                <a:ext uri="{FF2B5EF4-FFF2-40B4-BE49-F238E27FC236}">
                  <a16:creationId xmlns:a16="http://schemas.microsoft.com/office/drawing/2014/main" id="{891E8F1A-866B-4D7E-937F-264B24470E6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68144" y="1412776"/>
              <a:ext cx="432048" cy="360040"/>
            </a:xfrm>
            <a:prstGeom prst="rect">
              <a:avLst/>
            </a:prstGeom>
          </p:spPr>
        </p:pic>
      </p:grpSp>
      <p:grpSp>
        <p:nvGrpSpPr>
          <p:cNvPr id="31" name="그룹 30">
            <a:extLst>
              <a:ext uri="{FF2B5EF4-FFF2-40B4-BE49-F238E27FC236}">
                <a16:creationId xmlns:a16="http://schemas.microsoft.com/office/drawing/2014/main" id="{E88D9058-22FD-4BA1-BBC9-61DB90ACD367}"/>
              </a:ext>
            </a:extLst>
          </p:cNvPr>
          <p:cNvGrpSpPr/>
          <p:nvPr/>
        </p:nvGrpSpPr>
        <p:grpSpPr>
          <a:xfrm>
            <a:off x="0" y="0"/>
            <a:ext cx="107504" cy="6863492"/>
            <a:chOff x="4067944" y="-5491"/>
            <a:chExt cx="144016" cy="6863492"/>
          </a:xfrm>
        </p:grpSpPr>
        <p:sp>
          <p:nvSpPr>
            <p:cNvPr id="32" name="Freeform 5">
              <a:extLst>
                <a:ext uri="{FF2B5EF4-FFF2-40B4-BE49-F238E27FC236}">
                  <a16:creationId xmlns:a16="http://schemas.microsoft.com/office/drawing/2014/main" id="{DBA80EFC-D88A-4B5E-8C7D-3C02DCFDD9E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1065214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0B14A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8BA83B1E-269F-4A35-8210-3FAE7E56898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74026" y="3333783"/>
              <a:ext cx="2331851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6882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4" name="Freeform 5">
              <a:extLst>
                <a:ext uri="{FF2B5EF4-FFF2-40B4-BE49-F238E27FC236}">
                  <a16:creationId xmlns:a16="http://schemas.microsoft.com/office/drawing/2014/main" id="{DAD56626-C8E1-4A4A-BA35-EB2E635F5AC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5643281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B4EA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</p:grpSp>
      <p:sp>
        <p:nvSpPr>
          <p:cNvPr id="11" name="Rectangle 3">
            <a:extLst>
              <a:ext uri="{FF2B5EF4-FFF2-40B4-BE49-F238E27FC236}">
                <a16:creationId xmlns:a16="http://schemas.microsoft.com/office/drawing/2014/main" id="{894D25E2-D92E-4A37-A958-AC9D5DDE45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3140968"/>
            <a:ext cx="9144000" cy="1656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3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7.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 영동군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SNS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홍보단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팸투어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3. 15.(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3. 17.(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국악체험촌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40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여 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국악체험촌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및 관내 여행지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팸투어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>
              <a:lnSpc>
                <a:spcPct val="14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5C9F0AC4-A987-4A77-BE53-6A35E40559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4797152"/>
            <a:ext cx="9324528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3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8.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「찾아가는 무료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법률상담실」운영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3. 25.(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11:00 /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매곡면사무소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명지성 변호사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민사</a:t>
            </a: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형사</a:t>
            </a: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 ·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행정</a:t>
            </a: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 ·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가사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소송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법령해석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세무상담 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>
              <a:lnSpc>
                <a:spcPts val="3500"/>
              </a:lnSpc>
              <a:defRPr/>
            </a:pP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ts val="3500"/>
              </a:lnSpc>
              <a:defRPr/>
            </a:pPr>
            <a:endParaRPr lang="en-US" altLang="ko-KR" sz="2800" b="1" dirty="0">
              <a:solidFill>
                <a:srgbClr val="00CC00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9" name="Rectangle 3">
            <a:extLst>
              <a:ext uri="{FF2B5EF4-FFF2-40B4-BE49-F238E27FC236}">
                <a16:creationId xmlns:a16="http://schemas.microsoft.com/office/drawing/2014/main" id="{261A38D0-DC6C-4561-8D25-B975668623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2132856"/>
            <a:ext cx="9396536" cy="1728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atinLnBrk="0">
              <a:lnSpc>
                <a:spcPts val="35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     </a:t>
            </a: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6. 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제</a:t>
            </a: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320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회 영동군의회 임시회</a:t>
            </a:r>
            <a:endParaRPr lang="en-US" altLang="ko-KR" sz="2400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latinLnBrk="0">
              <a:lnSpc>
                <a:spcPts val="3500"/>
              </a:lnSpc>
              <a:spcBef>
                <a:spcPct val="0"/>
              </a:spcBef>
              <a:buClr>
                <a:schemeClr val="tx1"/>
              </a:buClr>
            </a:pP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3. 12.(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화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~ 3. 15.(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금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/ 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본회의장 및 위원회 회의실</a:t>
            </a:r>
            <a:endParaRPr lang="en-US" altLang="ko-KR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20" name="Rectangle 3">
            <a:extLst>
              <a:ext uri="{FF2B5EF4-FFF2-40B4-BE49-F238E27FC236}">
                <a16:creationId xmlns:a16="http://schemas.microsoft.com/office/drawing/2014/main" id="{4AFB4E33-385A-4267-B9B0-18A272305D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517228"/>
            <a:ext cx="9396536" cy="1471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atinLnBrk="0">
              <a:lnSpc>
                <a:spcPct val="13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     </a:t>
            </a: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5. 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충청북도 정부합동감사 </a:t>
            </a:r>
            <a:r>
              <a:rPr lang="ko-KR" altLang="en-US" dirty="0" err="1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본감사</a:t>
            </a:r>
            <a:endParaRPr lang="en-US" altLang="ko-KR" sz="2400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latinLnBrk="0">
              <a:lnSpc>
                <a:spcPct val="130000"/>
              </a:lnSpc>
              <a:spcBef>
                <a:spcPct val="0"/>
              </a:spcBef>
              <a:buClr>
                <a:schemeClr val="tx1"/>
              </a:buClr>
            </a:pP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3. 11.(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월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~ 3. 27.(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수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/ 9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개 부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·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처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·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청</a:t>
            </a:r>
            <a:endParaRPr lang="en-US" altLang="ko-KR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latinLnBrk="0">
              <a:lnSpc>
                <a:spcPct val="130000"/>
              </a:lnSpc>
              <a:spcBef>
                <a:spcPct val="0"/>
              </a:spcBef>
              <a:buClr>
                <a:schemeClr val="tx1"/>
              </a:buClr>
            </a:pP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2020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년 수감 이후 현재까지 추진한 사무 전반</a:t>
            </a:r>
            <a:endParaRPr lang="en-US" altLang="ko-KR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85660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그룹 12">
            <a:extLst>
              <a:ext uri="{FF2B5EF4-FFF2-40B4-BE49-F238E27FC236}">
                <a16:creationId xmlns:a16="http://schemas.microsoft.com/office/drawing/2014/main" id="{1F920774-B9C5-4BD1-B099-EE2BD205A80E}"/>
              </a:ext>
            </a:extLst>
          </p:cNvPr>
          <p:cNvGrpSpPr/>
          <p:nvPr/>
        </p:nvGrpSpPr>
        <p:grpSpPr>
          <a:xfrm>
            <a:off x="6516216" y="22514"/>
            <a:ext cx="2592288" cy="504056"/>
            <a:chOff x="5796136" y="1340768"/>
            <a:chExt cx="2592288" cy="504056"/>
          </a:xfrm>
        </p:grpSpPr>
        <p:sp>
          <p:nvSpPr>
            <p:cNvPr id="14" name="사각형: 둥근 모서리 13">
              <a:extLst>
                <a:ext uri="{FF2B5EF4-FFF2-40B4-BE49-F238E27FC236}">
                  <a16:creationId xmlns:a16="http://schemas.microsoft.com/office/drawing/2014/main" id="{9E0E099B-FF46-4CBA-9BD5-3C70CC2BF0CB}"/>
                </a:ext>
              </a:extLst>
            </p:cNvPr>
            <p:cNvSpPr/>
            <p:nvPr/>
          </p:nvSpPr>
          <p:spPr>
            <a:xfrm>
              <a:off x="5796136" y="1340768"/>
              <a:ext cx="2592288" cy="504056"/>
            </a:xfrm>
            <a:prstGeom prst="round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2400" dirty="0">
                  <a:solidFill>
                    <a:srgbClr val="0B4EA2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    기 획 감 사 과</a:t>
              </a:r>
            </a:p>
          </p:txBody>
        </p:sp>
        <p:pic>
          <p:nvPicPr>
            <p:cNvPr id="15" name="그림 14">
              <a:extLst>
                <a:ext uri="{FF2B5EF4-FFF2-40B4-BE49-F238E27FC236}">
                  <a16:creationId xmlns:a16="http://schemas.microsoft.com/office/drawing/2014/main" id="{891E8F1A-866B-4D7E-937F-264B24470E6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68144" y="1412776"/>
              <a:ext cx="432048" cy="360040"/>
            </a:xfrm>
            <a:prstGeom prst="rect">
              <a:avLst/>
            </a:prstGeom>
          </p:spPr>
        </p:pic>
      </p:grpSp>
      <p:grpSp>
        <p:nvGrpSpPr>
          <p:cNvPr id="31" name="그룹 30">
            <a:extLst>
              <a:ext uri="{FF2B5EF4-FFF2-40B4-BE49-F238E27FC236}">
                <a16:creationId xmlns:a16="http://schemas.microsoft.com/office/drawing/2014/main" id="{E88D9058-22FD-4BA1-BBC9-61DB90ACD367}"/>
              </a:ext>
            </a:extLst>
          </p:cNvPr>
          <p:cNvGrpSpPr/>
          <p:nvPr/>
        </p:nvGrpSpPr>
        <p:grpSpPr>
          <a:xfrm>
            <a:off x="0" y="0"/>
            <a:ext cx="107504" cy="6863492"/>
            <a:chOff x="4067944" y="-5491"/>
            <a:chExt cx="144016" cy="6863492"/>
          </a:xfrm>
        </p:grpSpPr>
        <p:sp>
          <p:nvSpPr>
            <p:cNvPr id="32" name="Freeform 5">
              <a:extLst>
                <a:ext uri="{FF2B5EF4-FFF2-40B4-BE49-F238E27FC236}">
                  <a16:creationId xmlns:a16="http://schemas.microsoft.com/office/drawing/2014/main" id="{DBA80EFC-D88A-4B5E-8C7D-3C02DCFDD9E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1065214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0B14A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8BA83B1E-269F-4A35-8210-3FAE7E56898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74026" y="3333783"/>
              <a:ext cx="2331851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6882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4" name="Freeform 5">
              <a:extLst>
                <a:ext uri="{FF2B5EF4-FFF2-40B4-BE49-F238E27FC236}">
                  <a16:creationId xmlns:a16="http://schemas.microsoft.com/office/drawing/2014/main" id="{DAD56626-C8E1-4A4A-BA35-EB2E635F5AC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5643281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B4EA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</p:grpSp>
      <p:sp>
        <p:nvSpPr>
          <p:cNvPr id="17" name="Rectangle 3">
            <a:extLst>
              <a:ext uri="{FF2B5EF4-FFF2-40B4-BE49-F238E27FC236}">
                <a16:creationId xmlns:a16="http://schemas.microsoft.com/office/drawing/2014/main" id="{96631DCE-7FB2-43E8-A7D8-B34D8A36D5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836712"/>
            <a:ext cx="9061450" cy="147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atinLnBrk="0">
              <a:lnSpc>
                <a:spcPts val="35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 9. 2024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년도 체육시설사업소 종합감사</a:t>
            </a:r>
            <a:endParaRPr lang="en-US" altLang="ko-KR" sz="2400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latinLnBrk="0">
              <a:lnSpc>
                <a:spcPts val="3500"/>
              </a:lnSpc>
              <a:spcBef>
                <a:spcPct val="0"/>
              </a:spcBef>
              <a:buClr>
                <a:schemeClr val="tx1"/>
              </a:buClr>
            </a:pP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3. 21.(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목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~ 3. 29.(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금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 / 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기획감사과장 외 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5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endParaRPr lang="en-US" altLang="ko-KR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latinLnBrk="0">
              <a:lnSpc>
                <a:spcPts val="3500"/>
              </a:lnSpc>
              <a:spcBef>
                <a:spcPct val="0"/>
              </a:spcBef>
              <a:buClr>
                <a:schemeClr val="tx1"/>
              </a:buClr>
            </a:pP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2021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년 수감 이후 현재까지 추진한 사무 전반</a:t>
            </a:r>
            <a:endParaRPr lang="en-US" altLang="ko-KR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18" name="Rectangle 3">
            <a:extLst>
              <a:ext uri="{FF2B5EF4-FFF2-40B4-BE49-F238E27FC236}">
                <a16:creationId xmlns:a16="http://schemas.microsoft.com/office/drawing/2014/main" id="{2711114E-FAEA-4232-9F92-31EB8E7B0C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4509120"/>
            <a:ext cx="9061450" cy="111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atinLnBrk="0">
              <a:lnSpc>
                <a:spcPts val="35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11. 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민간위탁사업 실태조사</a:t>
            </a:r>
            <a:endParaRPr lang="en-US" altLang="ko-KR" sz="2400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latinLnBrk="0">
              <a:lnSpc>
                <a:spcPts val="3500"/>
              </a:lnSpc>
              <a:spcBef>
                <a:spcPct val="0"/>
              </a:spcBef>
              <a:buClr>
                <a:schemeClr val="tx1"/>
              </a:buClr>
            </a:pP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3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월 중 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민간위탁 절차 및 협약 실태 조사</a:t>
            </a:r>
            <a:endParaRPr lang="en-US" altLang="ko-KR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16" name="Rectangle 3">
            <a:extLst>
              <a:ext uri="{FF2B5EF4-FFF2-40B4-BE49-F238E27FC236}">
                <a16:creationId xmlns:a16="http://schemas.microsoft.com/office/drawing/2014/main" id="{60D243D0-769E-41E6-A48A-561B343C8E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2852936"/>
            <a:ext cx="914400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ts val="35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10. 2024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지방보조금 심의위원회</a:t>
            </a: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3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월 중 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상황실 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/ 1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회 추경 지방보조금 심의 외 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1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건</a:t>
            </a: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1981401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1739134</TotalTime>
  <Words>377</Words>
  <Application>Microsoft Office PowerPoint</Application>
  <PresentationFormat>화면 슬라이드 쇼(4:3)</PresentationFormat>
  <Paragraphs>55</Paragraphs>
  <Slides>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12" baseType="lpstr">
      <vt:lpstr>HY헤드라인M</vt:lpstr>
      <vt:lpstr>굴림</vt:lpstr>
      <vt:lpstr>맑은 고딕</vt:lpstr>
      <vt:lpstr>Arial</vt:lpstr>
      <vt:lpstr>Calibri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26258</cp:revision>
  <cp:lastPrinted>2024-02-22T08:23:29Z</cp:lastPrinted>
  <dcterms:modified xsi:type="dcterms:W3CDTF">2024-02-23T01:06:22Z</dcterms:modified>
</cp:coreProperties>
</file>