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7345" r:id="rId2"/>
    <p:sldId id="9212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6" userDrawn="1">
          <p15:clr>
            <a:srgbClr val="A4A3A4"/>
          </p15:clr>
        </p15:guide>
        <p15:guide id="2" pos="295" userDrawn="1">
          <p15:clr>
            <a:srgbClr val="A4A3A4"/>
          </p15:clr>
        </p15:guide>
        <p15:guide id="3" orient="horz" pos="1344" userDrawn="1">
          <p15:clr>
            <a:srgbClr val="A4A3A4"/>
          </p15:clr>
        </p15:guide>
        <p15:guide id="4" orient="horz" pos="2160" userDrawn="1">
          <p15:clr>
            <a:srgbClr val="A4A3A4"/>
          </p15:clr>
        </p15:guide>
        <p15:guide id="5" orient="horz" pos="306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0000FF"/>
    <a:srgbClr val="0B4EA2"/>
    <a:srgbClr val="F68820"/>
    <a:srgbClr val="20B14A"/>
    <a:srgbClr val="333399"/>
    <a:srgbClr val="00B036"/>
    <a:srgbClr val="009900"/>
    <a:srgbClr val="05AB0D"/>
    <a:srgbClr val="F59D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510" autoAdjust="0"/>
    <p:restoredTop sz="96353" autoAdjust="0"/>
  </p:normalViewPr>
  <p:slideViewPr>
    <p:cSldViewPr>
      <p:cViewPr varScale="1">
        <p:scale>
          <a:sx n="110" d="100"/>
          <a:sy n="110" d="100"/>
        </p:scale>
        <p:origin x="1512" y="114"/>
      </p:cViewPr>
      <p:guideLst>
        <p:guide orient="horz" pos="346"/>
        <p:guide pos="295"/>
        <p:guide orient="horz" pos="1344"/>
        <p:guide orient="horz" pos="2160"/>
        <p:guide orient="horz" pos="306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1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1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1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6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3868A-54BA-4ECA-B3DC-007C6015A8FA}" type="datetime1">
              <a:rPr lang="ko-KR" altLang="en-US" smtClean="0"/>
              <a:t>2024-07-18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44158-E288-4B8E-B832-B1BB3BA2F89F}" type="datetime1">
              <a:rPr lang="ko-KR" altLang="en-US" smtClean="0"/>
              <a:t>2024-07-18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56EAE7-49B9-4339-84CD-8E4D5FE02B44}" type="datetime1">
              <a:rPr lang="ko-KR" altLang="en-US" smtClean="0"/>
              <a:t>2024-07-18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0C3FA-DC51-4903-848D-009512CB7E3B}" type="datetime1">
              <a:rPr lang="ko-KR" altLang="en-US" smtClean="0"/>
              <a:t>2024-07-18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9A1915-FE72-48D5-AC44-728613041AC6}" type="datetime1">
              <a:rPr lang="ko-KR" altLang="en-US" smtClean="0"/>
              <a:t>2024-07-18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87786-F9ED-4BA4-9132-50F6D172AB8F}" type="datetime1">
              <a:rPr lang="ko-KR" altLang="en-US" smtClean="0"/>
              <a:t>2024-07-18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8429D-9B3E-46A8-B575-9596B3234EA4}" type="datetime1">
              <a:rPr lang="ko-KR" altLang="en-US" smtClean="0"/>
              <a:t>2024-07-18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9B3E1-409D-4A2C-99E5-FAE7AF8149DE}" type="datetime1">
              <a:rPr lang="ko-KR" altLang="en-US" smtClean="0"/>
              <a:t>2024-07-18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730F3-1A77-4B2C-BC48-AA98B4DB610A}" type="datetime1">
              <a:rPr lang="ko-KR" altLang="en-US" smtClean="0"/>
              <a:t>2024-07-18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4D91F-DC10-4202-B865-1E90480AECD1}" type="datetime1">
              <a:rPr lang="ko-KR" altLang="en-US" smtClean="0"/>
              <a:t>2024-07-18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4DD1B-0248-4E46-9F4C-117CDC83198B}" type="datetime1">
              <a:rPr lang="ko-KR" altLang="en-US" smtClean="0"/>
              <a:t>2024-07-18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268B16EB-32A7-49F7-944C-E54DB9B1C3AE}" type="datetime1">
              <a:rPr lang="ko-KR" altLang="en-US" smtClean="0"/>
              <a:t>2024-07-18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hf sldNum="0"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945687" y="2420888"/>
            <a:ext cx="7200800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주간업무 추진계획</a:t>
            </a:r>
            <a:endParaRPr lang="ko-KR" altLang="en-US" sz="6500" b="1" dirty="0">
              <a:effectLst>
                <a:outerShdw blurRad="38100" dist="38100" dir="2700000" algn="tl">
                  <a:srgbClr val="000000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45687" y="3583681"/>
            <a:ext cx="7344816" cy="867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600" tIns="46800" rIns="93600" bIns="46800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ko-KR" sz="4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(2024. 7. 22. ~ 7. 28.)</a:t>
            </a:r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348225"/>
            <a:ext cx="2232248" cy="1568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002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>
            <a:extLst>
              <a:ext uri="{FF2B5EF4-FFF2-40B4-BE49-F238E27FC236}">
                <a16:creationId xmlns:a16="http://schemas.microsoft.com/office/drawing/2014/main" id="{1F920774-B9C5-4BD1-B099-EE2BD205A80E}"/>
              </a:ext>
            </a:extLst>
          </p:cNvPr>
          <p:cNvGrpSpPr/>
          <p:nvPr/>
        </p:nvGrpSpPr>
        <p:grpSpPr>
          <a:xfrm>
            <a:off x="6516216" y="22514"/>
            <a:ext cx="2592288" cy="504056"/>
            <a:chOff x="5796136" y="1340768"/>
            <a:chExt cx="2592288" cy="504056"/>
          </a:xfrm>
        </p:grpSpPr>
        <p:sp>
          <p:nvSpPr>
            <p:cNvPr id="14" name="사각형: 둥근 모서리 13">
              <a:extLst>
                <a:ext uri="{FF2B5EF4-FFF2-40B4-BE49-F238E27FC236}">
                  <a16:creationId xmlns:a16="http://schemas.microsoft.com/office/drawing/2014/main" id="{9E0E099B-FF46-4CBA-9BD5-3C70CC2BF0CB}"/>
                </a:ext>
              </a:extLst>
            </p:cNvPr>
            <p:cNvSpPr/>
            <p:nvPr/>
          </p:nvSpPr>
          <p:spPr>
            <a:xfrm>
              <a:off x="5796136" y="1340768"/>
              <a:ext cx="2592288" cy="504056"/>
            </a:xfrm>
            <a:prstGeom prst="round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400" dirty="0">
                  <a:solidFill>
                    <a:srgbClr val="0B4EA2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    기 획 감 사 과</a:t>
              </a:r>
            </a:p>
          </p:txBody>
        </p:sp>
        <p:pic>
          <p:nvPicPr>
            <p:cNvPr id="15" name="그림 14">
              <a:extLst>
                <a:ext uri="{FF2B5EF4-FFF2-40B4-BE49-F238E27FC236}">
                  <a16:creationId xmlns:a16="http://schemas.microsoft.com/office/drawing/2014/main" id="{891E8F1A-866B-4D7E-937F-264B24470E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144" y="1412776"/>
              <a:ext cx="432048" cy="360040"/>
            </a:xfrm>
            <a:prstGeom prst="rect">
              <a:avLst/>
            </a:prstGeom>
          </p:spPr>
        </p:pic>
      </p:grpSp>
      <p:grpSp>
        <p:nvGrpSpPr>
          <p:cNvPr id="31" name="그룹 30">
            <a:extLst>
              <a:ext uri="{FF2B5EF4-FFF2-40B4-BE49-F238E27FC236}">
                <a16:creationId xmlns:a16="http://schemas.microsoft.com/office/drawing/2014/main" id="{E88D9058-22FD-4BA1-BBC9-61DB90ACD367}"/>
              </a:ext>
            </a:extLst>
          </p:cNvPr>
          <p:cNvGrpSpPr/>
          <p:nvPr/>
        </p:nvGrpSpPr>
        <p:grpSpPr>
          <a:xfrm>
            <a:off x="0" y="0"/>
            <a:ext cx="107504" cy="6863492"/>
            <a:chOff x="4067944" y="-5491"/>
            <a:chExt cx="144016" cy="6863492"/>
          </a:xfrm>
        </p:grpSpPr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DBA80EFC-D88A-4B5E-8C7D-3C02DCFDD9E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1065214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0B14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8BA83B1E-269F-4A35-8210-3FAE7E56898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74026" y="3333783"/>
              <a:ext cx="2331851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882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4" name="Freeform 5">
              <a:extLst>
                <a:ext uri="{FF2B5EF4-FFF2-40B4-BE49-F238E27FC236}">
                  <a16:creationId xmlns:a16="http://schemas.microsoft.com/office/drawing/2014/main" id="{DAD56626-C8E1-4A4A-BA35-EB2E635F5AC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5643281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B4EA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</p:grpSp>
      <p:sp>
        <p:nvSpPr>
          <p:cNvPr id="16" name="Rectangle 3">
            <a:extLst>
              <a:ext uri="{FF2B5EF4-FFF2-40B4-BE49-F238E27FC236}">
                <a16:creationId xmlns:a16="http://schemas.microsoft.com/office/drawing/2014/main" id="{1A931543-86CA-4215-80C8-2655EF530E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4293096"/>
            <a:ext cx="9252520" cy="1108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지속가능발전 기본계획 수립을 위한 설문조사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7. 23.(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7. 25.(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읍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면사무소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조사원 대면 설문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20" name="표 3">
            <a:extLst>
              <a:ext uri="{FF2B5EF4-FFF2-40B4-BE49-F238E27FC236}">
                <a16:creationId xmlns:a16="http://schemas.microsoft.com/office/drawing/2014/main" id="{C9207E81-714A-41A1-927B-5120695998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38351"/>
              </p:ext>
            </p:extLst>
          </p:nvPr>
        </p:nvGraphicFramePr>
        <p:xfrm>
          <a:off x="467544" y="1052736"/>
          <a:ext cx="8568184" cy="30963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4565">
                  <a:extLst>
                    <a:ext uri="{9D8B030D-6E8A-4147-A177-3AD203B41FA5}">
                      <a16:colId xmlns:a16="http://schemas.microsoft.com/office/drawing/2014/main" val="671199963"/>
                    </a:ext>
                  </a:extLst>
                </a:gridCol>
                <a:gridCol w="559611">
                  <a:extLst>
                    <a:ext uri="{9D8B030D-6E8A-4147-A177-3AD203B41FA5}">
                      <a16:colId xmlns:a16="http://schemas.microsoft.com/office/drawing/2014/main" val="3502824898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763094522"/>
                    </a:ext>
                  </a:extLst>
                </a:gridCol>
                <a:gridCol w="4968552">
                  <a:extLst>
                    <a:ext uri="{9D8B030D-6E8A-4147-A177-3AD203B41FA5}">
                      <a16:colId xmlns:a16="http://schemas.microsoft.com/office/drawing/2014/main" val="4267878285"/>
                    </a:ext>
                  </a:extLst>
                </a:gridCol>
                <a:gridCol w="1295376">
                  <a:extLst>
                    <a:ext uri="{9D8B030D-6E8A-4147-A177-3AD203B41FA5}">
                      <a16:colId xmlns:a16="http://schemas.microsoft.com/office/drawing/2014/main" val="2559983843"/>
                    </a:ext>
                  </a:extLst>
                </a:gridCol>
              </a:tblGrid>
              <a:tr h="382366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일    시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장 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심 의 대 상 부 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비 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619500"/>
                  </a:ext>
                </a:extLst>
              </a:tr>
              <a:tr h="362973">
                <a:tc rowSpan="2">
                  <a:txBody>
                    <a:bodyPr/>
                    <a:lstStyle/>
                    <a:p>
                      <a:pPr algn="ctr" latinLnBrk="1"/>
                      <a:endParaRPr lang="en-US" altLang="ko-KR" sz="5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endParaRPr lang="en-US" altLang="ko-KR" sz="3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endParaRPr lang="en-US" altLang="ko-KR" sz="5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7. 22.(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월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  <a:endParaRPr lang="ko-KR" altLang="en-US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오전</a:t>
                      </a:r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algn="ctr" latinLnBrk="1"/>
                      <a:endParaRPr lang="en-US" altLang="ko-KR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endParaRPr lang="en-US" altLang="ko-KR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endParaRPr lang="en-US" altLang="ko-KR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endParaRPr lang="en-US" altLang="ko-KR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endParaRPr lang="en-US" altLang="ko-KR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예산</a:t>
                      </a:r>
                      <a:endParaRPr lang="en-US" altLang="ko-KR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작업실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국악문화예술과</a:t>
                      </a:r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(10:00), </a:t>
                      </a: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기획감사과</a:t>
                      </a:r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(11:00)</a:t>
                      </a:r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algn="ctr" latinLnBrk="1"/>
                      <a:endParaRPr lang="en-US" altLang="ko-KR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endParaRPr lang="en-US" altLang="ko-KR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부서별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</a:t>
                      </a:r>
                    </a:p>
                    <a:p>
                      <a:pPr algn="ctr" latinLnBrk="1"/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심의</a:t>
                      </a:r>
                      <a:endParaRPr lang="en-US" altLang="ko-KR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완료 후</a:t>
                      </a:r>
                      <a:endParaRPr lang="en-US" altLang="ko-KR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3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일간</a:t>
                      </a:r>
                      <a:endParaRPr lang="en-US" altLang="ko-KR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e-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호조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+</a:t>
                      </a:r>
                    </a:p>
                    <a:p>
                      <a:pPr algn="ctr" latinLnBrk="1"/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입력</a:t>
                      </a:r>
                    </a:p>
                    <a:p>
                      <a:pPr algn="ctr" latinLnBrk="1"/>
                      <a:endParaRPr lang="ko-KR" altLang="en-US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2142039"/>
                  </a:ext>
                </a:extLst>
              </a:tr>
              <a:tr h="541686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3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endParaRPr lang="en-US" altLang="ko-KR" sz="3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오후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500" spc="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spc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미래전략과</a:t>
                      </a:r>
                      <a:r>
                        <a:rPr lang="en-US" altLang="ko-KR" sz="1400" spc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(13:00), </a:t>
                      </a:r>
                      <a:r>
                        <a:rPr lang="ko-KR" altLang="en-US" sz="1400" spc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가족행복과</a:t>
                      </a:r>
                      <a:r>
                        <a:rPr lang="en-US" altLang="ko-KR" sz="1400" spc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(14:00), </a:t>
                      </a:r>
                      <a:r>
                        <a:rPr lang="ko-KR" altLang="en-US" sz="1400" spc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경제과</a:t>
                      </a:r>
                      <a:r>
                        <a:rPr lang="en-US" altLang="ko-KR" sz="1400" spc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(15:00)</a:t>
                      </a:r>
                    </a:p>
                    <a:p>
                      <a:pPr algn="ctr" latinLnBrk="1"/>
                      <a:r>
                        <a:rPr lang="ko-KR" altLang="en-US" sz="1400" spc="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농촌신활력과</a:t>
                      </a:r>
                      <a:r>
                        <a:rPr lang="en-US" altLang="ko-KR" sz="1400" spc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(16:00), </a:t>
                      </a:r>
                      <a:r>
                        <a:rPr lang="ko-KR" altLang="en-US" sz="1400" spc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농업기술센터</a:t>
                      </a:r>
                      <a:r>
                        <a:rPr lang="en-US" altLang="ko-KR" sz="1400" spc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(17:00)</a:t>
                      </a:r>
                      <a:endParaRPr lang="ko-KR" altLang="en-US" sz="1400" spc="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9057230"/>
                  </a:ext>
                </a:extLst>
              </a:tr>
              <a:tr h="362973">
                <a:tc rowSpan="2">
                  <a:txBody>
                    <a:bodyPr/>
                    <a:lstStyle/>
                    <a:p>
                      <a:pPr algn="ctr" latinLnBrk="1"/>
                      <a:endParaRPr lang="en-US" altLang="ko-KR" sz="10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endParaRPr lang="en-US" altLang="ko-KR" sz="3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7. 23.(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화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  <a:endParaRPr lang="ko-KR" altLang="en-US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오전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주민복지과</a:t>
                      </a:r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(10:00), </a:t>
                      </a: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체육시설사업소</a:t>
                      </a:r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(11:00)</a:t>
                      </a:r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037068"/>
                  </a:ext>
                </a:extLst>
              </a:tr>
              <a:tr h="541686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3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endParaRPr lang="en-US" altLang="ko-KR" sz="3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오후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500" spc="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spc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환경과</a:t>
                      </a:r>
                      <a:r>
                        <a:rPr lang="en-US" altLang="ko-KR" sz="1400" spc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(13:00), </a:t>
                      </a:r>
                      <a:r>
                        <a:rPr lang="ko-KR" altLang="en-US" sz="1400" spc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민원과</a:t>
                      </a:r>
                      <a:r>
                        <a:rPr lang="en-US" altLang="ko-KR" sz="1400" spc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(14:00), </a:t>
                      </a:r>
                      <a:r>
                        <a:rPr lang="ko-KR" altLang="en-US" sz="1400" spc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스마트농업과</a:t>
                      </a:r>
                      <a:r>
                        <a:rPr lang="en-US" altLang="ko-KR" sz="1400" spc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(15:00)</a:t>
                      </a:r>
                    </a:p>
                    <a:p>
                      <a:pPr algn="ctr" latinLnBrk="1"/>
                      <a:r>
                        <a:rPr lang="ko-KR" altLang="en-US" sz="1400" spc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보건소</a:t>
                      </a:r>
                      <a:r>
                        <a:rPr lang="en-US" altLang="ko-KR" sz="1400" spc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(16:00), </a:t>
                      </a:r>
                      <a:r>
                        <a:rPr lang="ko-KR" altLang="en-US" sz="1400" spc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상수도사업소</a:t>
                      </a:r>
                      <a:r>
                        <a:rPr lang="en-US" altLang="ko-KR" sz="1400" spc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(17:00)</a:t>
                      </a:r>
                      <a:endParaRPr lang="ko-KR" altLang="en-US" sz="1400" spc="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4569977"/>
                  </a:ext>
                </a:extLst>
              </a:tr>
              <a:tr h="362973">
                <a:tc rowSpan="2">
                  <a:txBody>
                    <a:bodyPr/>
                    <a:lstStyle/>
                    <a:p>
                      <a:pPr algn="ctr" latinLnBrk="1"/>
                      <a:endParaRPr lang="en-US" altLang="ko-KR" sz="5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endParaRPr lang="en-US" altLang="ko-KR" sz="5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endParaRPr lang="en-US" altLang="ko-KR" sz="5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7. 24.(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수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  <a:endParaRPr lang="ko-KR" altLang="en-US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오전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건설교통과</a:t>
                      </a:r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(10:00), </a:t>
                      </a: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행정과</a:t>
                      </a:r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(11:00)</a:t>
                      </a:r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8984816"/>
                  </a:ext>
                </a:extLst>
              </a:tr>
              <a:tr h="541686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3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endParaRPr lang="en-US" altLang="ko-KR" sz="3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오후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500" spc="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spc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산림녹지과</a:t>
                      </a:r>
                      <a:r>
                        <a:rPr lang="en-US" altLang="ko-KR" sz="1400" spc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(13:00), </a:t>
                      </a:r>
                      <a:r>
                        <a:rPr lang="ko-KR" altLang="en-US" sz="1400" spc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도시건축과</a:t>
                      </a:r>
                      <a:r>
                        <a:rPr lang="en-US" altLang="ko-KR" sz="1400" spc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(14:00), </a:t>
                      </a:r>
                      <a:r>
                        <a:rPr lang="ko-KR" altLang="en-US" sz="1400" spc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과수축산과</a:t>
                      </a:r>
                      <a:r>
                        <a:rPr lang="en-US" altLang="ko-KR" sz="1400" spc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(15:00)</a:t>
                      </a:r>
                    </a:p>
                    <a:p>
                      <a:pPr algn="ctr" latinLnBrk="1"/>
                      <a:r>
                        <a:rPr lang="ko-KR" altLang="en-US" sz="1400" spc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관광과</a:t>
                      </a:r>
                      <a:r>
                        <a:rPr lang="en-US" altLang="ko-KR" sz="1400" spc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(16:00), </a:t>
                      </a:r>
                      <a:r>
                        <a:rPr lang="ko-KR" altLang="en-US" sz="1400" spc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재난안전과</a:t>
                      </a:r>
                      <a:r>
                        <a:rPr lang="en-US" altLang="ko-KR" sz="1400" spc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(17:00)</a:t>
                      </a:r>
                      <a:endParaRPr lang="ko-KR" altLang="en-US" sz="1400" spc="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1498091"/>
                  </a:ext>
                </a:extLst>
              </a:tr>
            </a:tbl>
          </a:graphicData>
        </a:graphic>
      </p:graphicFrame>
      <p:sp>
        <p:nvSpPr>
          <p:cNvPr id="21" name="Rectangle 3">
            <a:extLst>
              <a:ext uri="{FF2B5EF4-FFF2-40B4-BE49-F238E27FC236}">
                <a16:creationId xmlns:a16="http://schemas.microsoft.com/office/drawing/2014/main" id="{9C3384AF-BF3B-4B73-821B-EEBEF758DF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404664"/>
            <a:ext cx="9144000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1. 2024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추가경정예산 심의</a:t>
            </a:r>
          </a:p>
        </p:txBody>
      </p:sp>
      <p:sp>
        <p:nvSpPr>
          <p:cNvPr id="22" name="Rectangle 3">
            <a:extLst>
              <a:ext uri="{FF2B5EF4-FFF2-40B4-BE49-F238E27FC236}">
                <a16:creationId xmlns:a16="http://schemas.microsoft.com/office/drawing/2014/main" id="{C0232C37-94CB-49C7-830D-57F8634A45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5488769"/>
            <a:ext cx="9144000" cy="1108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3. 2024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하계  휴가철 취약시기 공직기강 확립 감찰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7. 25.(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7. 31.(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전부서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감사팀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서무팀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합동감찰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51847399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1761818</TotalTime>
  <Words>228</Words>
  <Application>Microsoft Office PowerPoint</Application>
  <PresentationFormat>화면 슬라이드 쇼(4:3)</PresentationFormat>
  <Paragraphs>62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0" baseType="lpstr">
      <vt:lpstr>HY헤드라인M</vt:lpstr>
      <vt:lpstr>굴림</vt:lpstr>
      <vt:lpstr>맑은 고딕</vt:lpstr>
      <vt:lpstr>Arial</vt:lpstr>
      <vt:lpstr>Calibri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27322</cp:revision>
  <cp:lastPrinted>2024-07-17T07:36:36Z</cp:lastPrinted>
  <dcterms:modified xsi:type="dcterms:W3CDTF">2024-07-18T00:14:30Z</dcterms:modified>
</cp:coreProperties>
</file>