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5"/>
  </p:notesMasterIdLst>
  <p:handoutMasterIdLst>
    <p:handoutMasterId r:id="rId6"/>
  </p:handoutMasterIdLst>
  <p:sldIdLst>
    <p:sldId id="7345" r:id="rId2"/>
    <p:sldId id="9162" r:id="rId3"/>
    <p:sldId id="9163" r:id="rId4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6" userDrawn="1">
          <p15:clr>
            <a:srgbClr val="A4A3A4"/>
          </p15:clr>
        </p15:guide>
        <p15:guide id="2" pos="249" userDrawn="1">
          <p15:clr>
            <a:srgbClr val="A4A3A4"/>
          </p15:clr>
        </p15:guide>
        <p15:guide id="3" orient="horz" pos="1298" userDrawn="1">
          <p15:clr>
            <a:srgbClr val="A4A3A4"/>
          </p15:clr>
        </p15:guide>
        <p15:guide id="4" orient="horz" pos="2160" userDrawn="1">
          <p15:clr>
            <a:srgbClr val="A4A3A4"/>
          </p15:clr>
        </p15:guide>
        <p15:guide id="5" orient="horz" pos="306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CC00"/>
    <a:srgbClr val="0B4EA2"/>
    <a:srgbClr val="F68820"/>
    <a:srgbClr val="20B14A"/>
    <a:srgbClr val="333399"/>
    <a:srgbClr val="00B036"/>
    <a:srgbClr val="009900"/>
    <a:srgbClr val="05AB0D"/>
    <a:srgbClr val="F59D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37" autoAdjust="0"/>
    <p:restoredTop sz="95373" autoAdjust="0"/>
  </p:normalViewPr>
  <p:slideViewPr>
    <p:cSldViewPr>
      <p:cViewPr varScale="1">
        <p:scale>
          <a:sx n="65" d="100"/>
          <a:sy n="65" d="100"/>
        </p:scale>
        <p:origin x="1320" y="78"/>
      </p:cViewPr>
      <p:guideLst>
        <p:guide orient="horz" pos="346"/>
        <p:guide pos="249"/>
        <p:guide orient="horz" pos="1298"/>
        <p:guide orient="horz" pos="2160"/>
        <p:guide orient="horz" pos="306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1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1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1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6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3868A-54BA-4ECA-B3DC-007C6015A8FA}" type="datetime1">
              <a:rPr lang="ko-KR" altLang="en-US" smtClean="0"/>
              <a:t>2024-02-23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44158-E288-4B8E-B832-B1BB3BA2F89F}" type="datetime1">
              <a:rPr lang="ko-KR" altLang="en-US" smtClean="0"/>
              <a:t>2024-02-23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6EAE7-49B9-4339-84CD-8E4D5FE02B44}" type="datetime1">
              <a:rPr lang="ko-KR" altLang="en-US" smtClean="0"/>
              <a:t>2024-02-23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0C3FA-DC51-4903-848D-009512CB7E3B}" type="datetime1">
              <a:rPr lang="ko-KR" altLang="en-US" smtClean="0"/>
              <a:t>2024-02-23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A1915-FE72-48D5-AC44-728613041AC6}" type="datetime1">
              <a:rPr lang="ko-KR" altLang="en-US" smtClean="0"/>
              <a:t>2024-02-23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87786-F9ED-4BA4-9132-50F6D172AB8F}" type="datetime1">
              <a:rPr lang="ko-KR" altLang="en-US" smtClean="0"/>
              <a:t>2024-02-23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8429D-9B3E-46A8-B575-9596B3234EA4}" type="datetime1">
              <a:rPr lang="ko-KR" altLang="en-US" smtClean="0"/>
              <a:t>2024-02-23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9B3E1-409D-4A2C-99E5-FAE7AF8149DE}" type="datetime1">
              <a:rPr lang="ko-KR" altLang="en-US" smtClean="0"/>
              <a:t>2024-02-23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730F3-1A77-4B2C-BC48-AA98B4DB610A}" type="datetime1">
              <a:rPr lang="ko-KR" altLang="en-US" smtClean="0"/>
              <a:t>2024-02-23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4D91F-DC10-4202-B865-1E90480AECD1}" type="datetime1">
              <a:rPr lang="ko-KR" altLang="en-US" smtClean="0"/>
              <a:t>2024-02-23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4DD1B-0248-4E46-9F4C-117CDC83198B}" type="datetime1">
              <a:rPr lang="ko-KR" altLang="en-US" smtClean="0"/>
              <a:t>2024-02-23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268B16EB-32A7-49F7-944C-E54DB9B1C3AE}" type="datetime1">
              <a:rPr lang="ko-KR" altLang="en-US" smtClean="0"/>
              <a:t>2024-02-23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hf sldNum="0"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945687" y="2420888"/>
            <a:ext cx="7200800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주간업무 추진계획</a:t>
            </a:r>
            <a:endParaRPr lang="ko-KR" altLang="en-US" sz="6500" b="1" dirty="0">
              <a:effectLst>
                <a:outerShdw blurRad="38100" dist="38100" dir="2700000" algn="tl">
                  <a:srgbClr val="000000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45687" y="3583681"/>
            <a:ext cx="7344816" cy="867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600" tIns="46800" rIns="93600" bIns="46800"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 altLang="ko-KR" sz="4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</a:rPr>
              <a:t>( 2024. 2. 26. ~ 3. 3.)</a:t>
            </a:r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348225"/>
            <a:ext cx="2232248" cy="1568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002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그룹 12">
            <a:extLst>
              <a:ext uri="{FF2B5EF4-FFF2-40B4-BE49-F238E27FC236}">
                <a16:creationId xmlns:a16="http://schemas.microsoft.com/office/drawing/2014/main" id="{1F920774-B9C5-4BD1-B099-EE2BD205A80E}"/>
              </a:ext>
            </a:extLst>
          </p:cNvPr>
          <p:cNvGrpSpPr/>
          <p:nvPr/>
        </p:nvGrpSpPr>
        <p:grpSpPr>
          <a:xfrm>
            <a:off x="6516216" y="22514"/>
            <a:ext cx="2592288" cy="504056"/>
            <a:chOff x="5796136" y="1340768"/>
            <a:chExt cx="2592288" cy="504056"/>
          </a:xfrm>
        </p:grpSpPr>
        <p:sp>
          <p:nvSpPr>
            <p:cNvPr id="14" name="사각형: 둥근 모서리 13">
              <a:extLst>
                <a:ext uri="{FF2B5EF4-FFF2-40B4-BE49-F238E27FC236}">
                  <a16:creationId xmlns:a16="http://schemas.microsoft.com/office/drawing/2014/main" id="{9E0E099B-FF46-4CBA-9BD5-3C70CC2BF0CB}"/>
                </a:ext>
              </a:extLst>
            </p:cNvPr>
            <p:cNvSpPr/>
            <p:nvPr/>
          </p:nvSpPr>
          <p:spPr>
            <a:xfrm>
              <a:off x="5796136" y="1340768"/>
              <a:ext cx="2592288" cy="504056"/>
            </a:xfrm>
            <a:prstGeom prst="round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400" dirty="0">
                  <a:solidFill>
                    <a:srgbClr val="0B4EA2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    기 획 감 사 과</a:t>
              </a:r>
            </a:p>
          </p:txBody>
        </p:sp>
        <p:pic>
          <p:nvPicPr>
            <p:cNvPr id="15" name="그림 14">
              <a:extLst>
                <a:ext uri="{FF2B5EF4-FFF2-40B4-BE49-F238E27FC236}">
                  <a16:creationId xmlns:a16="http://schemas.microsoft.com/office/drawing/2014/main" id="{891E8F1A-866B-4D7E-937F-264B24470E6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68144" y="1412776"/>
              <a:ext cx="432048" cy="360040"/>
            </a:xfrm>
            <a:prstGeom prst="rect">
              <a:avLst/>
            </a:prstGeom>
          </p:spPr>
        </p:pic>
      </p:grpSp>
      <p:grpSp>
        <p:nvGrpSpPr>
          <p:cNvPr id="31" name="그룹 30">
            <a:extLst>
              <a:ext uri="{FF2B5EF4-FFF2-40B4-BE49-F238E27FC236}">
                <a16:creationId xmlns:a16="http://schemas.microsoft.com/office/drawing/2014/main" id="{E88D9058-22FD-4BA1-BBC9-61DB90ACD367}"/>
              </a:ext>
            </a:extLst>
          </p:cNvPr>
          <p:cNvGrpSpPr/>
          <p:nvPr/>
        </p:nvGrpSpPr>
        <p:grpSpPr>
          <a:xfrm>
            <a:off x="0" y="0"/>
            <a:ext cx="107504" cy="6863492"/>
            <a:chOff x="4067944" y="-5491"/>
            <a:chExt cx="144016" cy="6863492"/>
          </a:xfrm>
        </p:grpSpPr>
        <p:sp>
          <p:nvSpPr>
            <p:cNvPr id="32" name="Freeform 5">
              <a:extLst>
                <a:ext uri="{FF2B5EF4-FFF2-40B4-BE49-F238E27FC236}">
                  <a16:creationId xmlns:a16="http://schemas.microsoft.com/office/drawing/2014/main" id="{DBA80EFC-D88A-4B5E-8C7D-3C02DCFDD9E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1065214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0B14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8BA83B1E-269F-4A35-8210-3FAE7E56898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74026" y="3333783"/>
              <a:ext cx="2331851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882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34" name="Freeform 5">
              <a:extLst>
                <a:ext uri="{FF2B5EF4-FFF2-40B4-BE49-F238E27FC236}">
                  <a16:creationId xmlns:a16="http://schemas.microsoft.com/office/drawing/2014/main" id="{DAD56626-C8E1-4A4A-BA35-EB2E635F5AC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5643281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B4EA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</p:grpSp>
      <p:sp>
        <p:nvSpPr>
          <p:cNvPr id="19" name="Rectangle 3">
            <a:extLst>
              <a:ext uri="{FF2B5EF4-FFF2-40B4-BE49-F238E27FC236}">
                <a16:creationId xmlns:a16="http://schemas.microsoft.com/office/drawing/2014/main" id="{E777293C-DC50-4B48-8E4D-02A57BBF77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80528" y="620688"/>
            <a:ext cx="9324528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3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1.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「찾아가는 무료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법률상담실」운영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2. 26.(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11:00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추풍령면사무소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이세종 변호사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민사</a:t>
            </a:r>
            <a:r>
              <a:rPr lang="en-US" altLang="ko-KR" sz="2400" b="1" spc="-300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형사</a:t>
            </a:r>
            <a:r>
              <a:rPr lang="en-US" altLang="ko-KR" sz="2400" b="1" spc="-300" dirty="0">
                <a:latin typeface="HY헤드라인M" pitchFamily="18" charset="-127"/>
                <a:ea typeface="HY헤드라인M" pitchFamily="18" charset="-127"/>
              </a:rPr>
              <a:t> ·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행정</a:t>
            </a:r>
            <a:r>
              <a:rPr lang="en-US" altLang="ko-KR" sz="2400" b="1" spc="-300" dirty="0">
                <a:latin typeface="HY헤드라인M" pitchFamily="18" charset="-127"/>
                <a:ea typeface="HY헤드라인M" pitchFamily="18" charset="-127"/>
              </a:rPr>
              <a:t> ·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가사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소송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법령해석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세무상담 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>
              <a:lnSpc>
                <a:spcPts val="3500"/>
              </a:lnSpc>
              <a:defRPr/>
            </a:pP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ts val="3500"/>
              </a:lnSpc>
              <a:defRPr/>
            </a:pPr>
            <a:endParaRPr lang="en-US" altLang="ko-KR" sz="2800" b="1" dirty="0">
              <a:solidFill>
                <a:srgbClr val="00CC00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1" name="직사각형 20">
            <a:extLst>
              <a:ext uri="{FF2B5EF4-FFF2-40B4-BE49-F238E27FC236}">
                <a16:creationId xmlns:a16="http://schemas.microsoft.com/office/drawing/2014/main" id="{06D92DFC-E3CA-4FB1-AD5E-FF057E7EA67F}"/>
              </a:ext>
            </a:extLst>
          </p:cNvPr>
          <p:cNvSpPr/>
          <p:nvPr/>
        </p:nvSpPr>
        <p:spPr>
          <a:xfrm>
            <a:off x="-205186" y="2492896"/>
            <a:ext cx="9324528" cy="154503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ct val="130000"/>
              </a:lnSpc>
              <a:defRPr/>
            </a:pPr>
            <a:r>
              <a:rPr lang="en-US" altLang="ko-KR" sz="10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규제혁신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담당자 워크숍 참석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2. 28.(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정부세종컨벤션센터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담당자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2024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년 지방규제혁신 추진계획 공유 및 토의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7C0F62A1-36E2-4484-AA61-6B1465013EAE}"/>
              </a:ext>
            </a:extLst>
          </p:cNvPr>
          <p:cNvSpPr/>
          <p:nvPr/>
        </p:nvSpPr>
        <p:spPr>
          <a:xfrm>
            <a:off x="-180528" y="4436615"/>
            <a:ext cx="9324528" cy="155952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ct val="13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조례규칙심의회 및 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 군정조정위원회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2. 29.(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08:30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상황실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행정기구 설치 조례 시행규칙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45414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그룹 12">
            <a:extLst>
              <a:ext uri="{FF2B5EF4-FFF2-40B4-BE49-F238E27FC236}">
                <a16:creationId xmlns:a16="http://schemas.microsoft.com/office/drawing/2014/main" id="{1F920774-B9C5-4BD1-B099-EE2BD205A80E}"/>
              </a:ext>
            </a:extLst>
          </p:cNvPr>
          <p:cNvGrpSpPr/>
          <p:nvPr/>
        </p:nvGrpSpPr>
        <p:grpSpPr>
          <a:xfrm>
            <a:off x="6516216" y="22514"/>
            <a:ext cx="2592288" cy="504056"/>
            <a:chOff x="5796136" y="1340768"/>
            <a:chExt cx="2592288" cy="504056"/>
          </a:xfrm>
        </p:grpSpPr>
        <p:sp>
          <p:nvSpPr>
            <p:cNvPr id="14" name="사각형: 둥근 모서리 13">
              <a:extLst>
                <a:ext uri="{FF2B5EF4-FFF2-40B4-BE49-F238E27FC236}">
                  <a16:creationId xmlns:a16="http://schemas.microsoft.com/office/drawing/2014/main" id="{9E0E099B-FF46-4CBA-9BD5-3C70CC2BF0CB}"/>
                </a:ext>
              </a:extLst>
            </p:cNvPr>
            <p:cNvSpPr/>
            <p:nvPr/>
          </p:nvSpPr>
          <p:spPr>
            <a:xfrm>
              <a:off x="5796136" y="1340768"/>
              <a:ext cx="2592288" cy="504056"/>
            </a:xfrm>
            <a:prstGeom prst="round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400" dirty="0">
                  <a:solidFill>
                    <a:srgbClr val="0B4EA2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    기 획 감 사 과</a:t>
              </a:r>
            </a:p>
          </p:txBody>
        </p:sp>
        <p:pic>
          <p:nvPicPr>
            <p:cNvPr id="15" name="그림 14">
              <a:extLst>
                <a:ext uri="{FF2B5EF4-FFF2-40B4-BE49-F238E27FC236}">
                  <a16:creationId xmlns:a16="http://schemas.microsoft.com/office/drawing/2014/main" id="{891E8F1A-866B-4D7E-937F-264B24470E6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68144" y="1412776"/>
              <a:ext cx="432048" cy="360040"/>
            </a:xfrm>
            <a:prstGeom prst="rect">
              <a:avLst/>
            </a:prstGeom>
          </p:spPr>
        </p:pic>
      </p:grpSp>
      <p:grpSp>
        <p:nvGrpSpPr>
          <p:cNvPr id="31" name="그룹 30">
            <a:extLst>
              <a:ext uri="{FF2B5EF4-FFF2-40B4-BE49-F238E27FC236}">
                <a16:creationId xmlns:a16="http://schemas.microsoft.com/office/drawing/2014/main" id="{E88D9058-22FD-4BA1-BBC9-61DB90ACD367}"/>
              </a:ext>
            </a:extLst>
          </p:cNvPr>
          <p:cNvGrpSpPr/>
          <p:nvPr/>
        </p:nvGrpSpPr>
        <p:grpSpPr>
          <a:xfrm>
            <a:off x="0" y="0"/>
            <a:ext cx="107504" cy="6863492"/>
            <a:chOff x="4067944" y="-5491"/>
            <a:chExt cx="144016" cy="6863492"/>
          </a:xfrm>
        </p:grpSpPr>
        <p:sp>
          <p:nvSpPr>
            <p:cNvPr id="32" name="Freeform 5">
              <a:extLst>
                <a:ext uri="{FF2B5EF4-FFF2-40B4-BE49-F238E27FC236}">
                  <a16:creationId xmlns:a16="http://schemas.microsoft.com/office/drawing/2014/main" id="{DBA80EFC-D88A-4B5E-8C7D-3C02DCFDD9E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1065214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0B14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8BA83B1E-269F-4A35-8210-3FAE7E56898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74026" y="3333783"/>
              <a:ext cx="2331851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882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34" name="Freeform 5">
              <a:extLst>
                <a:ext uri="{FF2B5EF4-FFF2-40B4-BE49-F238E27FC236}">
                  <a16:creationId xmlns:a16="http://schemas.microsoft.com/office/drawing/2014/main" id="{DAD56626-C8E1-4A4A-BA35-EB2E635F5AC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5643281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B4EA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</p:grpSp>
      <p:sp>
        <p:nvSpPr>
          <p:cNvPr id="20" name="Rectangle 3">
            <a:extLst>
              <a:ext uri="{FF2B5EF4-FFF2-40B4-BE49-F238E27FC236}">
                <a16:creationId xmlns:a16="http://schemas.microsoft.com/office/drawing/2014/main" id="{90623239-F1B2-4403-82E0-FCF6E00DCE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80528" y="980728"/>
            <a:ext cx="9324528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2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4. 2024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추가경정예산 심의 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2. 26.(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2. 29.(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예산작업실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ts val="3500"/>
              </a:lnSpc>
              <a:defRPr/>
            </a:pPr>
            <a:endParaRPr lang="en-US" altLang="ko-KR" sz="2800" b="1" dirty="0">
              <a:solidFill>
                <a:srgbClr val="00CC00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2" name="표 2">
            <a:extLst>
              <a:ext uri="{FF2B5EF4-FFF2-40B4-BE49-F238E27FC236}">
                <a16:creationId xmlns:a16="http://schemas.microsoft.com/office/drawing/2014/main" id="{C4DC7316-769E-4736-9142-005F6F80BA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4817196"/>
              </p:ext>
            </p:extLst>
          </p:nvPr>
        </p:nvGraphicFramePr>
        <p:xfrm>
          <a:off x="395288" y="2060575"/>
          <a:ext cx="8569200" cy="2232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8201">
                  <a:extLst>
                    <a:ext uri="{9D8B030D-6E8A-4147-A177-3AD203B41FA5}">
                      <a16:colId xmlns:a16="http://schemas.microsoft.com/office/drawing/2014/main" val="3201502707"/>
                    </a:ext>
                  </a:extLst>
                </a:gridCol>
                <a:gridCol w="7510999">
                  <a:extLst>
                    <a:ext uri="{9D8B030D-6E8A-4147-A177-3AD203B41FA5}">
                      <a16:colId xmlns:a16="http://schemas.microsoft.com/office/drawing/2014/main" val="3007490933"/>
                    </a:ext>
                  </a:extLst>
                </a:gridCol>
              </a:tblGrid>
              <a:tr h="44645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일 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심 의 대 상 부 서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912575"/>
                  </a:ext>
                </a:extLst>
              </a:tr>
              <a:tr h="44645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2. 26.(</a:t>
                      </a:r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월</a:t>
                      </a:r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</a:t>
                      </a:r>
                      <a:endParaRPr lang="ko-KR" altLang="en-US" sz="16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건설교통과</a:t>
                      </a:r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(10:00), </a:t>
                      </a:r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과수축산과</a:t>
                      </a:r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(13:00), </a:t>
                      </a:r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보건소</a:t>
                      </a:r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(15:00), </a:t>
                      </a:r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행정과</a:t>
                      </a:r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(17:00)</a:t>
                      </a:r>
                      <a:endParaRPr lang="ko-KR" altLang="en-US" sz="16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6942222"/>
                  </a:ext>
                </a:extLst>
              </a:tr>
              <a:tr h="44645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2. 27.(</a:t>
                      </a:r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화</a:t>
                      </a:r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</a:t>
                      </a:r>
                      <a:endParaRPr lang="ko-KR" altLang="en-US" sz="16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도시건축과</a:t>
                      </a:r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(10:00), </a:t>
                      </a:r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스마트농업과</a:t>
                      </a:r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(13:00), </a:t>
                      </a:r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관광과</a:t>
                      </a:r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(15:00), </a:t>
                      </a:r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의회사무과</a:t>
                      </a:r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(17:00)</a:t>
                      </a:r>
                      <a:endParaRPr lang="ko-KR" altLang="en-US" sz="16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3767093"/>
                  </a:ext>
                </a:extLst>
              </a:tr>
              <a:tr h="44645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2. 28.(</a:t>
                      </a:r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수</a:t>
                      </a:r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</a:t>
                      </a:r>
                      <a:endParaRPr lang="ko-KR" altLang="en-US" sz="16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spc="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학산면</a:t>
                      </a:r>
                      <a:r>
                        <a:rPr lang="en-US" altLang="ko-KR" sz="1600" spc="-1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(10:00), </a:t>
                      </a:r>
                      <a:r>
                        <a:rPr lang="ko-KR" altLang="en-US" sz="1600" spc="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양산면</a:t>
                      </a:r>
                      <a:r>
                        <a:rPr lang="en-US" altLang="ko-KR" sz="1600" spc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</a:t>
                      </a:r>
                      <a:r>
                        <a:rPr lang="en-US" altLang="ko-KR" sz="1600" spc="-1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11:00), </a:t>
                      </a:r>
                      <a:r>
                        <a:rPr lang="ko-KR" altLang="en-US" sz="1600" spc="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영동읍</a:t>
                      </a:r>
                      <a:r>
                        <a:rPr lang="en-US" altLang="ko-KR" sz="1600" spc="-1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(14:00), </a:t>
                      </a:r>
                      <a:r>
                        <a:rPr lang="ko-KR" altLang="en-US" sz="1600" spc="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용산면</a:t>
                      </a:r>
                      <a:r>
                        <a:rPr lang="en-US" altLang="ko-KR" sz="1600" spc="-1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(15:00), </a:t>
                      </a:r>
                      <a:r>
                        <a:rPr lang="ko-KR" altLang="en-US" sz="1600" spc="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양강면</a:t>
                      </a:r>
                      <a:r>
                        <a:rPr lang="en-US" altLang="ko-KR" sz="1600" spc="-1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(16:00), </a:t>
                      </a:r>
                      <a:r>
                        <a:rPr lang="ko-KR" altLang="en-US" sz="1600" spc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용화면</a:t>
                      </a:r>
                      <a:r>
                        <a:rPr lang="en-US" altLang="ko-KR" sz="1600" spc="-1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(17:00)</a:t>
                      </a:r>
                      <a:endParaRPr lang="ko-KR" altLang="en-US" sz="1600" spc="-1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040820"/>
                  </a:ext>
                </a:extLst>
              </a:tr>
              <a:tr h="44645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2. 29.(</a:t>
                      </a:r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목</a:t>
                      </a:r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</a:t>
                      </a:r>
                      <a:endParaRPr lang="ko-KR" altLang="en-US" sz="16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황간면</a:t>
                      </a:r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(10:00), </a:t>
                      </a:r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추풍령면</a:t>
                      </a:r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(11:00), </a:t>
                      </a:r>
                      <a:r>
                        <a:rPr lang="ko-KR" altLang="en-US" sz="160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심천면</a:t>
                      </a:r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(14:00), </a:t>
                      </a:r>
                      <a:r>
                        <a:rPr lang="ko-KR" altLang="en-US" sz="160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매곡면</a:t>
                      </a:r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(15:00), </a:t>
                      </a:r>
                      <a:r>
                        <a:rPr lang="ko-KR" altLang="en-US" sz="160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상촌면</a:t>
                      </a:r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(16:00)</a:t>
                      </a:r>
                      <a:endParaRPr lang="ko-KR" altLang="en-US" sz="16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6725059"/>
                  </a:ext>
                </a:extLst>
              </a:tr>
            </a:tbl>
          </a:graphicData>
        </a:graphic>
      </p:graphicFrame>
      <p:sp>
        <p:nvSpPr>
          <p:cNvPr id="16" name="Rectangle 3">
            <a:extLst>
              <a:ext uri="{FF2B5EF4-FFF2-40B4-BE49-F238E27FC236}">
                <a16:creationId xmlns:a16="http://schemas.microsoft.com/office/drawing/2014/main" id="{B4E5C5E7-8491-4D64-B3F9-241A7F98EC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80528" y="4725144"/>
            <a:ext cx="9324528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ct val="13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5. 2024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 지방재정공시심의위원회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2. 28.(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서면 심의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2024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년 지방재정 예산 공시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52766672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1746553</TotalTime>
  <Words>278</Words>
  <Application>Microsoft Office PowerPoint</Application>
  <PresentationFormat>화면 슬라이드 쇼(4:3)</PresentationFormat>
  <Paragraphs>33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1" baseType="lpstr">
      <vt:lpstr>HY헤드라인M</vt:lpstr>
      <vt:lpstr>굴림</vt:lpstr>
      <vt:lpstr>맑은 고딕</vt:lpstr>
      <vt:lpstr>Arial</vt:lpstr>
      <vt:lpstr>Calibri</vt:lpstr>
      <vt:lpstr>Times New Roman</vt:lpstr>
      <vt:lpstr>Wingdings</vt:lpstr>
      <vt:lpstr>6_Office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26618</cp:revision>
  <cp:lastPrinted>2024-02-22T10:10:16Z</cp:lastPrinted>
  <dcterms:modified xsi:type="dcterms:W3CDTF">2024-02-23T01:06:52Z</dcterms:modified>
</cp:coreProperties>
</file>