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587741" r:id="rId1"/>
  </p:sldMasterIdLst>
  <p:notesMasterIdLst>
    <p:notesMasterId r:id="rId9"/>
  </p:notesMasterIdLst>
  <p:handoutMasterIdLst>
    <p:handoutMasterId r:id="rId10"/>
  </p:handoutMasterIdLst>
  <p:sldIdLst>
    <p:sldId id="5921" r:id="rId2"/>
    <p:sldId id="5915" r:id="rId3"/>
    <p:sldId id="5916" r:id="rId4"/>
    <p:sldId id="5920" r:id="rId5"/>
    <p:sldId id="5909" r:id="rId6"/>
    <p:sldId id="5927" r:id="rId7"/>
    <p:sldId id="5925" r:id="rId8"/>
  </p:sldIdLst>
  <p:sldSz cx="9144000" cy="6858000" type="screen4x3"/>
  <p:notesSz cx="6807200" cy="9939338"/>
  <p:defaultTextStyle>
    <a:defPPr>
      <a:defRPr lang="ko-KR"/>
    </a:defPPr>
    <a:lvl1pPr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HY견고딕" pitchFamily="18" charset="-127"/>
        <a:cs typeface="+mn-cs"/>
      </a:defRPr>
    </a:lvl1pPr>
    <a:lvl2pPr marL="4572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HY견고딕" pitchFamily="18" charset="-127"/>
        <a:cs typeface="+mn-cs"/>
      </a:defRPr>
    </a:lvl2pPr>
    <a:lvl3pPr marL="9144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HY견고딕" pitchFamily="18" charset="-127"/>
        <a:cs typeface="+mn-cs"/>
      </a:defRPr>
    </a:lvl3pPr>
    <a:lvl4pPr marL="13716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HY견고딕" pitchFamily="18" charset="-127"/>
        <a:cs typeface="+mn-cs"/>
      </a:defRPr>
    </a:lvl4pPr>
    <a:lvl5pPr marL="18288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HY견고딕" pitchFamily="18" charset="-127"/>
        <a:cs typeface="+mn-cs"/>
      </a:defRPr>
    </a:lvl5pPr>
    <a:lvl6pPr marL="2286000" algn="l" defTabSz="914400" rtl="0" eaLnBrk="1" latinLnBrk="1" hangingPunct="1">
      <a:defRPr kumimoji="1" kern="1200">
        <a:solidFill>
          <a:schemeClr val="tx1"/>
        </a:solidFill>
        <a:latin typeface="Arial" charset="0"/>
        <a:ea typeface="HY견고딕" pitchFamily="18" charset="-127"/>
        <a:cs typeface="+mn-cs"/>
      </a:defRPr>
    </a:lvl6pPr>
    <a:lvl7pPr marL="2743200" algn="l" defTabSz="914400" rtl="0" eaLnBrk="1" latinLnBrk="1" hangingPunct="1">
      <a:defRPr kumimoji="1" kern="1200">
        <a:solidFill>
          <a:schemeClr val="tx1"/>
        </a:solidFill>
        <a:latin typeface="Arial" charset="0"/>
        <a:ea typeface="HY견고딕" pitchFamily="18" charset="-127"/>
        <a:cs typeface="+mn-cs"/>
      </a:defRPr>
    </a:lvl7pPr>
    <a:lvl8pPr marL="3200400" algn="l" defTabSz="914400" rtl="0" eaLnBrk="1" latinLnBrk="1" hangingPunct="1">
      <a:defRPr kumimoji="1" kern="1200">
        <a:solidFill>
          <a:schemeClr val="tx1"/>
        </a:solidFill>
        <a:latin typeface="Arial" charset="0"/>
        <a:ea typeface="HY견고딕" pitchFamily="18" charset="-127"/>
        <a:cs typeface="+mn-cs"/>
      </a:defRPr>
    </a:lvl8pPr>
    <a:lvl9pPr marL="3657600" algn="l" defTabSz="914400" rtl="0" eaLnBrk="1" latinLnBrk="1" hangingPunct="1">
      <a:defRPr kumimoji="1" kern="1200">
        <a:solidFill>
          <a:schemeClr val="tx1"/>
        </a:solidFill>
        <a:latin typeface="Arial" charset="0"/>
        <a:ea typeface="HY견고딕" pitchFamily="18" charset="-127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  <p:clrMru>
    <a:srgbClr val="05AB0D"/>
    <a:srgbClr val="0000FF"/>
    <a:srgbClr val="0000CC"/>
    <a:srgbClr val="FFFF00"/>
    <a:srgbClr val="3399FF"/>
    <a:srgbClr val="00B036"/>
    <a:srgbClr val="87EB23"/>
    <a:srgbClr val="996633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보통 스타일 2 - 강조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344" autoAdjust="0"/>
    <p:restoredTop sz="99679" autoAdjust="0"/>
  </p:normalViewPr>
  <p:slideViewPr>
    <p:cSldViewPr>
      <p:cViewPr varScale="1">
        <p:scale>
          <a:sx n="115" d="100"/>
          <a:sy n="115" d="100"/>
        </p:scale>
        <p:origin x="-1626" y="-108"/>
      </p:cViewPr>
      <p:guideLst>
        <p:guide orient="horz" pos="255"/>
        <p:guide pos="20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notesViewPr>
    <p:cSldViewPr>
      <p:cViewPr varScale="1">
        <p:scale>
          <a:sx n="73" d="100"/>
          <a:sy n="73" d="100"/>
        </p:scale>
        <p:origin x="-2196" y="-108"/>
      </p:cViewPr>
      <p:guideLst>
        <p:guide orient="horz" pos="3130"/>
        <p:guide pos="2143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502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50" tIns="45413" rIns="90850" bIns="45413" numCol="1" anchor="t" anchorCtr="0" compatLnSpc="1">
            <a:prstTxWarp prst="textNoShape">
              <a:avLst/>
            </a:prstTxWarp>
          </a:bodyPr>
          <a:lstStyle>
            <a:lvl1pPr algn="l" defTabSz="881063" eaLnBrk="1" fontAlgn="base" latin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effectLst/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361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6939" y="0"/>
            <a:ext cx="29502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50" tIns="45413" rIns="90850" bIns="45413" numCol="1" anchor="t" anchorCtr="0" compatLnSpc="1">
            <a:prstTxWarp prst="textNoShape">
              <a:avLst/>
            </a:prstTxWarp>
          </a:bodyPr>
          <a:lstStyle>
            <a:lvl1pPr algn="r" defTabSz="881063" eaLnBrk="1" fontAlgn="base" latin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effectLst/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361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444038"/>
            <a:ext cx="29502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50" tIns="45413" rIns="90850" bIns="45413" numCol="1" anchor="b" anchorCtr="0" compatLnSpc="1">
            <a:prstTxWarp prst="textNoShape">
              <a:avLst/>
            </a:prstTxWarp>
          </a:bodyPr>
          <a:lstStyle>
            <a:lvl1pPr algn="l" defTabSz="881063" eaLnBrk="1" fontAlgn="base" latin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effectLst/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361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6939" y="9444038"/>
            <a:ext cx="29502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50" tIns="45413" rIns="90850" bIns="45413" numCol="1" anchor="b" anchorCtr="0" compatLnSpc="1">
            <a:prstTxWarp prst="textNoShape">
              <a:avLst/>
            </a:prstTxWarp>
          </a:bodyPr>
          <a:lstStyle>
            <a:lvl1pPr algn="r" defTabSz="881063" eaLnBrk="1" fontAlgn="base" latin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effectLst/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fld id="{A69F67CB-659C-4309-B2A8-866E5C38A3FD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502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50" tIns="45413" rIns="90850" bIns="45413" numCol="1" anchor="t" anchorCtr="0" compatLnSpc="1">
            <a:prstTxWarp prst="textNoShape">
              <a:avLst/>
            </a:prstTxWarp>
          </a:bodyPr>
          <a:lstStyle>
            <a:lvl1pPr algn="l" defTabSz="881063" eaLnBrk="1" fontAlgn="base" latin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effectLst/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6939" y="0"/>
            <a:ext cx="29502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50" tIns="45413" rIns="90850" bIns="45413" numCol="1" anchor="t" anchorCtr="0" compatLnSpc="1">
            <a:prstTxWarp prst="textNoShape">
              <a:avLst/>
            </a:prstTxWarp>
          </a:bodyPr>
          <a:lstStyle>
            <a:lvl1pPr algn="r" defTabSz="881063" eaLnBrk="1" fontAlgn="base" latin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effectLst/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235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3925" y="746125"/>
            <a:ext cx="4970463" cy="3727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676" y="4721225"/>
            <a:ext cx="4993851" cy="4471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50" tIns="45413" rIns="90850" bIns="454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noProof="0" smtClean="0"/>
              <a:t>마스터 텍스트 스타일을 편집합니다</a:t>
            </a:r>
          </a:p>
          <a:p>
            <a:pPr lvl="1"/>
            <a:r>
              <a:rPr lang="ko-KR" altLang="en-US" noProof="0" smtClean="0"/>
              <a:t>둘째 수준</a:t>
            </a:r>
          </a:p>
          <a:p>
            <a:pPr lvl="2"/>
            <a:r>
              <a:rPr lang="ko-KR" altLang="en-US" noProof="0" smtClean="0"/>
              <a:t>셋째 수준</a:t>
            </a:r>
          </a:p>
          <a:p>
            <a:pPr lvl="3"/>
            <a:r>
              <a:rPr lang="ko-KR" altLang="en-US" noProof="0" smtClean="0"/>
              <a:t>넷째 수준</a:t>
            </a:r>
          </a:p>
          <a:p>
            <a:pPr lvl="4"/>
            <a:r>
              <a:rPr lang="ko-KR" altLang="en-US" noProof="0" smtClean="0"/>
              <a:t>다섯째 수준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44038"/>
            <a:ext cx="29502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50" tIns="45413" rIns="90850" bIns="45413" numCol="1" anchor="b" anchorCtr="0" compatLnSpc="1">
            <a:prstTxWarp prst="textNoShape">
              <a:avLst/>
            </a:prstTxWarp>
          </a:bodyPr>
          <a:lstStyle>
            <a:lvl1pPr algn="l" defTabSz="881063" eaLnBrk="1" fontAlgn="base" latin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effectLst/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6939" y="9444038"/>
            <a:ext cx="29502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50" tIns="45413" rIns="90850" bIns="45413" numCol="1" anchor="b" anchorCtr="0" compatLnSpc="1">
            <a:prstTxWarp prst="textNoShape">
              <a:avLst/>
            </a:prstTxWarp>
          </a:bodyPr>
          <a:lstStyle>
            <a:lvl1pPr algn="r" defTabSz="881063" eaLnBrk="1" fontAlgn="base" latin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effectLst/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fld id="{916DECF0-2C66-40E0-8FE2-BBB1406BEB84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1pPr>
    <a:lvl2pPr marL="4572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2pPr>
    <a:lvl3pPr marL="9144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3pPr>
    <a:lvl4pPr marL="13716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4pPr>
    <a:lvl5pPr marL="18288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EC966E-3D64-47BC-A63D-0AF0633FC9F4}" type="datetimeFigureOut">
              <a:rPr lang="ko-KR" altLang="en-US"/>
              <a:pPr>
                <a:defRPr/>
              </a:pPr>
              <a:t>2017-12-29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132C5A-FDE2-4540-84DB-892FA434719E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EA8BC3-0C3A-461D-A4B3-0CD536C9397F}" type="datetimeFigureOut">
              <a:rPr lang="ko-KR" altLang="en-US"/>
              <a:pPr>
                <a:defRPr/>
              </a:pPr>
              <a:t>2017-12-29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7098F8-8EEC-4670-B5E6-717B3E00C255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16D0DB-53FA-4913-8784-83989C897EFC}" type="datetimeFigureOut">
              <a:rPr lang="ko-KR" altLang="en-US"/>
              <a:pPr>
                <a:defRPr/>
              </a:pPr>
              <a:t>2017-12-29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9452F9-AB62-4F65-9B1C-F0D07F7C7749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A125B6-FAAF-47AB-BCCC-5FA301A3E56E}" type="datetimeFigureOut">
              <a:rPr lang="ko-KR" altLang="en-US"/>
              <a:pPr>
                <a:defRPr/>
              </a:pPr>
              <a:t>2017-12-29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B4B6FC-3546-48F4-993A-D9CFE42ADE7A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6427F7-04D6-45A1-9120-246A2D743671}" type="datetimeFigureOut">
              <a:rPr lang="ko-KR" altLang="en-US"/>
              <a:pPr>
                <a:defRPr/>
              </a:pPr>
              <a:t>2017-12-29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D1337B-79E0-430E-BAE7-6FAFD44CFF22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83449B-9A91-4985-A642-5928A7813A6F}" type="datetimeFigureOut">
              <a:rPr lang="ko-KR" altLang="en-US"/>
              <a:pPr>
                <a:defRPr/>
              </a:pPr>
              <a:t>2017-12-29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4D91F3-B1AD-4BC2-B00E-FB951FF368BA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8783C6-A272-4525-8A43-004105669E55}" type="datetimeFigureOut">
              <a:rPr lang="ko-KR" altLang="en-US"/>
              <a:pPr>
                <a:defRPr/>
              </a:pPr>
              <a:t>2017-12-29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79ECEE-CADE-465C-93FF-B8B06A62DED0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79573B-7C87-4B27-BC49-1D89C917A217}" type="datetimeFigureOut">
              <a:rPr lang="ko-KR" altLang="en-US"/>
              <a:pPr>
                <a:defRPr/>
              </a:pPr>
              <a:t>2017-12-29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51ED7A-D37E-4BFD-BE4C-CCCCECB5C4D8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824DA6-9094-4140-9BEB-7CADA31D0DA9}" type="datetimeFigureOut">
              <a:rPr lang="ko-KR" altLang="en-US"/>
              <a:pPr>
                <a:defRPr/>
              </a:pPr>
              <a:t>2017-12-29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E9F48C-625B-47AF-97E6-6C50AB2EBB1D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B49554-C5DE-477D-A86C-80B399FB3E63}" type="datetimeFigureOut">
              <a:rPr lang="ko-KR" altLang="en-US"/>
              <a:pPr>
                <a:defRPr/>
              </a:pPr>
              <a:t>2017-12-29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A9A4DB-4501-4413-B1BC-517DE00DF87A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 smtClean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3DC616-3976-4CB5-9F41-41C7602BD7BC}" type="datetimeFigureOut">
              <a:rPr lang="ko-KR" altLang="en-US"/>
              <a:pPr>
                <a:defRPr/>
              </a:pPr>
              <a:t>2017-12-29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DC4350-5CCA-411E-AE16-8B273E79CBED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제목 개체 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텍스트 개체 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BBFB79EC-06AF-4193-A9D1-9848AA7A1292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89193" r:id="rId1"/>
    <p:sldLayoutId id="2147589194" r:id="rId2"/>
    <p:sldLayoutId id="2147589195" r:id="rId3"/>
    <p:sldLayoutId id="2147589196" r:id="rId4"/>
    <p:sldLayoutId id="2147589197" r:id="rId5"/>
    <p:sldLayoutId id="2147589198" r:id="rId6"/>
    <p:sldLayoutId id="2147589199" r:id="rId7"/>
    <p:sldLayoutId id="2147589200" r:id="rId8"/>
    <p:sldLayoutId id="2147589201" r:id="rId9"/>
    <p:sldLayoutId id="2147589202" r:id="rId10"/>
    <p:sldLayoutId id="2147589203" r:id="rId1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3994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표 4"/>
          <p:cNvGraphicFramePr>
            <a:graphicFrameLocks noGrp="1"/>
          </p:cNvGraphicFramePr>
          <p:nvPr/>
        </p:nvGraphicFramePr>
        <p:xfrm>
          <a:off x="34925" y="44450"/>
          <a:ext cx="3096168" cy="777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96168"/>
              </a:tblGrid>
              <a:tr h="72008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4500" dirty="0" smtClean="0">
                          <a:latin typeface="HY헤드라인M" pitchFamily="18" charset="-127"/>
                          <a:ea typeface="HY헤드라인M" pitchFamily="18" charset="-127"/>
                        </a:rPr>
                        <a:t>행 정 과</a:t>
                      </a:r>
                      <a:endParaRPr lang="ko-KR" altLang="en-US" sz="45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79512" y="404665"/>
            <a:ext cx="8750300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>
              <a:lnSpc>
                <a:spcPct val="140000"/>
              </a:lnSpc>
              <a:defRPr/>
            </a:pP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9-1</a:t>
            </a:r>
            <a:r>
              <a:rPr lang="en-US" altLang="ko-KR" sz="2800" b="1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. </a:t>
            </a: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2018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년 </a:t>
            </a:r>
            <a:r>
              <a:rPr lang="ko-KR" altLang="en-US" sz="2800" b="1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동계 근로학생 오리엔테이션</a:t>
            </a:r>
            <a:endParaRPr lang="ko-KR" altLang="en-US" sz="2800" b="1" spc="-300" dirty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marL="914400" lvl="1" indent="-457200">
              <a:lnSpc>
                <a:spcPct val="140000"/>
              </a:lnSpc>
              <a:buClr>
                <a:prstClr val="black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en-US" altLang="ko-KR" sz="2400" b="1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1</a:t>
            </a:r>
            <a:r>
              <a:rPr lang="en-US" altLang="ko-KR" sz="2400" b="1" dirty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. 8. </a:t>
            </a:r>
            <a:r>
              <a:rPr lang="en-US" altLang="ko-KR" sz="2400" b="1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(</a:t>
            </a:r>
            <a:r>
              <a:rPr lang="ko-KR" altLang="en-US" sz="2400" b="1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월</a:t>
            </a:r>
            <a:r>
              <a:rPr lang="en-US" altLang="ko-KR" sz="2400" b="1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) .10:00 </a:t>
            </a:r>
            <a:r>
              <a:rPr lang="en-US" altLang="ko-KR" sz="2000" b="1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/ </a:t>
            </a:r>
            <a:r>
              <a:rPr lang="ko-KR" altLang="en-US" sz="2400" b="1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군청 소회의실 </a:t>
            </a:r>
            <a:r>
              <a:rPr lang="en-US" altLang="ko-KR" sz="2400" b="1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/ 30</a:t>
            </a:r>
            <a:r>
              <a:rPr lang="ko-KR" altLang="en-US" sz="2400" b="1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명</a:t>
            </a:r>
            <a:endParaRPr lang="en-US" altLang="ko-KR" sz="2400" b="1" dirty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40000"/>
              </a:lnSpc>
              <a:buClr>
                <a:prstClr val="black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dirty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근로기간 </a:t>
            </a:r>
            <a:r>
              <a:rPr lang="en-US" altLang="ko-KR" sz="2400" b="1" dirty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: 1. 8. ~ 2. </a:t>
            </a:r>
            <a:r>
              <a:rPr lang="en-US" altLang="ko-KR" sz="2400" b="1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2.(</a:t>
            </a:r>
            <a:r>
              <a:rPr lang="en-US" altLang="ko-KR" sz="2400" b="1" dirty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20</a:t>
            </a:r>
            <a:r>
              <a:rPr lang="ko-KR" altLang="en-US" sz="2400" b="1" dirty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일간</a:t>
            </a:r>
            <a:r>
              <a:rPr lang="en-US" altLang="ko-KR" sz="2400" b="1" dirty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)</a:t>
            </a:r>
          </a:p>
          <a:p>
            <a:pPr marL="914400" lvl="1" indent="-457200">
              <a:buClr>
                <a:prstClr val="black"/>
              </a:buClr>
              <a:tabLst>
                <a:tab pos="4953000" algn="l"/>
              </a:tabLst>
              <a:defRPr/>
            </a:pPr>
            <a:r>
              <a:rPr lang="en-US" altLang="ko-KR" sz="2400" b="1" dirty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sz="2400" b="1" dirty="0">
                <a:solidFill>
                  <a:srgbClr val="05AB0D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sz="2000" b="1" dirty="0">
                <a:solidFill>
                  <a:srgbClr val="05AB0D"/>
                </a:solidFill>
                <a:latin typeface="HY헤드라인M" pitchFamily="18" charset="-127"/>
                <a:ea typeface="HY헤드라인M" pitchFamily="18" charset="-127"/>
              </a:rPr>
              <a:t>※</a:t>
            </a:r>
            <a:r>
              <a:rPr lang="ko-KR" altLang="en-US" sz="2000" b="1" dirty="0">
                <a:solidFill>
                  <a:srgbClr val="05AB0D"/>
                </a:solidFill>
                <a:latin typeface="HY헤드라인M" pitchFamily="18" charset="-127"/>
                <a:ea typeface="HY헤드라인M" pitchFamily="18" charset="-127"/>
              </a:rPr>
              <a:t>군수님 하실 일 </a:t>
            </a:r>
            <a:r>
              <a:rPr lang="en-US" altLang="ko-KR" sz="2000" b="1" dirty="0">
                <a:solidFill>
                  <a:srgbClr val="05AB0D"/>
                </a:solidFill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000" b="1" dirty="0">
                <a:solidFill>
                  <a:srgbClr val="05AB0D"/>
                </a:solidFill>
                <a:latin typeface="HY헤드라인M" pitchFamily="18" charset="-127"/>
                <a:ea typeface="HY헤드라인M" pitchFamily="18" charset="-127"/>
              </a:rPr>
              <a:t>인사말씀</a:t>
            </a:r>
            <a:endParaRPr lang="en-US" altLang="ko-KR" sz="2000" b="1" dirty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251520" y="2708920"/>
            <a:ext cx="8789988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>
              <a:lnSpc>
                <a:spcPct val="150000"/>
              </a:lnSpc>
            </a:pP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9-2</a:t>
            </a:r>
            <a:r>
              <a:rPr lang="en-US" altLang="ko-KR" sz="2800" b="1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. </a:t>
            </a: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2018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년 </a:t>
            </a:r>
            <a:r>
              <a:rPr lang="ko-KR" altLang="en-US" sz="2800" b="1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군수님 읍</a:t>
            </a:r>
            <a:r>
              <a:rPr lang="en-US" altLang="ko-KR" sz="2800" b="1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·</a:t>
            </a:r>
            <a:r>
              <a:rPr lang="ko-KR" altLang="en-US" sz="2800" b="1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면 연두 순시</a:t>
            </a:r>
          </a:p>
          <a:p>
            <a:pPr marL="914400" lvl="1" indent="-457200">
              <a:lnSpc>
                <a:spcPct val="150000"/>
              </a:lnSpc>
              <a:buClr>
                <a:srgbClr val="000000"/>
              </a:buClr>
              <a:buFont typeface="Wingdings" pitchFamily="2" charset="2"/>
              <a:buChar char="q"/>
            </a:pPr>
            <a:r>
              <a:rPr lang="en-US" altLang="ko-KR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1</a:t>
            </a:r>
            <a:r>
              <a:rPr lang="en-US" altLang="ko-KR" sz="2400" b="1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. </a:t>
            </a:r>
            <a:r>
              <a:rPr lang="en-US" altLang="ko-KR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22.(</a:t>
            </a:r>
            <a:r>
              <a:rPr lang="ko-KR" altLang="en-US" sz="2400" b="1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월</a:t>
            </a:r>
            <a:r>
              <a:rPr lang="en-US" altLang="ko-KR" sz="2400" b="1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) ~1. </a:t>
            </a:r>
            <a:r>
              <a:rPr lang="en-US" altLang="ko-KR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30</a:t>
            </a:r>
            <a:r>
              <a:rPr lang="en-US" altLang="ko-KR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.(</a:t>
            </a:r>
            <a:r>
              <a:rPr lang="ko-KR" altLang="en-US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화</a:t>
            </a:r>
            <a:r>
              <a:rPr lang="en-US" altLang="ko-KR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) </a:t>
            </a:r>
            <a:r>
              <a:rPr lang="en-US" altLang="ko-KR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/ 11</a:t>
            </a:r>
            <a:r>
              <a:rPr lang="ko-KR" altLang="en-US" sz="2400" b="1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개 </a:t>
            </a:r>
            <a:r>
              <a:rPr lang="ko-KR" altLang="en-US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읍</a:t>
            </a:r>
            <a:r>
              <a:rPr lang="en-US" altLang="ko-KR" sz="2400" b="1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‧</a:t>
            </a:r>
            <a:r>
              <a:rPr lang="ko-KR" altLang="en-US" sz="2400" b="1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면사무소 회의실</a:t>
            </a:r>
          </a:p>
          <a:p>
            <a:pPr marL="914400" lvl="1" indent="-457200">
              <a:lnSpc>
                <a:spcPct val="150000"/>
              </a:lnSpc>
              <a:buClr>
                <a:srgbClr val="000000"/>
              </a:buClr>
              <a:buFont typeface="Wingdings" pitchFamily="2" charset="2"/>
              <a:buChar char="q"/>
            </a:pPr>
            <a:r>
              <a:rPr lang="ko-KR" altLang="en-US" sz="2400" b="1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내      용 </a:t>
            </a:r>
            <a:r>
              <a:rPr lang="en-US" altLang="ko-KR" sz="2400" b="1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b="1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군정운영 방향 설명 및 간담회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51520" y="4869160"/>
            <a:ext cx="8424936" cy="1214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algn="dist">
              <a:lnSpc>
                <a:spcPct val="150000"/>
              </a:lnSpc>
              <a:defRPr/>
            </a:pP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9-3. 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영동청년회의소 </a:t>
            </a:r>
            <a:r>
              <a:rPr lang="ko-KR" altLang="en-US" sz="2800" b="1" dirty="0" err="1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신년인사회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</a:t>
            </a:r>
            <a:endParaRPr lang="ko-KR" altLang="en-US" sz="2800" b="1" spc="-300" dirty="0" smtClean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1. 3.(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수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) 12:00 / 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군청 대회의실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/ 150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명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(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회장 홍정수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)</a:t>
            </a: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endParaRPr lang="en-US" altLang="ko-KR" sz="2400" b="1" dirty="0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tabLst>
                <a:tab pos="4953000" algn="l"/>
              </a:tabLst>
              <a:defRPr/>
            </a:pPr>
            <a:endParaRPr lang="en-US" altLang="ko-KR" sz="2400" b="1" dirty="0" smtClean="0">
              <a:latin typeface="HY헤드라인M" pitchFamily="18" charset="-127"/>
              <a:ea typeface="HY헤드라인M" pitchFamily="18" charset="-127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251520" y="404664"/>
            <a:ext cx="9144000" cy="5572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algn="dist">
              <a:lnSpc>
                <a:spcPct val="150000"/>
              </a:lnSpc>
              <a:defRPr/>
            </a:pP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9-4. 2018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년 </a:t>
            </a:r>
            <a:r>
              <a:rPr lang="ko-KR" altLang="en-US" sz="2800" b="1" dirty="0" err="1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읍면별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</a:t>
            </a:r>
            <a:r>
              <a:rPr lang="ko-KR" altLang="en-US" sz="2800" b="1" dirty="0" err="1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새마을회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정기총회 </a:t>
            </a:r>
            <a:endParaRPr lang="ko-KR" altLang="en-US" sz="2800" b="1" spc="-300" dirty="0" smtClean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endParaRPr lang="en-US" altLang="ko-KR" sz="2400" b="1" dirty="0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endParaRPr lang="en-US" altLang="ko-KR" sz="2400" b="1" dirty="0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tabLst>
                <a:tab pos="4953000" algn="l"/>
              </a:tabLst>
              <a:defRPr/>
            </a:pPr>
            <a:endParaRPr lang="en-US" altLang="ko-KR" sz="2400" b="1" dirty="0" smtClean="0">
              <a:latin typeface="HY헤드라인M" pitchFamily="18" charset="-127"/>
              <a:ea typeface="HY헤드라인M" pitchFamily="18" charset="-127"/>
            </a:endParaRPr>
          </a:p>
        </p:txBody>
      </p:sp>
      <p:graphicFrame>
        <p:nvGraphicFramePr>
          <p:cNvPr id="6" name="표 5"/>
          <p:cNvGraphicFramePr>
            <a:graphicFrameLocks noGrp="1"/>
          </p:cNvGraphicFramePr>
          <p:nvPr/>
        </p:nvGraphicFramePr>
        <p:xfrm>
          <a:off x="251520" y="1196752"/>
          <a:ext cx="8501122" cy="44711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85884"/>
                <a:gridCol w="2000264"/>
                <a:gridCol w="2143140"/>
                <a:gridCol w="1071570"/>
                <a:gridCol w="2000264"/>
              </a:tblGrid>
              <a:tr h="39193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/>
                        <a:t>구  분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/>
                        <a:t>일  시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/>
                        <a:t>장  소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/>
                        <a:t>인  원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/>
                        <a:t>비  고</a:t>
                      </a:r>
                      <a:endParaRPr lang="ko-KR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b="1" dirty="0" err="1" smtClean="0"/>
                        <a:t>황간면</a:t>
                      </a:r>
                      <a:endParaRPr lang="ko-KR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1" dirty="0" smtClean="0"/>
                        <a:t>1.3.(</a:t>
                      </a:r>
                      <a:r>
                        <a:rPr lang="ko-KR" altLang="en-US" b="1" dirty="0" smtClean="0"/>
                        <a:t>수</a:t>
                      </a:r>
                      <a:r>
                        <a:rPr lang="en-US" altLang="ko-KR" b="1" dirty="0" smtClean="0"/>
                        <a:t>) 16:50</a:t>
                      </a:r>
                      <a:endParaRPr lang="ko-KR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b="1" dirty="0" err="1" smtClean="0"/>
                        <a:t>황간면사무소</a:t>
                      </a:r>
                      <a:endParaRPr lang="ko-KR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1" dirty="0" smtClean="0"/>
                        <a:t>50</a:t>
                      </a:r>
                      <a:r>
                        <a:rPr lang="ko-KR" altLang="en-US" b="1" dirty="0" smtClean="0"/>
                        <a:t>명</a:t>
                      </a:r>
                      <a:endParaRPr lang="ko-KR" altLang="en-US" b="1" dirty="0"/>
                    </a:p>
                  </a:txBody>
                  <a:tcPr/>
                </a:tc>
                <a:tc rowSpan="11">
                  <a:txBody>
                    <a:bodyPr/>
                    <a:lstStyle/>
                    <a:p>
                      <a:pPr latinLnBrk="1"/>
                      <a:endParaRPr lang="en-US" altLang="ko-KR" b="1" dirty="0" smtClean="0"/>
                    </a:p>
                    <a:p>
                      <a:pPr latinLnBrk="1"/>
                      <a:endParaRPr lang="en-US" altLang="ko-KR" b="1" dirty="0" smtClean="0"/>
                    </a:p>
                    <a:p>
                      <a:pPr latinLnBrk="1"/>
                      <a:endParaRPr lang="en-US" altLang="ko-KR" b="1" dirty="0" smtClean="0"/>
                    </a:p>
                    <a:p>
                      <a:pPr latinLnBrk="1"/>
                      <a:endParaRPr lang="en-US" altLang="ko-KR" b="1" dirty="0" smtClean="0"/>
                    </a:p>
                    <a:p>
                      <a:pPr latinLnBrk="1"/>
                      <a:endParaRPr lang="en-US" altLang="ko-KR" b="1" dirty="0" smtClean="0"/>
                    </a:p>
                    <a:p>
                      <a:pPr latinLnBrk="1"/>
                      <a:endParaRPr lang="en-US" altLang="ko-KR" b="1" dirty="0" smtClean="0"/>
                    </a:p>
                    <a:p>
                      <a:pPr algn="ctr" latinLnBrk="1"/>
                      <a:r>
                        <a:rPr lang="en-US" altLang="ko-KR" b="1" dirty="0" smtClean="0"/>
                        <a:t>2017</a:t>
                      </a:r>
                      <a:r>
                        <a:rPr lang="ko-KR" altLang="en-US" b="1" dirty="0" smtClean="0"/>
                        <a:t>년</a:t>
                      </a:r>
                      <a:r>
                        <a:rPr lang="ko-KR" altLang="en-US" b="1" baseline="0" dirty="0" smtClean="0"/>
                        <a:t> 결산보고 및 임원 선출</a:t>
                      </a:r>
                      <a:endParaRPr lang="ko-KR" altLang="en-U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b="1" dirty="0" smtClean="0"/>
                        <a:t>용화면</a:t>
                      </a:r>
                      <a:endParaRPr lang="ko-KR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1" dirty="0" smtClean="0"/>
                        <a:t>1.5.(</a:t>
                      </a:r>
                      <a:r>
                        <a:rPr lang="ko-KR" altLang="en-US" b="1" dirty="0" smtClean="0"/>
                        <a:t>금</a:t>
                      </a:r>
                      <a:r>
                        <a:rPr lang="en-US" altLang="ko-KR" b="1" dirty="0" smtClean="0"/>
                        <a:t>) 10:00</a:t>
                      </a:r>
                      <a:endParaRPr lang="ko-KR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b="1" dirty="0" smtClean="0"/>
                        <a:t>용화면사무소</a:t>
                      </a:r>
                      <a:endParaRPr lang="ko-KR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1" dirty="0" smtClean="0"/>
                        <a:t>20</a:t>
                      </a:r>
                      <a:r>
                        <a:rPr lang="ko-KR" altLang="en-US" b="1" dirty="0" smtClean="0"/>
                        <a:t>명</a:t>
                      </a:r>
                      <a:endParaRPr lang="ko-KR" altLang="en-US" b="1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b="1" dirty="0" err="1" smtClean="0"/>
                        <a:t>학산면</a:t>
                      </a:r>
                      <a:endParaRPr lang="ko-KR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1" dirty="0" smtClean="0"/>
                        <a:t>1.5.(</a:t>
                      </a:r>
                      <a:r>
                        <a:rPr lang="ko-KR" altLang="en-US" b="1" dirty="0" smtClean="0"/>
                        <a:t>금</a:t>
                      </a:r>
                      <a:r>
                        <a:rPr lang="en-US" altLang="ko-KR" b="1" dirty="0" smtClean="0"/>
                        <a:t>) 10:00</a:t>
                      </a:r>
                      <a:endParaRPr lang="ko-KR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b="1" dirty="0" err="1" smtClean="0"/>
                        <a:t>학산면사무소</a:t>
                      </a:r>
                      <a:endParaRPr lang="ko-KR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1" dirty="0" smtClean="0"/>
                        <a:t>50</a:t>
                      </a:r>
                      <a:r>
                        <a:rPr lang="ko-KR" altLang="en-US" b="1" dirty="0" smtClean="0"/>
                        <a:t>명</a:t>
                      </a:r>
                      <a:endParaRPr lang="ko-KR" altLang="en-US" b="1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b="1" dirty="0" err="1" smtClean="0"/>
                        <a:t>심천면</a:t>
                      </a:r>
                      <a:endParaRPr lang="ko-KR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1" dirty="0" smtClean="0"/>
                        <a:t>1.5.(</a:t>
                      </a:r>
                      <a:r>
                        <a:rPr lang="ko-KR" altLang="en-US" b="1" dirty="0" smtClean="0"/>
                        <a:t>금</a:t>
                      </a:r>
                      <a:r>
                        <a:rPr lang="en-US" altLang="ko-KR" b="1" dirty="0" smtClean="0"/>
                        <a:t>)</a:t>
                      </a:r>
                      <a:r>
                        <a:rPr lang="en-US" altLang="ko-KR" b="1" baseline="0" dirty="0" smtClean="0"/>
                        <a:t> 11:00</a:t>
                      </a:r>
                      <a:endParaRPr lang="ko-KR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b="1" dirty="0" smtClean="0"/>
                        <a:t>심천면사무소</a:t>
                      </a:r>
                      <a:endParaRPr lang="ko-KR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1" dirty="0" smtClean="0"/>
                        <a:t>20</a:t>
                      </a:r>
                      <a:r>
                        <a:rPr lang="ko-KR" altLang="en-US" b="1" dirty="0" smtClean="0"/>
                        <a:t>명</a:t>
                      </a:r>
                      <a:endParaRPr lang="ko-KR" altLang="en-US" b="1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b="1" dirty="0" err="1" smtClean="0"/>
                        <a:t>상촌면</a:t>
                      </a:r>
                      <a:endParaRPr lang="ko-KR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1" dirty="0" smtClean="0"/>
                        <a:t>1.8.(</a:t>
                      </a:r>
                      <a:r>
                        <a:rPr lang="ko-KR" altLang="en-US" b="1" dirty="0" smtClean="0"/>
                        <a:t>월</a:t>
                      </a:r>
                      <a:r>
                        <a:rPr lang="en-US" altLang="ko-KR" b="1" dirty="0" smtClean="0"/>
                        <a:t>) 10:30</a:t>
                      </a:r>
                      <a:endParaRPr lang="ko-KR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b="1" dirty="0" err="1" smtClean="0"/>
                        <a:t>상촌면사무소</a:t>
                      </a:r>
                      <a:endParaRPr lang="ko-KR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1" dirty="0" smtClean="0"/>
                        <a:t>30</a:t>
                      </a:r>
                      <a:r>
                        <a:rPr lang="ko-KR" altLang="en-US" b="1" dirty="0" smtClean="0"/>
                        <a:t>명</a:t>
                      </a:r>
                      <a:endParaRPr lang="ko-KR" altLang="en-US" b="1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b="1" dirty="0" err="1" smtClean="0"/>
                        <a:t>양강면</a:t>
                      </a:r>
                      <a:endParaRPr lang="ko-KR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1" dirty="0" smtClean="0"/>
                        <a:t>1.8.(</a:t>
                      </a:r>
                      <a:r>
                        <a:rPr lang="ko-KR" altLang="en-US" b="1" dirty="0" smtClean="0"/>
                        <a:t>월</a:t>
                      </a:r>
                      <a:r>
                        <a:rPr lang="en-US" altLang="ko-KR" b="1" dirty="0" smtClean="0"/>
                        <a:t>) 11:00</a:t>
                      </a:r>
                      <a:endParaRPr lang="ko-KR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b="1" dirty="0" err="1" smtClean="0"/>
                        <a:t>양강면사무소</a:t>
                      </a:r>
                      <a:endParaRPr lang="ko-KR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1" dirty="0" smtClean="0"/>
                        <a:t>40</a:t>
                      </a:r>
                      <a:r>
                        <a:rPr lang="ko-KR" altLang="en-US" b="1" dirty="0" smtClean="0"/>
                        <a:t>명</a:t>
                      </a:r>
                      <a:endParaRPr lang="ko-KR" altLang="en-US" b="1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b="1" dirty="0" err="1" smtClean="0"/>
                        <a:t>양산면</a:t>
                      </a:r>
                      <a:endParaRPr lang="ko-KR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1" dirty="0" smtClean="0"/>
                        <a:t>1.8.(</a:t>
                      </a:r>
                      <a:r>
                        <a:rPr lang="ko-KR" altLang="en-US" b="1" dirty="0" smtClean="0"/>
                        <a:t>월</a:t>
                      </a:r>
                      <a:r>
                        <a:rPr lang="en-US" altLang="ko-KR" b="1" dirty="0" smtClean="0"/>
                        <a:t>) 11:00</a:t>
                      </a:r>
                      <a:endParaRPr lang="ko-KR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b="1" dirty="0" smtClean="0"/>
                        <a:t>양산면사무소</a:t>
                      </a:r>
                      <a:endParaRPr lang="ko-KR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1" dirty="0" smtClean="0"/>
                        <a:t>20</a:t>
                      </a:r>
                      <a:r>
                        <a:rPr lang="ko-KR" altLang="en-US" b="1" dirty="0" smtClean="0"/>
                        <a:t>명</a:t>
                      </a:r>
                      <a:endParaRPr lang="ko-KR" altLang="en-US" b="1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b="1" dirty="0" err="1" smtClean="0"/>
                        <a:t>영동읍</a:t>
                      </a:r>
                      <a:endParaRPr lang="ko-KR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1" dirty="0" smtClean="0"/>
                        <a:t>1.9.(</a:t>
                      </a:r>
                      <a:r>
                        <a:rPr lang="ko-KR" altLang="en-US" b="1" dirty="0" smtClean="0"/>
                        <a:t>화</a:t>
                      </a:r>
                      <a:r>
                        <a:rPr lang="en-US" altLang="ko-KR" b="1" dirty="0" smtClean="0"/>
                        <a:t>) 10:00</a:t>
                      </a:r>
                      <a:endParaRPr lang="ko-KR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b="1" dirty="0" err="1" smtClean="0"/>
                        <a:t>영동읍사무소</a:t>
                      </a:r>
                      <a:endParaRPr lang="ko-KR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1" dirty="0" smtClean="0"/>
                        <a:t>50</a:t>
                      </a:r>
                      <a:r>
                        <a:rPr lang="ko-KR" altLang="en-US" b="1" dirty="0" smtClean="0"/>
                        <a:t>명</a:t>
                      </a:r>
                      <a:endParaRPr lang="ko-KR" altLang="en-US" b="1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b="1" dirty="0" err="1" smtClean="0"/>
                        <a:t>용산면</a:t>
                      </a:r>
                      <a:endParaRPr lang="ko-KR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1" dirty="0" smtClean="0"/>
                        <a:t>1</a:t>
                      </a:r>
                      <a:r>
                        <a:rPr lang="ko-KR" altLang="en-US" b="1" dirty="0" smtClean="0"/>
                        <a:t>월 중</a:t>
                      </a:r>
                      <a:endParaRPr lang="ko-KR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b="1" dirty="0" err="1" smtClean="0"/>
                        <a:t>용산면</a:t>
                      </a:r>
                      <a:r>
                        <a:rPr lang="ko-KR" altLang="en-US" b="1" dirty="0" smtClean="0"/>
                        <a:t> 복지회관</a:t>
                      </a:r>
                      <a:endParaRPr lang="ko-KR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1" dirty="0" smtClean="0"/>
                        <a:t>40</a:t>
                      </a:r>
                      <a:r>
                        <a:rPr lang="ko-KR" altLang="en-US" b="1" dirty="0" smtClean="0"/>
                        <a:t>명</a:t>
                      </a:r>
                      <a:endParaRPr lang="ko-KR" altLang="en-US" b="1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b="1" dirty="0" err="1" smtClean="0"/>
                        <a:t>추풍령면</a:t>
                      </a:r>
                      <a:endParaRPr lang="ko-KR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1" dirty="0" smtClean="0"/>
                        <a:t>1</a:t>
                      </a:r>
                      <a:r>
                        <a:rPr lang="ko-KR" altLang="en-US" b="1" dirty="0" smtClean="0"/>
                        <a:t>월 중</a:t>
                      </a:r>
                      <a:endParaRPr lang="ko-KR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b="1" dirty="0" smtClean="0"/>
                        <a:t>추풍령면사무소</a:t>
                      </a:r>
                      <a:endParaRPr lang="ko-KR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1" dirty="0" smtClean="0"/>
                        <a:t>20</a:t>
                      </a:r>
                      <a:r>
                        <a:rPr lang="ko-KR" altLang="en-US" b="1" dirty="0" smtClean="0"/>
                        <a:t>명</a:t>
                      </a:r>
                      <a:endParaRPr lang="ko-KR" altLang="en-US" b="1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b="1" dirty="0" err="1" smtClean="0"/>
                        <a:t>매곡면</a:t>
                      </a:r>
                      <a:endParaRPr lang="ko-KR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1" dirty="0" smtClean="0"/>
                        <a:t>1</a:t>
                      </a:r>
                      <a:r>
                        <a:rPr lang="ko-KR" altLang="en-US" b="1" dirty="0" smtClean="0"/>
                        <a:t>월 중</a:t>
                      </a:r>
                      <a:endParaRPr lang="ko-KR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b="1" dirty="0" err="1" smtClean="0"/>
                        <a:t>매곡면사무소</a:t>
                      </a:r>
                      <a:endParaRPr lang="ko-KR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1" dirty="0" smtClean="0"/>
                        <a:t>30</a:t>
                      </a:r>
                      <a:r>
                        <a:rPr lang="ko-KR" altLang="en-US" b="1" dirty="0" smtClean="0"/>
                        <a:t>명</a:t>
                      </a:r>
                      <a:endParaRPr lang="ko-KR" altLang="en-US" b="1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251520" y="404664"/>
            <a:ext cx="9144000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>
              <a:lnSpc>
                <a:spcPct val="150000"/>
              </a:lnSpc>
              <a:defRPr/>
            </a:pP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9-5. 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자유총연맹 </a:t>
            </a:r>
            <a:r>
              <a:rPr lang="ko-KR" altLang="en-US" sz="2800" b="1" dirty="0" err="1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영동군지회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청년회장 </a:t>
            </a:r>
            <a:r>
              <a:rPr lang="ko-KR" altLang="en-US" sz="2800" b="1" dirty="0" err="1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이취임식</a:t>
            </a:r>
            <a:endParaRPr lang="ko-KR" altLang="en-US" sz="2800" b="1" spc="-300" dirty="0" smtClean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1. 14.(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일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) 11:00 / 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추풍령사슴농원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/ 100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명</a:t>
            </a:r>
            <a:endParaRPr lang="en-US" altLang="ko-KR" sz="2400" b="1" dirty="0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이임회장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윤만호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/ 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취임회장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여형구</a:t>
            </a:r>
            <a:endParaRPr lang="en-US" altLang="ko-KR" sz="2400" b="1" dirty="0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tabLst>
                <a:tab pos="4953000" algn="l"/>
              </a:tabLst>
              <a:defRPr/>
            </a:pPr>
            <a:r>
              <a:rPr lang="en-US" altLang="ko-KR" sz="2200" b="1" dirty="0" smtClean="0">
                <a:solidFill>
                  <a:srgbClr val="05AB0D"/>
                </a:solidFill>
                <a:latin typeface="HY헤드라인M" pitchFamily="18" charset="-127"/>
                <a:ea typeface="HY헤드라인M" pitchFamily="18" charset="-127"/>
              </a:rPr>
              <a:t>     </a:t>
            </a:r>
            <a:r>
              <a:rPr lang="en-US" altLang="ko-KR" sz="2000" b="1" dirty="0" smtClean="0">
                <a:solidFill>
                  <a:srgbClr val="05AB0D"/>
                </a:solidFill>
                <a:latin typeface="HY헤드라인M" pitchFamily="18" charset="-127"/>
                <a:ea typeface="HY헤드라인M" pitchFamily="18" charset="-127"/>
              </a:rPr>
              <a:t>※ </a:t>
            </a:r>
            <a:r>
              <a:rPr lang="ko-KR" altLang="en-US" sz="2000" b="1" dirty="0" smtClean="0">
                <a:solidFill>
                  <a:srgbClr val="05AB0D"/>
                </a:solidFill>
                <a:latin typeface="HY헤드라인M" pitchFamily="18" charset="-127"/>
                <a:ea typeface="HY헤드라인M" pitchFamily="18" charset="-127"/>
              </a:rPr>
              <a:t>군수님 하실 일</a:t>
            </a:r>
            <a:r>
              <a:rPr lang="en-US" altLang="ko-KR" sz="2000" b="1" dirty="0" smtClean="0">
                <a:solidFill>
                  <a:srgbClr val="05AB0D"/>
                </a:solidFill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000" b="1" dirty="0" smtClean="0">
                <a:solidFill>
                  <a:srgbClr val="05AB0D"/>
                </a:solidFill>
                <a:latin typeface="HY헤드라인M" pitchFamily="18" charset="-127"/>
                <a:ea typeface="HY헤드라인M" pitchFamily="18" charset="-127"/>
              </a:rPr>
              <a:t>시상 및 축사</a:t>
            </a:r>
            <a:endParaRPr lang="en-US" altLang="ko-KR" sz="2000" b="1" dirty="0" smtClean="0">
              <a:solidFill>
                <a:srgbClr val="05AB0D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endParaRPr lang="en-US" altLang="ko-KR" sz="2000" b="1" dirty="0" smtClean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251520" y="2780928"/>
            <a:ext cx="9144000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algn="dist">
              <a:lnSpc>
                <a:spcPct val="150000"/>
              </a:lnSpc>
              <a:defRPr/>
            </a:pP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9-6. 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적십자사 영동지구협의회 봉사원대회 </a:t>
            </a:r>
            <a:endParaRPr lang="ko-KR" altLang="en-US" sz="2800" b="1" spc="-300" dirty="0" smtClean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1. 16.(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화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) 11:30 / 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장소미정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/ 150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명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(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회장 양원기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)</a:t>
            </a: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tabLst>
                <a:tab pos="4953000" algn="l"/>
              </a:tabLst>
              <a:defRPr/>
            </a:pPr>
            <a:r>
              <a:rPr lang="en-US" altLang="ko-KR" sz="2000" b="1" dirty="0" smtClean="0">
                <a:solidFill>
                  <a:srgbClr val="05AB0D"/>
                </a:solidFill>
                <a:latin typeface="HY헤드라인M" pitchFamily="18" charset="-127"/>
                <a:ea typeface="HY헤드라인M" pitchFamily="18" charset="-127"/>
              </a:rPr>
              <a:t>     ※ </a:t>
            </a:r>
            <a:r>
              <a:rPr lang="ko-KR" altLang="en-US" sz="2000" b="1" dirty="0" smtClean="0">
                <a:solidFill>
                  <a:srgbClr val="05AB0D"/>
                </a:solidFill>
                <a:latin typeface="HY헤드라인M" pitchFamily="18" charset="-127"/>
                <a:ea typeface="HY헤드라인M" pitchFamily="18" charset="-127"/>
              </a:rPr>
              <a:t>군수님 하실 일</a:t>
            </a:r>
            <a:r>
              <a:rPr lang="en-US" altLang="ko-KR" sz="2000" b="1" dirty="0" smtClean="0">
                <a:solidFill>
                  <a:srgbClr val="05AB0D"/>
                </a:solidFill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000" b="1" dirty="0" smtClean="0">
                <a:solidFill>
                  <a:srgbClr val="05AB0D"/>
                </a:solidFill>
                <a:latin typeface="HY헤드라인M" pitchFamily="18" charset="-127"/>
                <a:ea typeface="HY헤드라인M" pitchFamily="18" charset="-127"/>
              </a:rPr>
              <a:t>특별회비 전달</a:t>
            </a:r>
            <a:r>
              <a:rPr lang="en-US" altLang="ko-KR" sz="2000" b="1" dirty="0" smtClean="0">
                <a:solidFill>
                  <a:srgbClr val="05AB0D"/>
                </a:solidFill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2000" b="1" dirty="0" smtClean="0">
                <a:solidFill>
                  <a:srgbClr val="05AB0D"/>
                </a:solidFill>
                <a:latin typeface="HY헤드라인M" pitchFamily="18" charset="-127"/>
                <a:ea typeface="HY헤드라인M" pitchFamily="18" charset="-127"/>
              </a:rPr>
              <a:t>감사패 전수 및 축사</a:t>
            </a:r>
            <a:endParaRPr lang="en-US" altLang="ko-KR" sz="2000" b="1" dirty="0" smtClean="0">
              <a:solidFill>
                <a:srgbClr val="05AB0D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endParaRPr lang="en-US" altLang="ko-KR" sz="2400" b="1" dirty="0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endParaRPr lang="en-US" altLang="ko-KR" sz="2400" b="1" dirty="0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tabLst>
                <a:tab pos="4953000" algn="l"/>
              </a:tabLst>
              <a:defRPr/>
            </a:pPr>
            <a:endParaRPr lang="en-US" altLang="ko-KR" sz="2400" b="1" dirty="0" smtClean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251520" y="4725144"/>
            <a:ext cx="9144000" cy="1772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>
              <a:lnSpc>
                <a:spcPct val="150000"/>
              </a:lnSpc>
              <a:defRPr/>
            </a:pP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9-7. 2018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년도 영동군 이장협의회 정기 회의</a:t>
            </a:r>
            <a:endParaRPr lang="ko-KR" altLang="en-US" sz="2800" b="1" spc="-300" dirty="0" smtClean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1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월 중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/ 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군청 상황실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/ 35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명</a:t>
            </a:r>
            <a:endParaRPr lang="en-US" altLang="ko-KR" sz="2400" b="1" dirty="0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군 이장협의회 임원 선출 등</a:t>
            </a:r>
            <a:endParaRPr lang="en-US" altLang="ko-KR" sz="2000" b="1" dirty="0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endParaRPr lang="en-US" altLang="ko-KR" sz="2000" b="1" dirty="0" smtClean="0">
              <a:latin typeface="HY헤드라인M" pitchFamily="18" charset="-127"/>
              <a:ea typeface="HY헤드라인M" pitchFamily="18" charset="-127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-36512" y="116633"/>
            <a:ext cx="8572560" cy="5832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457200" indent="-457200">
              <a:lnSpc>
                <a:spcPct val="130000"/>
              </a:lnSpc>
              <a:buClr>
                <a:schemeClr val="tx1"/>
              </a:buClr>
              <a:tabLst>
                <a:tab pos="4953000" algn="l"/>
              </a:tabLst>
              <a:defRPr/>
            </a:pP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  </a:t>
            </a:r>
            <a:endParaRPr lang="ko-KR" altLang="en-US" sz="2800" b="1" dirty="0" smtClean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79512" y="548680"/>
            <a:ext cx="8143875" cy="2640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/>
          <a:lstStyle>
            <a:lvl1pPr latinLnBrk="1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2800" b="1">
                <a:solidFill>
                  <a:schemeClr val="accent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914400" indent="-457200" latinLnBrk="1">
              <a:spcBef>
                <a:spcPct val="20000"/>
              </a:spcBef>
              <a:buClr>
                <a:schemeClr val="bg1"/>
              </a:buClr>
              <a:buFont typeface="Wingdings" panose="05000000000000000000" pitchFamily="2" charset="2"/>
              <a:buChar char="q"/>
              <a:defRPr kumimoji="1" sz="2400" b="1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•"/>
              <a:defRPr kumimoji="1" sz="2000" b="1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ko-KR" dirty="0" smtClean="0">
                <a:solidFill>
                  <a:srgbClr val="0000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sym typeface="Symbol" panose="05050102010706020507" pitchFamily="18" charset="2"/>
              </a:rPr>
              <a:t>9-8.  </a:t>
            </a:r>
            <a:r>
              <a:rPr lang="ko-KR" altLang="en-US" dirty="0" smtClean="0">
                <a:solidFill>
                  <a:srgbClr val="0000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sym typeface="Symbol" panose="05050102010706020507" pitchFamily="18" charset="2"/>
              </a:rPr>
              <a:t>인사이동에</a:t>
            </a:r>
            <a:r>
              <a:rPr lang="en-US" altLang="ko-KR" dirty="0" smtClean="0">
                <a:solidFill>
                  <a:srgbClr val="0000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sym typeface="Symbol" panose="05050102010706020507" pitchFamily="18" charset="2"/>
              </a:rPr>
              <a:t> </a:t>
            </a:r>
            <a:r>
              <a:rPr lang="ko-KR" altLang="en-US" dirty="0" smtClean="0">
                <a:solidFill>
                  <a:srgbClr val="0000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sym typeface="Symbol" panose="05050102010706020507" pitchFamily="18" charset="2"/>
              </a:rPr>
              <a:t>따른 전산시스템 안정화 작업</a:t>
            </a:r>
            <a:endParaRPr lang="en-US" altLang="ko-KR" dirty="0" smtClean="0">
              <a:solidFill>
                <a:srgbClr val="0000FF"/>
              </a:solidFill>
              <a:latin typeface="HY헤드라인M" panose="02030600000101010101" pitchFamily="18" charset="-127"/>
              <a:ea typeface="HY헤드라인M" panose="02030600000101010101" pitchFamily="18" charset="-127"/>
              <a:sym typeface="Symbol" panose="05050102010706020507" pitchFamily="18" charset="2"/>
            </a:endParaRPr>
          </a:p>
          <a:p>
            <a:pPr lvl="1" eaLnBrk="1" hangingPunct="1">
              <a:lnSpc>
                <a:spcPct val="135000"/>
              </a:lnSpc>
              <a:spcBef>
                <a:spcPct val="0"/>
              </a:spcBef>
              <a:buClr>
                <a:srgbClr val="000000"/>
              </a:buClr>
              <a:defRPr/>
            </a:pPr>
            <a:r>
              <a:rPr lang="en-US" altLang="ko-KR" dirty="0" smtClean="0">
                <a:solidFill>
                  <a:srgbClr val="0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1. 2.(</a:t>
            </a:r>
            <a:r>
              <a:rPr lang="ko-KR" altLang="en-US" dirty="0" smtClean="0">
                <a:solidFill>
                  <a:srgbClr val="0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화</a:t>
            </a:r>
            <a:r>
              <a:rPr lang="en-US" altLang="ko-KR" dirty="0" smtClean="0">
                <a:solidFill>
                  <a:srgbClr val="0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) ~ 1. 19.(</a:t>
            </a:r>
            <a:r>
              <a:rPr lang="ko-KR" altLang="en-US" dirty="0" smtClean="0">
                <a:solidFill>
                  <a:srgbClr val="0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금</a:t>
            </a:r>
            <a:r>
              <a:rPr lang="en-US" altLang="ko-KR" dirty="0" smtClean="0">
                <a:solidFill>
                  <a:srgbClr val="0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) / </a:t>
            </a:r>
            <a:r>
              <a:rPr lang="ko-KR" altLang="en-US" dirty="0" smtClean="0">
                <a:solidFill>
                  <a:srgbClr val="0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행정업무전산시스템</a:t>
            </a:r>
            <a:endParaRPr lang="en-US" altLang="ko-KR" dirty="0" smtClean="0">
              <a:solidFill>
                <a:srgbClr val="000000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lvl="1" eaLnBrk="1" hangingPunct="1">
              <a:lnSpc>
                <a:spcPct val="135000"/>
              </a:lnSpc>
              <a:spcBef>
                <a:spcPct val="0"/>
              </a:spcBef>
              <a:buClr>
                <a:srgbClr val="000000"/>
              </a:buClr>
              <a:defRPr/>
            </a:pPr>
            <a:r>
              <a:rPr lang="ko-KR" altLang="en-US" dirty="0" err="1" smtClean="0">
                <a:solidFill>
                  <a:srgbClr val="0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새올행정</a:t>
            </a:r>
            <a:r>
              <a:rPr lang="en-US" altLang="ko-KR" dirty="0" smtClean="0">
                <a:solidFill>
                  <a:srgbClr val="0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, </a:t>
            </a:r>
            <a:r>
              <a:rPr lang="ko-KR" altLang="en-US" dirty="0" smtClean="0">
                <a:solidFill>
                  <a:srgbClr val="0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온</a:t>
            </a:r>
            <a:r>
              <a:rPr lang="en-US" altLang="ko-KR" dirty="0" smtClean="0">
                <a:solidFill>
                  <a:srgbClr val="0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-</a:t>
            </a:r>
            <a:r>
              <a:rPr lang="ko-KR" altLang="en-US" dirty="0" smtClean="0">
                <a:solidFill>
                  <a:srgbClr val="0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나라 시스템 자료 정비 및 </a:t>
            </a:r>
            <a:endParaRPr lang="en-US" altLang="ko-KR" dirty="0" smtClean="0">
              <a:solidFill>
                <a:srgbClr val="000000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lvl="1" eaLnBrk="1" hangingPunct="1">
              <a:lnSpc>
                <a:spcPct val="135000"/>
              </a:lnSpc>
              <a:spcBef>
                <a:spcPct val="0"/>
              </a:spcBef>
              <a:buClr>
                <a:srgbClr val="000000"/>
              </a:buClr>
              <a:defRPr/>
            </a:pPr>
            <a:r>
              <a:rPr lang="ko-KR" altLang="en-US" sz="2200" dirty="0" err="1" smtClean="0">
                <a:solidFill>
                  <a:srgbClr val="0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사용자별</a:t>
            </a:r>
            <a:r>
              <a:rPr lang="ko-KR" altLang="en-US" sz="2200" dirty="0" smtClean="0">
                <a:solidFill>
                  <a:srgbClr val="0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업무권한부여 등</a:t>
            </a:r>
            <a:endParaRPr lang="en-US" altLang="ko-KR" sz="2200" dirty="0" smtClean="0">
              <a:solidFill>
                <a:srgbClr val="05AB0D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276225" y="2924944"/>
            <a:ext cx="8867775" cy="3360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/>
          <a:lstStyle>
            <a:lvl1pPr marL="533400" indent="-533400" latinLnBrk="1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tabLst>
                <a:tab pos="4953000" algn="l"/>
              </a:tabLst>
              <a:defRPr kumimoji="1" sz="2800" b="1">
                <a:solidFill>
                  <a:schemeClr val="accent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914400" indent="-457200" latinLnBrk="1">
              <a:spcBef>
                <a:spcPct val="20000"/>
              </a:spcBef>
              <a:buClr>
                <a:schemeClr val="bg1"/>
              </a:buClr>
              <a:buFont typeface="Wingdings" panose="05000000000000000000" pitchFamily="2" charset="2"/>
              <a:buChar char="q"/>
              <a:tabLst>
                <a:tab pos="4953000" algn="l"/>
              </a:tabLst>
              <a:defRPr kumimoji="1" sz="2400" b="1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•"/>
              <a:tabLst>
                <a:tab pos="4953000" algn="l"/>
              </a:tabLst>
              <a:defRPr kumimoji="1" sz="2000" b="1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tabLst>
                <a:tab pos="4953000" algn="l"/>
              </a:tabLst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4953000" algn="l"/>
              </a:tabLst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4953000" algn="l"/>
              </a:tabLst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4953000" algn="l"/>
              </a:tabLst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4953000" algn="l"/>
              </a:tabLst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4953000" algn="l"/>
              </a:tabLst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Clr>
                <a:srgbClr val="FFFFFF"/>
              </a:buClr>
              <a:buFont typeface="Wingdings" panose="05000000000000000000" pitchFamily="2" charset="2"/>
              <a:buNone/>
              <a:defRPr/>
            </a:pPr>
            <a:r>
              <a:rPr lang="en-US" altLang="ko-KR" dirty="0" smtClean="0">
                <a:solidFill>
                  <a:srgbClr val="0000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sym typeface="Symbol" panose="05050102010706020507" pitchFamily="18" charset="2"/>
              </a:rPr>
              <a:t>9-9. </a:t>
            </a:r>
            <a:r>
              <a:rPr lang="ko-KR" altLang="en-US" dirty="0" smtClean="0">
                <a:solidFill>
                  <a:srgbClr val="0000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sym typeface="Symbol" panose="05050102010706020507" pitchFamily="18" charset="2"/>
              </a:rPr>
              <a:t>기타</a:t>
            </a:r>
            <a:r>
              <a:rPr lang="en-US" altLang="ko-KR" dirty="0" smtClean="0">
                <a:solidFill>
                  <a:srgbClr val="0000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sym typeface="Symbol" panose="05050102010706020507" pitchFamily="18" charset="2"/>
              </a:rPr>
              <a:t>. </a:t>
            </a:r>
            <a:r>
              <a:rPr lang="ko-KR" altLang="en-US" dirty="0" smtClean="0">
                <a:solidFill>
                  <a:srgbClr val="0000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sym typeface="Symbol" panose="05050102010706020507" pitchFamily="18" charset="2"/>
              </a:rPr>
              <a:t>현안업무</a:t>
            </a:r>
            <a:endParaRPr lang="en-US" altLang="ko-KR" sz="700" dirty="0" smtClean="0">
              <a:solidFill>
                <a:srgbClr val="05AB0D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lvl="1" eaLnBrk="1" hangingPunct="1">
              <a:lnSpc>
                <a:spcPct val="130000"/>
              </a:lnSpc>
              <a:spcBef>
                <a:spcPct val="0"/>
              </a:spcBef>
              <a:buClr>
                <a:srgbClr val="000000"/>
              </a:buClr>
              <a:defRPr/>
            </a:pPr>
            <a:r>
              <a:rPr lang="ko-KR" altLang="en-US" dirty="0" smtClean="0">
                <a:solidFill>
                  <a:srgbClr val="0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주민정보화교육 </a:t>
            </a:r>
            <a:r>
              <a:rPr lang="en-US" altLang="ko-KR" dirty="0" smtClean="0">
                <a:solidFill>
                  <a:srgbClr val="0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/  1. 8.(</a:t>
            </a:r>
            <a:r>
              <a:rPr lang="ko-KR" altLang="en-US" dirty="0" smtClean="0">
                <a:solidFill>
                  <a:srgbClr val="0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월</a:t>
            </a:r>
            <a:r>
              <a:rPr lang="en-US" altLang="ko-KR" dirty="0" smtClean="0">
                <a:solidFill>
                  <a:srgbClr val="0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) ~  1. 26.(</a:t>
            </a:r>
            <a:r>
              <a:rPr lang="ko-KR" altLang="en-US" dirty="0" smtClean="0">
                <a:solidFill>
                  <a:srgbClr val="0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금</a:t>
            </a:r>
            <a:r>
              <a:rPr lang="en-US" altLang="ko-KR" dirty="0" smtClean="0">
                <a:solidFill>
                  <a:srgbClr val="0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) / 120</a:t>
            </a:r>
            <a:r>
              <a:rPr lang="ko-KR" altLang="en-US" dirty="0" smtClean="0">
                <a:solidFill>
                  <a:srgbClr val="0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명</a:t>
            </a:r>
            <a:endParaRPr lang="en-US" altLang="ko-KR" dirty="0" smtClean="0">
              <a:solidFill>
                <a:srgbClr val="000000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lvl="1" eaLnBrk="1" hangingPunct="1">
              <a:lnSpc>
                <a:spcPct val="130000"/>
              </a:lnSpc>
              <a:spcBef>
                <a:spcPct val="0"/>
              </a:spcBef>
              <a:buClr>
                <a:srgbClr val="000000"/>
              </a:buClr>
              <a:buFontTx/>
              <a:buNone/>
              <a:defRPr/>
            </a:pPr>
            <a:r>
              <a:rPr lang="en-US" altLang="ko-KR" dirty="0" smtClean="0">
                <a:solidFill>
                  <a:srgbClr val="0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/ </a:t>
            </a:r>
            <a:r>
              <a:rPr lang="ko-KR" altLang="en-US" dirty="0" err="1" smtClean="0">
                <a:solidFill>
                  <a:srgbClr val="0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읍사무소</a:t>
            </a:r>
            <a:r>
              <a:rPr lang="ko-KR" altLang="en-US" dirty="0" smtClean="0">
                <a:solidFill>
                  <a:srgbClr val="0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주민정보화교육장 </a:t>
            </a:r>
            <a:r>
              <a:rPr lang="en-US" altLang="ko-KR" dirty="0" smtClean="0">
                <a:solidFill>
                  <a:srgbClr val="0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/ </a:t>
            </a:r>
            <a:r>
              <a:rPr lang="ko-KR" altLang="en-US" dirty="0" smtClean="0">
                <a:solidFill>
                  <a:srgbClr val="0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파워포인트 외</a:t>
            </a:r>
            <a:r>
              <a:rPr lang="en-US" altLang="ko-KR" dirty="0" smtClean="0">
                <a:solidFill>
                  <a:srgbClr val="0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3</a:t>
            </a:r>
            <a:r>
              <a:rPr lang="ko-KR" altLang="en-US" dirty="0" smtClean="0">
                <a:solidFill>
                  <a:srgbClr val="0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과정</a:t>
            </a:r>
            <a:endParaRPr lang="en-US" altLang="ko-KR" dirty="0" smtClean="0">
              <a:solidFill>
                <a:srgbClr val="000000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lvl="1" eaLnBrk="1" hangingPunct="1">
              <a:lnSpc>
                <a:spcPct val="130000"/>
              </a:lnSpc>
              <a:spcBef>
                <a:spcPct val="0"/>
              </a:spcBef>
              <a:buClr>
                <a:srgbClr val="000000"/>
              </a:buClr>
              <a:defRPr/>
            </a:pPr>
            <a:r>
              <a:rPr lang="ko-KR" altLang="en-US" dirty="0" smtClean="0">
                <a:solidFill>
                  <a:srgbClr val="0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영동군 웹진 </a:t>
            </a:r>
            <a:r>
              <a:rPr lang="en-US" altLang="ko-KR" dirty="0" smtClean="0">
                <a:solidFill>
                  <a:srgbClr val="0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1</a:t>
            </a:r>
            <a:r>
              <a:rPr lang="ko-KR" altLang="en-US" dirty="0" smtClean="0">
                <a:solidFill>
                  <a:srgbClr val="0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월호 발행 </a:t>
            </a:r>
            <a:r>
              <a:rPr lang="en-US" altLang="ko-KR" dirty="0" smtClean="0">
                <a:solidFill>
                  <a:srgbClr val="0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/ 1. 15.(</a:t>
            </a:r>
            <a:r>
              <a:rPr lang="ko-KR" altLang="en-US" dirty="0" smtClean="0">
                <a:solidFill>
                  <a:srgbClr val="0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월</a:t>
            </a:r>
            <a:r>
              <a:rPr lang="en-US" altLang="ko-KR" dirty="0" smtClean="0">
                <a:solidFill>
                  <a:srgbClr val="0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) </a:t>
            </a:r>
          </a:p>
          <a:p>
            <a:pPr lvl="1" eaLnBrk="1" hangingPunct="1">
              <a:lnSpc>
                <a:spcPct val="130000"/>
              </a:lnSpc>
              <a:spcBef>
                <a:spcPct val="0"/>
              </a:spcBef>
              <a:buClr>
                <a:srgbClr val="000000"/>
              </a:buClr>
              <a:buFontTx/>
              <a:buNone/>
              <a:defRPr/>
            </a:pPr>
            <a:r>
              <a:rPr lang="en-US" altLang="ko-KR" dirty="0" smtClean="0">
                <a:solidFill>
                  <a:srgbClr val="0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/ </a:t>
            </a:r>
            <a:r>
              <a:rPr lang="ko-KR" altLang="en-US" dirty="0" smtClean="0">
                <a:solidFill>
                  <a:srgbClr val="0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군정 </a:t>
            </a:r>
            <a:r>
              <a:rPr lang="ko-KR" altLang="en-US" dirty="0" err="1" smtClean="0">
                <a:solidFill>
                  <a:srgbClr val="0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주요소식</a:t>
            </a:r>
            <a:r>
              <a:rPr lang="ko-KR" altLang="en-US" dirty="0" smtClean="0">
                <a:solidFill>
                  <a:srgbClr val="0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및 관광지 정보 제공 </a:t>
            </a:r>
            <a:r>
              <a:rPr lang="en-US" altLang="ko-KR" dirty="0" smtClean="0">
                <a:solidFill>
                  <a:srgbClr val="0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/ </a:t>
            </a:r>
            <a:r>
              <a:rPr lang="ko-KR" altLang="en-US" dirty="0" err="1" smtClean="0">
                <a:solidFill>
                  <a:srgbClr val="0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수신동의자</a:t>
            </a:r>
            <a:r>
              <a:rPr lang="ko-KR" altLang="en-US" dirty="0" smtClean="0">
                <a:solidFill>
                  <a:srgbClr val="0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en-US" altLang="ko-KR" dirty="0" smtClean="0">
                <a:solidFill>
                  <a:srgbClr val="0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13,654</a:t>
            </a:r>
            <a:r>
              <a:rPr lang="ko-KR" altLang="en-US" dirty="0" smtClean="0">
                <a:solidFill>
                  <a:srgbClr val="0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명</a:t>
            </a:r>
            <a:r>
              <a:rPr lang="en-US" altLang="ko-KR" dirty="0" smtClean="0">
                <a:solidFill>
                  <a:srgbClr val="0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  </a:t>
            </a:r>
          </a:p>
          <a:p>
            <a:pPr lvl="1" eaLnBrk="1" hangingPunct="1">
              <a:lnSpc>
                <a:spcPct val="130000"/>
              </a:lnSpc>
              <a:spcBef>
                <a:spcPct val="0"/>
              </a:spcBef>
              <a:buClr>
                <a:srgbClr val="000000"/>
              </a:buClr>
              <a:buFontTx/>
              <a:buNone/>
              <a:defRPr/>
            </a:pPr>
            <a:endParaRPr lang="en-US" altLang="ko-KR" dirty="0" smtClean="0">
              <a:solidFill>
                <a:srgbClr val="000000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179512" y="476672"/>
            <a:ext cx="8626475" cy="184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>
              <a:lnSpc>
                <a:spcPct val="150000"/>
              </a:lnSpc>
              <a:buClr>
                <a:srgbClr val="FFFFFF"/>
              </a:buClr>
              <a:buSzPct val="60000"/>
              <a:tabLst>
                <a:tab pos="4953000" algn="l"/>
              </a:tabLst>
              <a:defRPr/>
            </a:pPr>
            <a:r>
              <a:rPr lang="ko-KR" altLang="en-US" sz="2800" b="1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▣ 이달의 중점 홍보 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사항</a:t>
            </a:r>
          </a:p>
          <a:p>
            <a:pPr marL="914400" lvl="1" indent="-457200">
              <a:lnSpc>
                <a:spcPct val="150000"/>
              </a:lnSpc>
              <a:buClr>
                <a:srgbClr val="000000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en-US" altLang="ko-KR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2018</a:t>
            </a:r>
            <a:r>
              <a:rPr lang="ko-KR" altLang="en-US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년 군수님 </a:t>
            </a:r>
            <a:r>
              <a:rPr lang="ko-KR" altLang="en-US" sz="2400" b="1" dirty="0" err="1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읍면</a:t>
            </a:r>
            <a:r>
              <a:rPr lang="ko-KR" altLang="en-US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2400" b="1" dirty="0" err="1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연두순시</a:t>
            </a:r>
            <a:r>
              <a:rPr lang="ko-KR" altLang="en-US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/ </a:t>
            </a:r>
            <a:r>
              <a:rPr lang="ko-KR" altLang="en-US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지역신문 </a:t>
            </a:r>
            <a:r>
              <a:rPr lang="en-US" altLang="ko-KR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1, </a:t>
            </a:r>
            <a:r>
              <a:rPr lang="ko-KR" altLang="en-US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소식지 </a:t>
            </a:r>
            <a:r>
              <a:rPr lang="en-US" altLang="ko-KR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1</a:t>
            </a:r>
          </a:p>
          <a:p>
            <a:pPr marL="914400" lvl="1" indent="-457200">
              <a:lnSpc>
                <a:spcPct val="150000"/>
              </a:lnSpc>
              <a:buClr>
                <a:srgbClr val="000000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dirty="0" err="1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주민정보화교육</a:t>
            </a:r>
            <a:r>
              <a:rPr lang="ko-KR" altLang="en-US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/ </a:t>
            </a:r>
            <a:r>
              <a:rPr lang="ko-KR" altLang="en-US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홈페이지 게재 </a:t>
            </a:r>
            <a:r>
              <a:rPr lang="en-US" altLang="ko-KR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1, </a:t>
            </a:r>
            <a:r>
              <a:rPr lang="ko-KR" altLang="en-US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지역신문 </a:t>
            </a:r>
            <a:r>
              <a:rPr lang="en-US" altLang="ko-KR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1, </a:t>
            </a:r>
            <a:r>
              <a:rPr lang="ko-KR" altLang="en-US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전광판 </a:t>
            </a:r>
            <a:r>
              <a:rPr lang="en-US" altLang="ko-KR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1 </a:t>
            </a:r>
          </a:p>
          <a:p>
            <a:pPr marL="914400" lvl="1" indent="-457200">
              <a:lnSpc>
                <a:spcPct val="150000"/>
              </a:lnSpc>
              <a:buClr>
                <a:srgbClr val="000000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en-US" altLang="ko-KR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2018</a:t>
            </a:r>
            <a:r>
              <a:rPr lang="ko-KR" altLang="en-US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년도 적십자회비 집중모금 </a:t>
            </a:r>
            <a:r>
              <a:rPr lang="en-US" altLang="ko-KR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/ 1. 31</a:t>
            </a:r>
            <a:r>
              <a:rPr lang="ko-KR" altLang="en-US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까지 </a:t>
            </a:r>
            <a:r>
              <a:rPr lang="en-US" altLang="ko-KR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/ </a:t>
            </a:r>
            <a:r>
              <a:rPr lang="ko-KR" altLang="en-US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세대당 </a:t>
            </a:r>
            <a:r>
              <a:rPr lang="en-US" altLang="ko-KR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1</a:t>
            </a:r>
            <a:r>
              <a:rPr lang="ko-KR" altLang="en-US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만원</a:t>
            </a:r>
            <a:r>
              <a:rPr lang="en-US" altLang="ko-KR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</a:p>
          <a:p>
            <a:pPr marL="914400" lvl="1" indent="-457200">
              <a:lnSpc>
                <a:spcPct val="150000"/>
              </a:lnSpc>
              <a:buClr>
                <a:srgbClr val="000000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endParaRPr lang="en-US" altLang="ko-KR" sz="2400" b="1" dirty="0" smtClean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rgbClr val="000000"/>
              </a:buClr>
              <a:tabLst>
                <a:tab pos="4953000" algn="l"/>
              </a:tabLst>
              <a:defRPr/>
            </a:pPr>
            <a:r>
              <a:rPr lang="en-US" altLang="ko-KR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endParaRPr lang="en-US" altLang="ko-KR" sz="2400" b="1" dirty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251520" y="2780928"/>
            <a:ext cx="9036496" cy="5400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514350" indent="-457200">
              <a:lnSpc>
                <a:spcPct val="150000"/>
              </a:lnSpc>
              <a:spcBef>
                <a:spcPct val="20000"/>
              </a:spcBef>
              <a:buClr>
                <a:schemeClr val="tx1"/>
              </a:buClr>
              <a:buSzPct val="60000"/>
              <a:tabLst>
                <a:tab pos="4953000" algn="l"/>
              </a:tabLst>
              <a:defRPr/>
            </a:pPr>
            <a:endParaRPr lang="en-US" altLang="ko-KR" sz="1400" kern="0" spc="-50" dirty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3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endParaRPr lang="en-US" altLang="ko-KR" sz="2000" kern="0" spc="-50" dirty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3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endParaRPr lang="en-US" altLang="ko-KR" sz="2000" kern="0" spc="-50" dirty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marL="914400" lvl="1" indent="-457200">
              <a:buClr>
                <a:schemeClr val="tx1"/>
              </a:buClr>
              <a:tabLst>
                <a:tab pos="4953000" algn="l"/>
              </a:tabLst>
              <a:defRPr/>
            </a:pPr>
            <a:endParaRPr lang="en-US" altLang="ko-KR" sz="2400" kern="0" dirty="0"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251520" y="4365104"/>
            <a:ext cx="9036496" cy="18720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514350" indent="-457200">
              <a:lnSpc>
                <a:spcPct val="150000"/>
              </a:lnSpc>
              <a:spcBef>
                <a:spcPct val="20000"/>
              </a:spcBef>
              <a:buClr>
                <a:schemeClr val="tx1"/>
              </a:buClr>
              <a:buSzPct val="60000"/>
              <a:tabLst>
                <a:tab pos="4953000" algn="l"/>
              </a:tabLst>
              <a:defRPr/>
            </a:pPr>
            <a:r>
              <a:rPr lang="ko-KR" altLang="en-US" sz="2800" b="1" kern="0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▣ 공무원 </a:t>
            </a:r>
            <a:r>
              <a:rPr lang="ko-KR" altLang="en-US" sz="2800" b="1" kern="0" dirty="0" err="1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팀별</a:t>
            </a:r>
            <a:r>
              <a:rPr lang="ko-KR" altLang="en-US" sz="2800" b="1" kern="0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전입실적보고</a:t>
            </a:r>
            <a:r>
              <a:rPr lang="en-US" altLang="ko-KR" sz="2800" b="1" kern="0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</a:t>
            </a:r>
            <a:endParaRPr lang="ko-KR" altLang="en-US" sz="2550" b="1" kern="0" spc="-100" dirty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kern="0" dirty="0"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향후 </a:t>
            </a:r>
            <a:r>
              <a:rPr lang="ko-KR" altLang="en-US" sz="2400" kern="0" dirty="0" smtClean="0"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추진대책</a:t>
            </a:r>
            <a:endParaRPr lang="en-US" altLang="ko-KR" sz="2400" kern="0" dirty="0" smtClean="0"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tabLst>
                <a:tab pos="4953000" algn="l"/>
              </a:tabLst>
              <a:defRPr/>
            </a:pPr>
            <a:r>
              <a:rPr lang="en-US" altLang="ko-KR" sz="2400" kern="0" dirty="0" smtClean="0"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 - </a:t>
            </a:r>
            <a:r>
              <a:rPr lang="ko-KR" altLang="en-US" sz="2400" kern="0" dirty="0" smtClean="0"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유관기관 및 각종 단체 전입운동 홍보</a:t>
            </a:r>
            <a:endParaRPr lang="en-US" altLang="ko-KR" sz="2400" kern="0" dirty="0" smtClean="0"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tabLst>
                <a:tab pos="4953000" algn="l"/>
              </a:tabLst>
              <a:defRPr/>
            </a:pPr>
            <a:r>
              <a:rPr lang="en-US" altLang="ko-KR" sz="2400" kern="0" dirty="0" smtClean="0"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 - </a:t>
            </a:r>
            <a:r>
              <a:rPr lang="ko-KR" altLang="en-US" sz="2400" kern="0" dirty="0" smtClean="0"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직원 친인척 전입할 수 있도록 독려</a:t>
            </a:r>
            <a:endParaRPr lang="en-US" altLang="ko-KR" sz="2400" kern="0" dirty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251520" y="260648"/>
            <a:ext cx="9036496" cy="5400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514350" indent="-457200">
              <a:lnSpc>
                <a:spcPct val="150000"/>
              </a:lnSpc>
              <a:spcBef>
                <a:spcPct val="20000"/>
              </a:spcBef>
              <a:buClr>
                <a:schemeClr val="tx1"/>
              </a:buClr>
              <a:buSzPct val="60000"/>
              <a:tabLst>
                <a:tab pos="4953000" algn="l"/>
              </a:tabLst>
              <a:defRPr/>
            </a:pPr>
            <a:r>
              <a:rPr lang="ko-KR" altLang="en-US" sz="2800" b="1" kern="0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▣ 공무원 </a:t>
            </a:r>
            <a:r>
              <a:rPr lang="ko-KR" altLang="en-US" sz="2800" b="1" kern="0" dirty="0" err="1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팀별</a:t>
            </a:r>
            <a:r>
              <a:rPr lang="ko-KR" altLang="en-US" sz="2800" b="1" kern="0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전입실적 보고</a:t>
            </a:r>
            <a:endParaRPr lang="en-US" altLang="ko-KR" sz="2400" b="1" kern="0" spc="-50" dirty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kern="0" spc="-5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행정과 </a:t>
            </a:r>
            <a:r>
              <a:rPr lang="ko-KR" altLang="en-US" sz="2400" kern="0" spc="-5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전입실적</a:t>
            </a:r>
            <a:r>
              <a:rPr lang="en-US" altLang="ko-KR" kern="0" spc="-5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(</a:t>
            </a:r>
            <a:r>
              <a:rPr lang="en-US" altLang="ko-KR" kern="0" spc="-5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2017.12.20</a:t>
            </a:r>
            <a:r>
              <a:rPr lang="ko-KR" altLang="en-US" kern="0" spc="-5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일</a:t>
            </a:r>
            <a:r>
              <a:rPr lang="en-US" altLang="ko-KR" kern="0" spc="-5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kern="0" spc="-5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현재</a:t>
            </a:r>
            <a:r>
              <a:rPr lang="en-US" altLang="ko-KR" kern="0" spc="-5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)</a:t>
            </a:r>
            <a:endParaRPr lang="en-US" altLang="ko-KR" sz="2000" kern="0" spc="-50" dirty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buClr>
                <a:schemeClr val="tx1"/>
              </a:buClr>
              <a:tabLst>
                <a:tab pos="4953000" algn="l"/>
              </a:tabLst>
              <a:defRPr/>
            </a:pPr>
            <a:r>
              <a:rPr lang="en-US" altLang="ko-KR" sz="1400" kern="0" spc="-5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                                                                                                                                         (</a:t>
            </a:r>
            <a:r>
              <a:rPr lang="ko-KR" altLang="en-US" sz="1400" kern="0" spc="-5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단위 </a:t>
            </a:r>
            <a:r>
              <a:rPr lang="en-US" altLang="ko-KR" sz="1400" kern="0" spc="-5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:  </a:t>
            </a:r>
            <a:r>
              <a:rPr lang="ko-KR" altLang="en-US" sz="1400" kern="0" spc="-5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명</a:t>
            </a:r>
            <a:r>
              <a:rPr lang="en-US" altLang="ko-KR" sz="1400" kern="0" spc="-5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)</a:t>
            </a:r>
          </a:p>
          <a:p>
            <a:pPr marL="914400" lvl="1" indent="-457200">
              <a:lnSpc>
                <a:spcPct val="13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endParaRPr lang="en-US" altLang="ko-KR" sz="2000" kern="0" spc="-50" dirty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30000"/>
              </a:lnSpc>
              <a:buClr>
                <a:schemeClr val="tx1"/>
              </a:buClr>
              <a:tabLst>
                <a:tab pos="4953000" algn="l"/>
              </a:tabLst>
              <a:defRPr/>
            </a:pPr>
            <a:endParaRPr lang="en-US" altLang="ko-KR" sz="2000" kern="0" spc="-50" dirty="0" smtClean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marL="914400" lvl="1" indent="-457200">
              <a:buClr>
                <a:schemeClr val="tx1"/>
              </a:buClr>
              <a:tabLst>
                <a:tab pos="4953000" algn="l"/>
              </a:tabLst>
              <a:defRPr/>
            </a:pPr>
            <a:endParaRPr lang="en-US" altLang="ko-KR" sz="2400" kern="0" dirty="0"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</p:txBody>
      </p:sp>
      <p:graphicFrame>
        <p:nvGraphicFramePr>
          <p:cNvPr id="8" name="표 7"/>
          <p:cNvGraphicFramePr>
            <a:graphicFrameLocks noGrp="1"/>
          </p:cNvGraphicFramePr>
          <p:nvPr/>
        </p:nvGraphicFramePr>
        <p:xfrm>
          <a:off x="611560" y="1700808"/>
          <a:ext cx="8280920" cy="2593464"/>
        </p:xfrm>
        <a:graphic>
          <a:graphicData uri="http://schemas.openxmlformats.org/drawingml/2006/table">
            <a:tbl>
              <a:tblPr firstRow="1" bandRow="1"/>
              <a:tblGrid>
                <a:gridCol w="1805660"/>
                <a:gridCol w="1638668"/>
                <a:gridCol w="1638668"/>
                <a:gridCol w="1721784"/>
                <a:gridCol w="1476140"/>
              </a:tblGrid>
              <a:tr h="581784"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1800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팀명</a:t>
                      </a:r>
                      <a:endParaRPr lang="ko-KR" altLang="en-US" sz="18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800" dirty="0" err="1" smtClean="0">
                          <a:solidFill>
                            <a:schemeClr val="bg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팀원수</a:t>
                      </a:r>
                      <a:endParaRPr lang="ko-KR" altLang="en-US" sz="1800" dirty="0">
                        <a:solidFill>
                          <a:schemeClr val="bg1"/>
                        </a:solidFill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1800" dirty="0" smtClean="0">
                          <a:latin typeface="HY헤드라인M" pitchFamily="18" charset="-127"/>
                          <a:ea typeface="HY헤드라인M" pitchFamily="18" charset="-127"/>
                        </a:rPr>
                        <a:t>전입인원</a:t>
                      </a:r>
                      <a:endParaRPr lang="ko-KR" altLang="en-US" sz="18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1800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추진율</a:t>
                      </a:r>
                      <a:r>
                        <a:rPr lang="en-US" altLang="ko-KR" sz="1800" dirty="0" smtClean="0">
                          <a:latin typeface="HY헤드라인M" pitchFamily="18" charset="-127"/>
                          <a:ea typeface="HY헤드라인M" pitchFamily="18" charset="-127"/>
                        </a:rPr>
                        <a:t>(%)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1800" dirty="0" smtClean="0">
                          <a:latin typeface="HY헤드라인M" pitchFamily="18" charset="-127"/>
                          <a:ea typeface="HY헤드라인M" pitchFamily="18" charset="-127"/>
                        </a:rPr>
                        <a:t>비고</a:t>
                      </a:r>
                      <a:endParaRPr lang="ko-KR" altLang="en-US" sz="18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</a:tr>
              <a:tr h="308580"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1600" dirty="0" smtClean="0">
                          <a:latin typeface="HY헤드라인M" pitchFamily="18" charset="-127"/>
                          <a:ea typeface="HY헤드라인M" pitchFamily="18" charset="-127"/>
                        </a:rPr>
                        <a:t>계</a:t>
                      </a:r>
                      <a:endParaRPr lang="en-US" altLang="ko-KR" sz="160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>
                          <a:latin typeface="HY헤드라인M" pitchFamily="18" charset="-127"/>
                          <a:ea typeface="HY헤드라인M" pitchFamily="18" charset="-127"/>
                        </a:rPr>
                        <a:t>28</a:t>
                      </a:r>
                      <a:endParaRPr lang="ko-KR" altLang="en-US" sz="16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600" dirty="0" smtClean="0">
                          <a:latin typeface="HY헤드라인M" pitchFamily="18" charset="-127"/>
                          <a:ea typeface="HY헤드라인M" pitchFamily="18" charset="-127"/>
                        </a:rPr>
                        <a:t>26</a:t>
                      </a:r>
                      <a:endParaRPr lang="ko-KR" altLang="en-US" sz="16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dirty="0" smtClean="0">
                          <a:latin typeface="HY헤드라인M" pitchFamily="18" charset="-127"/>
                          <a:ea typeface="HY헤드라인M" pitchFamily="18" charset="-127"/>
                        </a:rPr>
                        <a:t>92.8%</a:t>
                      </a:r>
                      <a:endParaRPr lang="ko-KR" altLang="en-US" sz="160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endParaRPr lang="ko-KR" altLang="en-US" sz="1600" spc="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</a:tr>
              <a:tr h="30858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행정팀</a:t>
                      </a:r>
                      <a:endParaRPr lang="en-US" altLang="ko-KR" sz="160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>
                          <a:latin typeface="HY헤드라인M" pitchFamily="18" charset="-127"/>
                          <a:ea typeface="HY헤드라인M" pitchFamily="18" charset="-127"/>
                        </a:rPr>
                        <a:t>7</a:t>
                      </a:r>
                      <a:endParaRPr lang="ko-KR" altLang="en-US" sz="16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600" dirty="0" smtClean="0">
                          <a:latin typeface="HY헤드라인M" pitchFamily="18" charset="-127"/>
                          <a:ea typeface="HY헤드라인M" pitchFamily="18" charset="-127"/>
                        </a:rPr>
                        <a:t>10</a:t>
                      </a:r>
                      <a:endParaRPr lang="ko-KR" altLang="en-US" sz="16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dirty="0" smtClean="0">
                          <a:latin typeface="HY헤드라인M" pitchFamily="18" charset="-127"/>
                          <a:ea typeface="HY헤드라인M" pitchFamily="18" charset="-127"/>
                        </a:rPr>
                        <a:t>142.9%</a:t>
                      </a:r>
                      <a:endParaRPr lang="ko-KR" altLang="en-US" sz="160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600" spc="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</a:tr>
              <a:tr h="30858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서무팀</a:t>
                      </a:r>
                      <a:endParaRPr lang="en-US" altLang="ko-KR" sz="160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>
                          <a:latin typeface="HY헤드라인M" pitchFamily="18" charset="-127"/>
                          <a:ea typeface="HY헤드라인M" pitchFamily="18" charset="-127"/>
                        </a:rPr>
                        <a:t>6</a:t>
                      </a:r>
                      <a:endParaRPr lang="ko-KR" altLang="en-US" sz="16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>
                          <a:latin typeface="HY헤드라인M" pitchFamily="18" charset="-127"/>
                          <a:ea typeface="HY헤드라인M" pitchFamily="18" charset="-127"/>
                        </a:rPr>
                        <a:t>3</a:t>
                      </a:r>
                      <a:endParaRPr lang="ko-KR" altLang="en-US" sz="16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dirty="0" smtClean="0">
                          <a:latin typeface="HY헤드라인M" pitchFamily="18" charset="-127"/>
                          <a:ea typeface="HY헤드라인M" pitchFamily="18" charset="-127"/>
                        </a:rPr>
                        <a:t>50%</a:t>
                      </a:r>
                      <a:endParaRPr lang="ko-KR" altLang="en-US" sz="160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600" spc="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</a:tr>
              <a:tr h="30858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민간협력팀</a:t>
                      </a:r>
                      <a:endParaRPr lang="en-US" altLang="ko-KR" sz="160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>
                          <a:latin typeface="HY헤드라인M" pitchFamily="18" charset="-127"/>
                          <a:ea typeface="HY헤드라인M" pitchFamily="18" charset="-127"/>
                        </a:rPr>
                        <a:t>5</a:t>
                      </a:r>
                      <a:endParaRPr lang="ko-KR" altLang="en-US" sz="16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>
                          <a:latin typeface="HY헤드라인M" pitchFamily="18" charset="-127"/>
                          <a:ea typeface="HY헤드라인M" pitchFamily="18" charset="-127"/>
                        </a:rPr>
                        <a:t>5</a:t>
                      </a:r>
                      <a:endParaRPr lang="ko-KR" altLang="en-US" sz="16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dirty="0" smtClean="0">
                          <a:latin typeface="HY헤드라인M" pitchFamily="18" charset="-127"/>
                          <a:ea typeface="HY헤드라인M" pitchFamily="18" charset="-127"/>
                        </a:rPr>
                        <a:t>100%</a:t>
                      </a:r>
                      <a:endParaRPr lang="ko-KR" altLang="en-US" sz="160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600" spc="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</a:tr>
              <a:tr h="30858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정보화팀</a:t>
                      </a:r>
                      <a:endParaRPr lang="en-US" altLang="ko-KR" sz="160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>
                          <a:latin typeface="HY헤드라인M" pitchFamily="18" charset="-127"/>
                          <a:ea typeface="HY헤드라인M" pitchFamily="18" charset="-127"/>
                        </a:rPr>
                        <a:t>5</a:t>
                      </a:r>
                      <a:endParaRPr lang="ko-KR" altLang="en-US" sz="16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>
                          <a:latin typeface="HY헤드라인M" pitchFamily="18" charset="-127"/>
                          <a:ea typeface="HY헤드라인M" pitchFamily="18" charset="-127"/>
                        </a:rPr>
                        <a:t>3</a:t>
                      </a:r>
                      <a:endParaRPr lang="ko-KR" altLang="en-US" sz="16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dirty="0" smtClean="0">
                          <a:latin typeface="HY헤드라인M" pitchFamily="18" charset="-127"/>
                          <a:ea typeface="HY헤드라인M" pitchFamily="18" charset="-127"/>
                        </a:rPr>
                        <a:t>60%</a:t>
                      </a:r>
                      <a:endParaRPr lang="ko-KR" altLang="en-US" sz="160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600" spc="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</a:tr>
              <a:tr h="308580"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600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비서팀</a:t>
                      </a:r>
                      <a:endParaRPr lang="ko-KR" altLang="en-US" sz="16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>
                          <a:latin typeface="HY헤드라인M" pitchFamily="18" charset="-127"/>
                          <a:ea typeface="HY헤드라인M" pitchFamily="18" charset="-127"/>
                        </a:rPr>
                        <a:t>5</a:t>
                      </a:r>
                      <a:endParaRPr lang="ko-KR" altLang="en-US" sz="16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>
                          <a:latin typeface="HY헤드라인M" pitchFamily="18" charset="-127"/>
                          <a:ea typeface="HY헤드라인M" pitchFamily="18" charset="-127"/>
                        </a:rPr>
                        <a:t>5</a:t>
                      </a:r>
                      <a:endParaRPr lang="ko-KR" altLang="en-US" sz="16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dirty="0" smtClean="0">
                          <a:latin typeface="HY헤드라인M" pitchFamily="18" charset="-127"/>
                          <a:ea typeface="HY헤드라인M" pitchFamily="18" charset="-127"/>
                        </a:rPr>
                        <a:t>100%</a:t>
                      </a:r>
                      <a:endParaRPr lang="ko-KR" altLang="en-US" sz="160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600" spc="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6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72883</TotalTime>
  <Words>518</Words>
  <Application>Microsoft Office PowerPoint</Application>
  <PresentationFormat>화면 슬라이드 쇼(4:3)</PresentationFormat>
  <Paragraphs>134</Paragraphs>
  <Slides>7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7</vt:i4>
      </vt:variant>
    </vt:vector>
  </HeadingPairs>
  <TitlesOfParts>
    <vt:vector size="8" baseType="lpstr">
      <vt:lpstr>6_Office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</vt:vector>
  </TitlesOfParts>
  <Company>영동 공돌이 공순이 회사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owner</dc:creator>
  <cp:lastModifiedBy>owner</cp:lastModifiedBy>
  <cp:revision>11491</cp:revision>
  <dcterms:modified xsi:type="dcterms:W3CDTF">2017-12-29T00:23:28Z</dcterms:modified>
</cp:coreProperties>
</file>