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11"/>
  </p:notesMasterIdLst>
  <p:handoutMasterIdLst>
    <p:handoutMasterId r:id="rId12"/>
  </p:handoutMasterIdLst>
  <p:sldIdLst>
    <p:sldId id="5879" r:id="rId2"/>
    <p:sldId id="5927" r:id="rId3"/>
    <p:sldId id="5932" r:id="rId4"/>
    <p:sldId id="5937" r:id="rId5"/>
    <p:sldId id="5934" r:id="rId6"/>
    <p:sldId id="5931" r:id="rId7"/>
    <p:sldId id="5936" r:id="rId8"/>
    <p:sldId id="5938" r:id="rId9"/>
    <p:sldId id="5926" r:id="rId10"/>
  </p:sldIdLst>
  <p:sldSz cx="9144000" cy="6858000" type="screen4x3"/>
  <p:notesSz cx="9939338" cy="6805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B036"/>
    <a:srgbClr val="D0D8E8"/>
    <a:srgbClr val="05AB0D"/>
    <a:srgbClr val="0000CC"/>
    <a:srgbClr val="0000FF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9679" autoAdjust="0"/>
  </p:normalViewPr>
  <p:slideViewPr>
    <p:cSldViewPr>
      <p:cViewPr>
        <p:scale>
          <a:sx n="100" d="100"/>
          <a:sy n="100" d="100"/>
        </p:scale>
        <p:origin x="-205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0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6474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6474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788117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0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57" y="3232693"/>
            <a:ext cx="7291629" cy="3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6474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6474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1569710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598" y="6466474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598" y="6466474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3232693"/>
            <a:ext cx="7945442" cy="3062037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2018-11-30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2018-11-30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2018-11-30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2018-11-30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2018-11-30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2018-11-30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2018-11-30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2018-11-30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2018-11-30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2018-11-30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2018-11-30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666" y="0"/>
            <a:ext cx="9154666" cy="6858000"/>
          </a:xfrm>
          <a:prstGeom prst="rect">
            <a:avLst/>
          </a:prstGeom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0" y="116632"/>
          <a:ext cx="310859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594"/>
              </a:tblGrid>
              <a:tr h="4624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행 정 과</a:t>
                      </a:r>
                      <a:endParaRPr lang="ko-KR" altLang="en-US" sz="3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48680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15-1. 10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정례조회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10. 1.(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) 09:00 / 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spc="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이장 자녀 장학금 수여 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1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04864"/>
            <a:ext cx="914400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금요회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선진지 견학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단양군 일원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잔도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금요회원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2948" y="3309945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무기계약근로자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단체 교섭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실무교섭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교섭위원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단체교섭을 위한 실무협의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29691" y="4750105"/>
            <a:ext cx="9144000" cy="1482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민주평통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군협의회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통일안보연수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)~10.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베트남 하노이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다낭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전쟁 전적지 견학을 통한 평화안보의식 고취 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3792" y="476672"/>
            <a:ext cx="9144000" cy="100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주민자치센터 프로그램 발표회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월류봉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특설무대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2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2654" y="3284984"/>
            <a:ext cx="9144000" cy="107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자원봉사자 한마음 대회 참가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제천체육관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2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0" y="1628800"/>
            <a:ext cx="914400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해외협력위원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난계국악축제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방문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)~10.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유근배 위원장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축제개막식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교류추진 좌담회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기관 방문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792" y="4422096"/>
            <a:ext cx="9144000" cy="1561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한중일 지방정부 교류회의 참석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10. 17.(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19.(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박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중국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카이펑시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우수사례 발표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xmlns="" val="84908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0641" y="1493981"/>
            <a:ext cx="914400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이장민간위탁교육 제안서 평가위원회 개최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손석주 위원장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교육제안 설명 및 위탁교육업체 선정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2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0641" y="2922741"/>
            <a:ext cx="91440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한마음 이동봉사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4963305"/>
              </p:ext>
            </p:extLst>
          </p:nvPr>
        </p:nvGraphicFramePr>
        <p:xfrm>
          <a:off x="168871" y="3615501"/>
          <a:ext cx="8501122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2611562"/>
                <a:gridCol w="1460404"/>
                <a:gridCol w="2428892"/>
              </a:tblGrid>
              <a:tr h="2393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일  시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장  소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참여인원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내 용</a:t>
                      </a:r>
                      <a:endParaRPr lang="ko-KR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10. 4.(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목</a:t>
                      </a:r>
                      <a:r>
                        <a:rPr lang="en-US" altLang="ko-KR" sz="1600" b="1" dirty="0" smtClean="0">
                          <a:latin typeface="+mn-lt"/>
                        </a:rPr>
                        <a:t>) 10:00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+mn-lt"/>
                        </a:rPr>
                        <a:t>매곡면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600" b="1" dirty="0" err="1" smtClean="0">
                          <a:latin typeface="+mn-lt"/>
                        </a:rPr>
                        <a:t>평전리</a:t>
                      </a:r>
                      <a:r>
                        <a:rPr lang="en-US" altLang="ko-KR" sz="1600" b="1" dirty="0" smtClean="0">
                          <a:latin typeface="+mn-lt"/>
                        </a:rPr>
                        <a:t>, </a:t>
                      </a:r>
                      <a:r>
                        <a:rPr lang="ko-KR" altLang="en-US" sz="1600" b="1" dirty="0" err="1" smtClean="0">
                          <a:latin typeface="+mn-lt"/>
                        </a:rPr>
                        <a:t>옥전리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+mn-lt"/>
                        </a:rPr>
                        <a:t>60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명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n-lt"/>
                        </a:rPr>
                        <a:t>이미용</a:t>
                      </a:r>
                      <a:r>
                        <a:rPr lang="en-US" altLang="ko-KR" sz="1400" b="1" dirty="0" smtClean="0">
                          <a:latin typeface="+mn-lt"/>
                        </a:rPr>
                        <a:t>, </a:t>
                      </a:r>
                      <a:r>
                        <a:rPr lang="ko-KR" altLang="en-US" sz="1400" b="1" dirty="0" err="1" smtClean="0">
                          <a:latin typeface="+mn-lt"/>
                        </a:rPr>
                        <a:t>전기침</a:t>
                      </a:r>
                      <a:r>
                        <a:rPr lang="en-US" altLang="ko-KR" sz="1400" b="1" dirty="0" smtClean="0">
                          <a:latin typeface="+mn-lt"/>
                        </a:rPr>
                        <a:t>, 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집수리</a:t>
                      </a:r>
                      <a:endParaRPr lang="en-US" altLang="ko-KR" sz="1400" b="1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400" b="1" dirty="0" err="1" smtClean="0">
                          <a:latin typeface="+mn-lt"/>
                        </a:rPr>
                        <a:t>행복사진담기</a:t>
                      </a:r>
                      <a:r>
                        <a:rPr lang="en-US" altLang="ko-KR" sz="1400" b="1" dirty="0" smtClean="0">
                          <a:latin typeface="+mn-lt"/>
                        </a:rPr>
                        <a:t>, </a:t>
                      </a:r>
                      <a:r>
                        <a:rPr lang="ko-KR" altLang="en-US" sz="1400" b="1" dirty="0" err="1" smtClean="0">
                          <a:latin typeface="+mn-lt"/>
                        </a:rPr>
                        <a:t>이혈봉사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 등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10. 18.(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목</a:t>
                      </a:r>
                      <a:r>
                        <a:rPr lang="en-US" altLang="ko-KR" sz="1600" b="1" dirty="0" smtClean="0">
                          <a:latin typeface="+mn-lt"/>
                        </a:rPr>
                        <a:t>) 10:00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+mn-lt"/>
                        </a:rPr>
                        <a:t>양강면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600" b="1" dirty="0" err="1" smtClean="0">
                          <a:latin typeface="+mn-lt"/>
                        </a:rPr>
                        <a:t>두평리</a:t>
                      </a:r>
                      <a:r>
                        <a:rPr lang="en-US" altLang="ko-KR" sz="1600" b="1" dirty="0" smtClean="0">
                          <a:latin typeface="+mn-lt"/>
                        </a:rPr>
                        <a:t>, </a:t>
                      </a:r>
                      <a:r>
                        <a:rPr lang="ko-KR" altLang="en-US" sz="1600" b="1" dirty="0" err="1" smtClean="0">
                          <a:latin typeface="+mn-lt"/>
                        </a:rPr>
                        <a:t>교동리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latin typeface="+mn-lt"/>
                        </a:rPr>
                        <a:t>60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명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 smtClean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48244" y="4722941"/>
            <a:ext cx="91440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생신상 차려드리기 행사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3125891"/>
              </p:ext>
            </p:extLst>
          </p:nvPr>
        </p:nvGraphicFramePr>
        <p:xfrm>
          <a:off x="168871" y="5443021"/>
          <a:ext cx="8501122" cy="96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2611562"/>
                <a:gridCol w="1460404"/>
                <a:gridCol w="2428892"/>
              </a:tblGrid>
              <a:tr h="2554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smtClean="0"/>
                        <a:t>일  시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smtClean="0"/>
                        <a:t>장  소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smtClean="0"/>
                        <a:t>참여인원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smtClean="0"/>
                        <a:t>내 용</a:t>
                      </a:r>
                      <a:endParaRPr lang="ko-KR" altLang="en-US" sz="1500" b="1" dirty="0"/>
                    </a:p>
                  </a:txBody>
                  <a:tcPr/>
                </a:tc>
              </a:tr>
              <a:tr h="2651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latin typeface="+mn-lt"/>
                        </a:rPr>
                        <a:t>10. 1.(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월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) 12:00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err="1" smtClean="0">
                          <a:latin typeface="+mn-lt"/>
                        </a:rPr>
                        <a:t>상촌면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500" b="1" dirty="0" err="1" smtClean="0">
                          <a:latin typeface="+mn-lt"/>
                        </a:rPr>
                        <a:t>상도대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 선화경로당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dirty="0" smtClean="0">
                          <a:latin typeface="+mn-lt"/>
                        </a:rPr>
                        <a:t>50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여명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smtClean="0">
                          <a:latin typeface="+mn-lt"/>
                        </a:rPr>
                        <a:t>독거노인 및 노인가정</a:t>
                      </a:r>
                      <a:endParaRPr lang="en-US" altLang="ko-KR" sz="1500" b="1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500" b="1" dirty="0" smtClean="0">
                          <a:latin typeface="+mn-lt"/>
                        </a:rPr>
                        <a:t>대상 생신상 차림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1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latin typeface="+mn-lt"/>
                        </a:rPr>
                        <a:t>10. 23.(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화</a:t>
                      </a:r>
                      <a:r>
                        <a:rPr lang="en-US" altLang="ko-KR" sz="1500" b="1" dirty="0" smtClean="0">
                          <a:latin typeface="+mn-lt"/>
                        </a:rPr>
                        <a:t>) 12:00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err="1" smtClean="0">
                          <a:latin typeface="+mn-lt"/>
                        </a:rPr>
                        <a:t>양강면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500" b="1" dirty="0" err="1" smtClean="0">
                          <a:latin typeface="+mn-lt"/>
                        </a:rPr>
                        <a:t>가동리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 경로당</a:t>
                      </a:r>
                      <a:endParaRPr lang="ko-KR" altLang="en-US" sz="15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dirty="0" smtClean="0">
                          <a:latin typeface="+mn-lt"/>
                        </a:rPr>
                        <a:t>50</a:t>
                      </a:r>
                      <a:r>
                        <a:rPr lang="ko-KR" altLang="en-US" sz="1500" b="1" dirty="0" smtClean="0">
                          <a:latin typeface="+mn-lt"/>
                        </a:rPr>
                        <a:t>여명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 smtClean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10641" y="371178"/>
            <a:ext cx="9144000" cy="1141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우수자원봉사자 해외봉사 실시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캄보디아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2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238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4483777"/>
              </p:ext>
            </p:extLst>
          </p:nvPr>
        </p:nvGraphicFramePr>
        <p:xfrm>
          <a:off x="357799" y="836712"/>
          <a:ext cx="8428401" cy="5400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2000264"/>
                <a:gridCol w="1857388"/>
                <a:gridCol w="1213163"/>
                <a:gridCol w="1285884"/>
              </a:tblGrid>
              <a:tr h="5261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행 사 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 시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장 소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인 원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 고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6093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새마을 </a:t>
                      </a: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3R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자원 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재활용품</a:t>
                      </a: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수집대회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j-lt"/>
                        </a:rPr>
                        <a:t>10.</a:t>
                      </a:r>
                      <a:r>
                        <a:rPr lang="en-US" altLang="ko-KR" sz="1600" b="1" baseline="0" dirty="0" smtClean="0">
                          <a:latin typeface="+mj-lt"/>
                        </a:rPr>
                        <a:t> 1.(</a:t>
                      </a:r>
                      <a:r>
                        <a:rPr lang="ko-KR" altLang="en-US" sz="1600" b="1" baseline="0" dirty="0" smtClean="0">
                          <a:latin typeface="+mj-lt"/>
                        </a:rPr>
                        <a:t>월</a:t>
                      </a:r>
                      <a:r>
                        <a:rPr lang="en-US" altLang="ko-KR" sz="1600" b="1" baseline="0" dirty="0" smtClean="0">
                          <a:latin typeface="+mj-lt"/>
                        </a:rPr>
                        <a:t>) 10:00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+mj-lt"/>
                        </a:rPr>
                        <a:t>힐링타운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 주차장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j-lt"/>
                        </a:rPr>
                        <a:t>200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명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회장 이규호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</a:tr>
              <a:tr h="6093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제</a:t>
                      </a: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16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회 이북도민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충북도민의 날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j-lt"/>
                        </a:rPr>
                        <a:t>10. 3.(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수</a:t>
                      </a:r>
                      <a:r>
                        <a:rPr lang="en-US" altLang="ko-KR" sz="1600" b="1" dirty="0" smtClean="0">
                          <a:latin typeface="+mj-lt"/>
                        </a:rPr>
                        <a:t>) 11:00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청주 솔밭공원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j-lt"/>
                        </a:rPr>
                        <a:t>30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명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회장 장광식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</a:tr>
              <a:tr h="6093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새마을 알뜰도서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교환시장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j-lt"/>
                        </a:rPr>
                        <a:t>10 .11.(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목</a:t>
                      </a:r>
                      <a:r>
                        <a:rPr lang="en-US" altLang="ko-KR" sz="1600" b="1" dirty="0" smtClean="0">
                          <a:latin typeface="+mj-lt"/>
                        </a:rPr>
                        <a:t>)~12.(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금</a:t>
                      </a:r>
                      <a:r>
                        <a:rPr lang="en-US" altLang="ko-KR" sz="1600" b="1" dirty="0" smtClean="0">
                          <a:latin typeface="+mj-lt"/>
                        </a:rPr>
                        <a:t>)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+mj-lt"/>
                        </a:rPr>
                        <a:t>난계축제장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j-lt"/>
                        </a:rPr>
                        <a:t>30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명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회장 이규호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</a:tr>
              <a:tr h="6093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남북통일 </a:t>
                      </a:r>
                      <a:r>
                        <a:rPr lang="ko-KR" altLang="en-US" sz="1600" b="1" dirty="0" err="1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참가정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 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희망</a:t>
                      </a:r>
                      <a:r>
                        <a:rPr lang="en-US" altLang="ko-KR" sz="1600" b="1" baseline="0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결의대회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j-lt"/>
                        </a:rPr>
                        <a:t>10. 14.(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일</a:t>
                      </a:r>
                      <a:r>
                        <a:rPr lang="en-US" altLang="ko-KR" sz="1600" b="1" dirty="0" smtClean="0">
                          <a:latin typeface="+mj-lt"/>
                        </a:rPr>
                        <a:t>) 10:00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1200" spc="-150" dirty="0" smtClean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출발 </a:t>
                      </a:r>
                      <a:r>
                        <a:rPr lang="en-US" altLang="ko-KR" sz="1400" b="1" kern="1200" spc="-150" dirty="0" smtClean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: 05:30</a:t>
                      </a:r>
                      <a:r>
                        <a:rPr lang="en-US" altLang="ko-KR" sz="1400" b="1" kern="1200" spc="-150" baseline="0" dirty="0" smtClean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b="1" kern="1200" spc="-150" baseline="0" dirty="0" smtClean="0">
                          <a:solidFill>
                            <a:srgbClr val="0000CC"/>
                          </a:solidFill>
                          <a:latin typeface="+mn-lt"/>
                          <a:ea typeface="+mn-ea"/>
                          <a:cs typeface="+mn-cs"/>
                        </a:rPr>
                        <a:t>영동체육관</a:t>
                      </a:r>
                      <a:endParaRPr lang="en-US" altLang="ko-KR" sz="1400" b="1" kern="1200" spc="-150" dirty="0" smtClean="0">
                        <a:solidFill>
                          <a:srgbClr val="0000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가평 </a:t>
                      </a:r>
                      <a:endParaRPr lang="en-US" altLang="ko-KR" sz="1600" b="1" dirty="0" smtClean="0">
                        <a:latin typeface="+mj-lt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청심평화월드센터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j-lt"/>
                        </a:rPr>
                        <a:t>440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명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spc="-300" dirty="0" smtClean="0">
                          <a:latin typeface="+mj-lt"/>
                        </a:rPr>
                        <a:t>위원장 신현오</a:t>
                      </a:r>
                      <a:endParaRPr lang="ko-KR" altLang="en-US" sz="1600" b="1" spc="-300" dirty="0">
                        <a:latin typeface="+mj-lt"/>
                      </a:endParaRPr>
                    </a:p>
                  </a:txBody>
                  <a:tcPr anchor="ctr"/>
                </a:tc>
              </a:tr>
              <a:tr h="6093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+mn-lt"/>
                        </a:rPr>
                        <a:t>민주평통</a:t>
                      </a:r>
                      <a:r>
                        <a:rPr lang="ko-KR" altLang="en-US" sz="1600" b="1" dirty="0" smtClean="0">
                          <a:latin typeface="+mn-lt"/>
                        </a:rPr>
                        <a:t> 중고생 </a:t>
                      </a:r>
                      <a:endParaRPr lang="en-US" altLang="ko-KR" sz="1600" b="1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+mn-lt"/>
                        </a:rPr>
                        <a:t>통일안보 현장 견학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j-lt"/>
                        </a:rPr>
                        <a:t>10. 22.(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월</a:t>
                      </a:r>
                      <a:r>
                        <a:rPr lang="en-US" altLang="ko-KR" sz="1600" b="1" dirty="0" smtClean="0">
                          <a:latin typeface="+mj-lt"/>
                        </a:rPr>
                        <a:t>)</a:t>
                      </a:r>
                    </a:p>
                    <a:p>
                      <a:pPr algn="ctr" latinLnBrk="1"/>
                      <a:r>
                        <a:rPr lang="ko-KR" altLang="en-US" sz="1400" b="1" spc="-150" dirty="0" smtClean="0">
                          <a:solidFill>
                            <a:srgbClr val="0000CC"/>
                          </a:solidFill>
                          <a:latin typeface="+mj-lt"/>
                        </a:rPr>
                        <a:t>출발 </a:t>
                      </a:r>
                      <a:r>
                        <a:rPr lang="en-US" altLang="ko-KR" sz="1400" b="1" spc="-150" dirty="0" smtClean="0">
                          <a:solidFill>
                            <a:srgbClr val="0000CC"/>
                          </a:solidFill>
                          <a:latin typeface="+mj-lt"/>
                        </a:rPr>
                        <a:t>: 09:00</a:t>
                      </a:r>
                      <a:r>
                        <a:rPr lang="en-US" altLang="ko-KR" sz="1400" b="1" spc="-150" baseline="0" dirty="0" smtClean="0">
                          <a:solidFill>
                            <a:srgbClr val="0000CC"/>
                          </a:solidFill>
                          <a:latin typeface="+mj-lt"/>
                        </a:rPr>
                        <a:t> </a:t>
                      </a:r>
                      <a:r>
                        <a:rPr lang="ko-KR" altLang="en-US" sz="1400" b="1" spc="-150" baseline="0" dirty="0" smtClean="0">
                          <a:solidFill>
                            <a:srgbClr val="0000CC"/>
                          </a:solidFill>
                          <a:latin typeface="+mj-lt"/>
                        </a:rPr>
                        <a:t>영동중학교</a:t>
                      </a:r>
                      <a:endParaRPr lang="en-US" altLang="ko-KR" sz="1400" b="1" spc="-150" dirty="0" smtClean="0">
                        <a:solidFill>
                          <a:srgbClr val="0000CC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평택 해군</a:t>
                      </a:r>
                      <a:r>
                        <a:rPr lang="en-US" altLang="ko-KR" sz="1600" b="1" dirty="0" smtClean="0">
                          <a:latin typeface="+mj-lt"/>
                        </a:rPr>
                        <a:t>2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함대</a:t>
                      </a:r>
                      <a:r>
                        <a:rPr lang="en-US" altLang="ko-KR" sz="1600" b="1" dirty="0" smtClean="0">
                          <a:latin typeface="+mj-lt"/>
                        </a:rPr>
                        <a:t>,</a:t>
                      </a:r>
                    </a:p>
                    <a:p>
                      <a:pPr algn="ctr" latinLnBrk="1"/>
                      <a:r>
                        <a:rPr lang="ko-KR" altLang="en-US" sz="1600" b="1" dirty="0" err="1" smtClean="0">
                          <a:latin typeface="+mj-lt"/>
                        </a:rPr>
                        <a:t>대전현충원</a:t>
                      </a:r>
                      <a:endParaRPr lang="en-US" altLang="ko-KR" sz="1600" b="1" dirty="0" smtClean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영동중학교</a:t>
                      </a:r>
                      <a:endParaRPr lang="en-US" altLang="ko-KR" sz="1600" b="1" dirty="0" smtClean="0">
                        <a:latin typeface="+mj-lt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학생 </a:t>
                      </a:r>
                      <a:r>
                        <a:rPr lang="en-US" altLang="ko-KR" sz="1600" b="1" dirty="0" smtClean="0">
                          <a:latin typeface="+mj-lt"/>
                        </a:rPr>
                        <a:t>40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명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회장 장인학 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</a:tr>
              <a:tr h="6093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바르게살기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 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한마음 회원대회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j-lt"/>
                        </a:rPr>
                        <a:t>10. 25.(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목</a:t>
                      </a:r>
                      <a:r>
                        <a:rPr lang="en-US" altLang="ko-KR" sz="1600" b="1" dirty="0" smtClean="0">
                          <a:latin typeface="+mj-lt"/>
                        </a:rPr>
                        <a:t>) 10:00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latin typeface="+mj-lt"/>
                        </a:rPr>
                        <a:t>증평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 스포츠센터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j-lt"/>
                        </a:rPr>
                        <a:t>80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명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회장 최도섭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</a:tr>
              <a:tr h="6093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자유총연맹 통일기반 역량강화 대회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j-lt"/>
                        </a:rPr>
                        <a:t>10 .27.(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토</a:t>
                      </a:r>
                      <a:r>
                        <a:rPr lang="en-US" altLang="ko-KR" sz="1600" b="1" dirty="0" smtClean="0">
                          <a:latin typeface="+mj-lt"/>
                        </a:rPr>
                        <a:t>) 11:00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보은 </a:t>
                      </a:r>
                      <a:r>
                        <a:rPr lang="ko-KR" altLang="en-US" sz="1600" b="1" dirty="0" err="1" smtClean="0">
                          <a:latin typeface="+mj-lt"/>
                        </a:rPr>
                        <a:t>스포츠파크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j-lt"/>
                        </a:rPr>
                        <a:t>40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명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회장 유기용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</a:tr>
              <a:tr h="6093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라이온스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 충북지구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+mn-lt"/>
                          <a:ea typeface="맑은 고딕" pitchFamily="50" charset="-127"/>
                        </a:rPr>
                        <a:t>합동월례회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+mn-lt"/>
                        <a:ea typeface="맑은 고딕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j-lt"/>
                        </a:rPr>
                        <a:t>10 .28.(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일</a:t>
                      </a:r>
                      <a:r>
                        <a:rPr lang="en-US" altLang="ko-KR" sz="1600" b="1" dirty="0" smtClean="0">
                          <a:latin typeface="+mj-lt"/>
                        </a:rPr>
                        <a:t>) 11:00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청소년수련관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j-lt"/>
                        </a:rPr>
                        <a:t>500</a:t>
                      </a:r>
                      <a:r>
                        <a:rPr lang="ko-KR" altLang="en-US" sz="1600" b="1" dirty="0" smtClean="0">
                          <a:latin typeface="+mj-lt"/>
                        </a:rPr>
                        <a:t>명</a:t>
                      </a:r>
                      <a:endParaRPr lang="ko-KR" altLang="en-US" sz="16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latin typeface="+mj-lt"/>
                        </a:rPr>
                        <a:t>충북지구</a:t>
                      </a:r>
                      <a:endParaRPr lang="en-US" altLang="ko-KR" sz="1600" b="1" dirty="0" smtClean="0">
                        <a:latin typeface="+mj-lt"/>
                      </a:endParaRPr>
                    </a:p>
                    <a:p>
                      <a:pPr algn="ctr" latinLnBrk="1"/>
                      <a:r>
                        <a:rPr lang="ko-KR" altLang="en-US" sz="1600" b="1" spc="-300" dirty="0" smtClean="0">
                          <a:latin typeface="+mj-lt"/>
                        </a:rPr>
                        <a:t>부총재 </a:t>
                      </a:r>
                      <a:r>
                        <a:rPr lang="ko-KR" altLang="en-US" sz="1600" b="1" spc="-300" dirty="0" err="1" smtClean="0">
                          <a:latin typeface="+mj-lt"/>
                        </a:rPr>
                        <a:t>박필진</a:t>
                      </a:r>
                      <a:endParaRPr lang="ko-KR" altLang="en-US" sz="1600" b="1" spc="-300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42852"/>
            <a:ext cx="914400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 및 사회단체 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952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16632"/>
            <a:ext cx="914400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15-14. 10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이동빨래방 봉사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8920173"/>
              </p:ext>
            </p:extLst>
          </p:nvPr>
        </p:nvGraphicFramePr>
        <p:xfrm>
          <a:off x="321439" y="934795"/>
          <a:ext cx="8501122" cy="5406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559"/>
                <a:gridCol w="2388267"/>
                <a:gridCol w="1460404"/>
                <a:gridCol w="2428892"/>
              </a:tblGrid>
              <a:tr h="36045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  시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장  소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대상자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내 용</a:t>
                      </a:r>
                      <a:endParaRPr lang="ko-KR" altLang="en-US" sz="1400" b="1" dirty="0"/>
                    </a:p>
                  </a:txBody>
                  <a:tcPr/>
                </a:tc>
              </a:tr>
              <a:tr h="3604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+mn-lt"/>
                        </a:rPr>
                        <a:t>10.</a:t>
                      </a:r>
                      <a:r>
                        <a:rPr lang="en-US" altLang="ko-KR" sz="1400" b="1" baseline="0" dirty="0" smtClean="0">
                          <a:latin typeface="+mn-lt"/>
                        </a:rPr>
                        <a:t> 1.(</a:t>
                      </a:r>
                      <a:r>
                        <a:rPr lang="ko-KR" altLang="en-US" sz="1400" b="1" baseline="0" dirty="0" smtClean="0">
                          <a:latin typeface="+mn-lt"/>
                        </a:rPr>
                        <a:t>월</a:t>
                      </a:r>
                      <a:r>
                        <a:rPr lang="en-US" altLang="ko-KR" sz="1400" b="1" baseline="0" dirty="0" smtClean="0">
                          <a:latin typeface="+mn-lt"/>
                        </a:rPr>
                        <a:t>) 10:00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latin typeface="+mn-lt"/>
                        </a:rPr>
                        <a:t>상촌면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400" b="1" dirty="0" err="1" smtClean="0">
                          <a:latin typeface="+mn-lt"/>
                        </a:rPr>
                        <a:t>흥덕리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 rowSpan="14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+mn-lt"/>
                        </a:rPr>
                        <a:t>10</a:t>
                      </a:r>
                      <a:r>
                        <a:rPr lang="ko-KR" altLang="en-US" sz="1400" b="1" baseline="0" dirty="0" smtClean="0">
                          <a:latin typeface="+mn-lt"/>
                        </a:rPr>
                        <a:t>가구 정도</a:t>
                      </a:r>
                      <a:endParaRPr lang="ko-KR" altLang="en-US" sz="1400" b="1" dirty="0" smtClean="0">
                        <a:latin typeface="+mn-lt"/>
                      </a:endParaRPr>
                    </a:p>
                  </a:txBody>
                  <a:tcPr/>
                </a:tc>
                <a:tc rowSpan="14">
                  <a:txBody>
                    <a:bodyPr/>
                    <a:lstStyle/>
                    <a:p>
                      <a:pPr algn="ctr" latinLnBrk="1"/>
                      <a:endParaRPr lang="en-US" altLang="ko-KR" sz="1400" b="1" dirty="0" smtClean="0">
                        <a:latin typeface="+mn-lt"/>
                      </a:endParaRPr>
                    </a:p>
                    <a:p>
                      <a:pPr algn="ctr" latinLnBrk="1"/>
                      <a:endParaRPr lang="en-US" altLang="ko-KR" sz="1400" b="1" dirty="0" smtClean="0">
                        <a:latin typeface="+mn-lt"/>
                      </a:endParaRPr>
                    </a:p>
                    <a:p>
                      <a:pPr algn="ctr" latinLnBrk="1"/>
                      <a:endParaRPr lang="en-US" altLang="ko-KR" sz="1400" b="1" dirty="0" smtClean="0">
                        <a:latin typeface="+mn-lt"/>
                      </a:endParaRPr>
                    </a:p>
                    <a:p>
                      <a:pPr algn="ctr" latinLnBrk="1"/>
                      <a:endParaRPr lang="en-US" altLang="ko-KR" sz="1400" b="1" dirty="0" smtClean="0">
                        <a:latin typeface="+mn-lt"/>
                      </a:endParaRPr>
                    </a:p>
                    <a:p>
                      <a:pPr algn="ctr" latinLnBrk="1"/>
                      <a:endParaRPr lang="en-US" altLang="ko-KR" sz="1400" b="1" dirty="0" smtClean="0">
                        <a:latin typeface="+mn-lt"/>
                      </a:endParaRPr>
                    </a:p>
                    <a:p>
                      <a:pPr algn="ctr" latinLnBrk="1"/>
                      <a:endParaRPr lang="en-US" altLang="ko-KR" sz="1400" b="1" dirty="0" smtClean="0">
                        <a:latin typeface="+mn-lt"/>
                      </a:endParaRPr>
                    </a:p>
                    <a:p>
                      <a:pPr algn="ctr" latinLnBrk="1"/>
                      <a:endParaRPr lang="en-US" altLang="ko-KR" sz="1400" b="1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400" b="1" dirty="0" smtClean="0">
                          <a:latin typeface="+mn-lt"/>
                        </a:rPr>
                        <a:t>어르신</a:t>
                      </a:r>
                      <a:r>
                        <a:rPr lang="en-US" altLang="ko-KR" sz="1400" b="1" dirty="0" smtClean="0">
                          <a:latin typeface="+mn-lt"/>
                        </a:rPr>
                        <a:t>, 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장애인 대상 </a:t>
                      </a:r>
                      <a:endParaRPr lang="en-US" altLang="ko-KR" sz="1400" b="1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sz="1400" b="1" dirty="0" smtClean="0">
                          <a:latin typeface="+mn-lt"/>
                        </a:rPr>
                        <a:t>이불빨래 및 대형세탁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04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+mn-lt"/>
                        </a:rPr>
                        <a:t>10. 4.(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목</a:t>
                      </a:r>
                      <a:r>
                        <a:rPr lang="en-US" altLang="ko-KR" sz="1400" b="1" dirty="0" smtClean="0">
                          <a:latin typeface="+mn-lt"/>
                        </a:rPr>
                        <a:t>) 10:00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n-lt"/>
                        </a:rPr>
                        <a:t>용화면 </a:t>
                      </a:r>
                      <a:r>
                        <a:rPr lang="ko-KR" altLang="en-US" sz="1400" b="1" dirty="0" err="1" smtClean="0">
                          <a:latin typeface="+mn-lt"/>
                        </a:rPr>
                        <a:t>월전리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</a:tr>
              <a:tr h="3604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+mn-lt"/>
                        </a:rPr>
                        <a:t>10. 5.(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금</a:t>
                      </a:r>
                      <a:r>
                        <a:rPr lang="en-US" altLang="ko-KR" sz="1400" b="1" dirty="0" smtClean="0">
                          <a:latin typeface="+mn-lt"/>
                        </a:rPr>
                        <a:t>) 10:00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latin typeface="+mn-lt"/>
                        </a:rPr>
                        <a:t>학산면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400" b="1" dirty="0" err="1" smtClean="0">
                          <a:latin typeface="+mn-lt"/>
                        </a:rPr>
                        <a:t>봉암리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</a:tr>
              <a:tr h="3604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+mn-lt"/>
                        </a:rPr>
                        <a:t>10. 8.(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월</a:t>
                      </a:r>
                      <a:r>
                        <a:rPr lang="en-US" altLang="ko-KR" sz="1400" b="1" dirty="0" smtClean="0">
                          <a:latin typeface="+mn-lt"/>
                        </a:rPr>
                        <a:t>) 10:00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latin typeface="+mn-lt"/>
                        </a:rPr>
                        <a:t>양산면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400" b="1" dirty="0" err="1" smtClean="0">
                          <a:latin typeface="+mn-lt"/>
                        </a:rPr>
                        <a:t>호탄리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</a:tr>
              <a:tr h="3604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+mn-lt"/>
                        </a:rPr>
                        <a:t>10. 15.(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월</a:t>
                      </a:r>
                      <a:r>
                        <a:rPr lang="en-US" altLang="ko-KR" sz="1400" b="1" dirty="0" smtClean="0">
                          <a:latin typeface="+mn-lt"/>
                        </a:rPr>
                        <a:t>) 10:00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latin typeface="+mn-lt"/>
                        </a:rPr>
                        <a:t>용산면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400" b="1" dirty="0" err="1" smtClean="0">
                          <a:latin typeface="+mn-lt"/>
                        </a:rPr>
                        <a:t>신항</a:t>
                      </a:r>
                      <a:r>
                        <a:rPr lang="en-US" altLang="ko-KR" sz="1400" b="1" dirty="0" smtClean="0">
                          <a:latin typeface="+mn-lt"/>
                        </a:rPr>
                        <a:t>1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리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</a:tr>
              <a:tr h="3604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+mn-lt"/>
                        </a:rPr>
                        <a:t>10. 16.(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화</a:t>
                      </a:r>
                      <a:r>
                        <a:rPr lang="en-US" altLang="ko-KR" sz="1400" b="1" dirty="0" smtClean="0">
                          <a:latin typeface="+mn-lt"/>
                        </a:rPr>
                        <a:t>) 10:00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latin typeface="+mn-lt"/>
                        </a:rPr>
                        <a:t>황간면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 우매리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</a:tr>
              <a:tr h="3604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+mn-lt"/>
                        </a:rPr>
                        <a:t>10. 18.(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목</a:t>
                      </a:r>
                      <a:r>
                        <a:rPr lang="en-US" altLang="ko-KR" sz="1400" b="1" dirty="0" smtClean="0">
                          <a:latin typeface="+mn-lt"/>
                        </a:rPr>
                        <a:t>) 10:00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latin typeface="+mn-lt"/>
                        </a:rPr>
                        <a:t>양강면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400" b="1" dirty="0" err="1" smtClean="0">
                          <a:latin typeface="+mn-lt"/>
                        </a:rPr>
                        <a:t>두평리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</a:tr>
              <a:tr h="3604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+mn-lt"/>
                        </a:rPr>
                        <a:t>10. 19.(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금</a:t>
                      </a:r>
                      <a:r>
                        <a:rPr lang="en-US" altLang="ko-KR" sz="1400" b="1" dirty="0" smtClean="0">
                          <a:latin typeface="+mn-lt"/>
                        </a:rPr>
                        <a:t>) 10:00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latin typeface="+mn-lt"/>
                        </a:rPr>
                        <a:t>추풍령면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 추풍령</a:t>
                      </a:r>
                      <a:r>
                        <a:rPr lang="en-US" altLang="ko-KR" sz="1400" b="1" dirty="0" smtClean="0">
                          <a:latin typeface="+mn-lt"/>
                        </a:rPr>
                        <a:t>1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리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</a:tr>
              <a:tr h="3604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+mn-lt"/>
                        </a:rPr>
                        <a:t>10. 22.(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월</a:t>
                      </a:r>
                      <a:r>
                        <a:rPr lang="en-US" altLang="ko-KR" sz="1400" b="1" dirty="0" smtClean="0">
                          <a:latin typeface="+mn-lt"/>
                        </a:rPr>
                        <a:t>) 10:00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latin typeface="+mn-lt"/>
                        </a:rPr>
                        <a:t>매곡면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400" b="1" dirty="0" err="1" smtClean="0">
                          <a:latin typeface="+mn-lt"/>
                        </a:rPr>
                        <a:t>해평리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</a:tr>
              <a:tr h="3604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+mn-lt"/>
                        </a:rPr>
                        <a:t>10. 23.(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화</a:t>
                      </a:r>
                      <a:r>
                        <a:rPr lang="en-US" altLang="ko-KR" sz="1400" b="1" dirty="0" smtClean="0">
                          <a:latin typeface="+mn-lt"/>
                        </a:rPr>
                        <a:t>) 10:00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latin typeface="+mn-lt"/>
                        </a:rPr>
                        <a:t>상촌면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 관기리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</a:tr>
              <a:tr h="3604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+mn-lt"/>
                        </a:rPr>
                        <a:t>10. 25.(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목</a:t>
                      </a:r>
                      <a:r>
                        <a:rPr lang="en-US" altLang="ko-KR" sz="1400" b="1" dirty="0" smtClean="0">
                          <a:latin typeface="+mn-lt"/>
                        </a:rPr>
                        <a:t>) 10:00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latin typeface="+mn-lt"/>
                        </a:rPr>
                        <a:t>양강면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400" b="1" dirty="0" err="1" smtClean="0">
                          <a:latin typeface="+mn-lt"/>
                        </a:rPr>
                        <a:t>교동리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+mn-lt"/>
                      </a:endParaRPr>
                    </a:p>
                  </a:txBody>
                  <a:tcPr/>
                </a:tc>
              </a:tr>
              <a:tr h="3604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+mn-lt"/>
                        </a:rPr>
                        <a:t>10. 26.(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금</a:t>
                      </a:r>
                      <a:r>
                        <a:rPr lang="en-US" altLang="ko-KR" sz="1400" b="1" dirty="0" smtClean="0">
                          <a:latin typeface="+mn-lt"/>
                        </a:rPr>
                        <a:t>) 10:00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latin typeface="+mn-lt"/>
                        </a:rPr>
                        <a:t>용화면 </a:t>
                      </a:r>
                      <a:r>
                        <a:rPr lang="ko-KR" altLang="en-US" sz="1400" b="1" dirty="0" err="1" smtClean="0">
                          <a:latin typeface="+mn-lt"/>
                        </a:rPr>
                        <a:t>남악리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04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+mn-lt"/>
                        </a:rPr>
                        <a:t>10. 29.(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월</a:t>
                      </a:r>
                      <a:r>
                        <a:rPr lang="en-US" altLang="ko-KR" sz="1400" b="1" dirty="0" smtClean="0">
                          <a:latin typeface="+mn-lt"/>
                        </a:rPr>
                        <a:t>) 10:00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latin typeface="+mn-lt"/>
                        </a:rPr>
                        <a:t>심천면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400" b="1" dirty="0" err="1" smtClean="0">
                          <a:latin typeface="+mn-lt"/>
                        </a:rPr>
                        <a:t>금정리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045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latin typeface="+mn-lt"/>
                        </a:rPr>
                        <a:t>10. 30.(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화</a:t>
                      </a:r>
                      <a:r>
                        <a:rPr lang="en-US" altLang="ko-KR" sz="1400" b="1" dirty="0" smtClean="0">
                          <a:latin typeface="+mn-lt"/>
                        </a:rPr>
                        <a:t>) 10:00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 smtClean="0">
                          <a:latin typeface="+mn-lt"/>
                        </a:rPr>
                        <a:t>영동읍</a:t>
                      </a:r>
                      <a:r>
                        <a:rPr lang="ko-KR" altLang="en-US" sz="1400" b="1" dirty="0" smtClean="0">
                          <a:latin typeface="+mn-lt"/>
                        </a:rPr>
                        <a:t> </a:t>
                      </a:r>
                      <a:r>
                        <a:rPr lang="ko-KR" altLang="en-US" sz="1400" b="1" dirty="0" err="1" smtClean="0">
                          <a:latin typeface="+mn-lt"/>
                        </a:rPr>
                        <a:t>봉현리</a:t>
                      </a:r>
                      <a:endParaRPr lang="ko-KR" altLang="en-US" sz="1400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43365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기타현안 업무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충북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바로알기과정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도민교육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 10. 2. (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) / 10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청남대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및 진천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농다리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000" b="1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출발 </a:t>
            </a:r>
            <a:r>
              <a:rPr lang="en-US" altLang="ko-KR" sz="2000" b="1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spc="-150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영동읍사무소</a:t>
            </a:r>
            <a:r>
              <a:rPr lang="en-US" altLang="ko-KR" sz="2000" b="1" spc="-15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(08:00)</a:t>
            </a:r>
            <a:endParaRPr lang="en-US" altLang="ko-KR" sz="2000" b="1" spc="-15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회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인천소래포구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축제 참석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10. 5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17:00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부군수님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소래포구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해오름공원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새마을 야시장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운영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10.11. 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~ 14. 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난계축제장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자원봉사센터 종합안내소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운영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10.11. 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~ 14. 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/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난계축제장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충북 동남부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군 자문위원 연수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10. 16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09:30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자문위원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32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평화통일 안보특강 및 통일의견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수렴</a:t>
            </a:r>
            <a:endParaRPr lang="en-US" altLang="ko-KR" sz="240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9795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기타현안 업무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통일시대 시민교실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10.24.(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10:30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노인복지관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 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노인대학생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140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안보 전문교수 특강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도 행정동우회 영동지역 탐방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10.25.(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09:00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~ / 20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  /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반야사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노근리평화공원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와인터널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주민정보화교육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10. 8 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26.(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120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/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주민정보화교육장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인터넷 활용 외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 웹진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월호 발행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10. 17. 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 주요소식 및 관광지 정보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수신동의자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14,013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4507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20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한중일 지방정부 교류회의 우리군 우수사례 발표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10.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13:30 ~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중국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허난성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카이펑시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국악문화의 계승과 발전으로 글로벌 국악도시의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대도약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72522</TotalTime>
  <Words>941</Words>
  <Application>Microsoft Office PowerPoint</Application>
  <PresentationFormat>화면 슬라이드 쇼(4:3)</PresentationFormat>
  <Paragraphs>194</Paragraphs>
  <Slides>9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11475</cp:revision>
  <dcterms:modified xsi:type="dcterms:W3CDTF">2018-11-30T00:58:50Z</dcterms:modified>
</cp:coreProperties>
</file>