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87741" r:id="rId1"/>
  </p:sldMasterIdLst>
  <p:notesMasterIdLst>
    <p:notesMasterId r:id="rId12"/>
  </p:notesMasterIdLst>
  <p:handoutMasterIdLst>
    <p:handoutMasterId r:id="rId13"/>
  </p:handoutMasterIdLst>
  <p:sldIdLst>
    <p:sldId id="5879" r:id="rId2"/>
    <p:sldId id="5927" r:id="rId3"/>
    <p:sldId id="5935" r:id="rId4"/>
    <p:sldId id="5928" r:id="rId5"/>
    <p:sldId id="5929" r:id="rId6"/>
    <p:sldId id="5931" r:id="rId7"/>
    <p:sldId id="5932" r:id="rId8"/>
    <p:sldId id="5933" r:id="rId9"/>
    <p:sldId id="5924" r:id="rId10"/>
    <p:sldId id="5934" r:id="rId11"/>
  </p:sldIdLst>
  <p:sldSz cx="9144000" cy="6858000" type="screen4x3"/>
  <p:notesSz cx="9939338" cy="68056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Arial" charset="0"/>
        <a:ea typeface="HY견고딕" pitchFamily="18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B036"/>
    <a:srgbClr val="D0D8E8"/>
    <a:srgbClr val="05AB0D"/>
    <a:srgbClr val="0000CC"/>
    <a:srgbClr val="0000FF"/>
    <a:srgbClr val="FFFF00"/>
    <a:srgbClr val="3399FF"/>
    <a:srgbClr val="87EB23"/>
    <a:srgbClr val="9966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9679" autoAdjust="0"/>
  </p:normalViewPr>
  <p:slideViewPr>
    <p:cSldViewPr>
      <p:cViewPr>
        <p:scale>
          <a:sx n="100" d="100"/>
          <a:sy n="100" d="100"/>
        </p:scale>
        <p:origin x="-2046" y="-420"/>
      </p:cViewPr>
      <p:guideLst>
        <p:guide orient="horz" pos="255"/>
        <p:guide pos="2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2196" y="-108"/>
      </p:cViewPr>
      <p:guideLst>
        <p:guide orient="horz" pos="2143"/>
        <p:guide pos="313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307742" cy="33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1598" y="0"/>
            <a:ext cx="4307742" cy="33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6466474"/>
            <a:ext cx="4307742" cy="33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1598" y="6466474"/>
            <a:ext cx="4307742" cy="33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A69F67CB-659C-4309-B2A8-866E5C38A3F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307742" cy="33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1598" y="0"/>
            <a:ext cx="4307742" cy="33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5013" y="511175"/>
            <a:ext cx="3405187" cy="2552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3857" y="3232693"/>
            <a:ext cx="7291629" cy="306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66474"/>
            <a:ext cx="4307742" cy="33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l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1598" y="6466474"/>
            <a:ext cx="4307742" cy="33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50" tIns="45413" rIns="90850" bIns="45413" numCol="1" anchor="b" anchorCtr="0" compatLnSpc="1">
            <a:prstTxWarp prst="textNoShape">
              <a:avLst/>
            </a:prstTxWarp>
          </a:bodyPr>
          <a:lstStyle>
            <a:lvl1pPr algn="r" defTabSz="881063" eaLnBrk="1" fontAlgn="base" latinLnBrk="1" hangingPunct="1">
              <a:spcBef>
                <a:spcPct val="0"/>
              </a:spcBef>
              <a:defRPr kumimoji="1" sz="1200">
                <a:solidFill>
                  <a:schemeClr val="tx1"/>
                </a:solidFill>
                <a:effectLst/>
                <a:latin typeface="Times New Roman" pitchFamily="18" charset="0"/>
                <a:ea typeface="굴림" pitchFamily="50" charset="-127"/>
              </a:defRPr>
            </a:lvl1pPr>
          </a:lstStyle>
          <a:p>
            <a:pPr>
              <a:defRPr/>
            </a:pPr>
            <a:fld id="{916DECF0-2C66-40E0-8FE2-BBB1406BEB8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5631598" y="6466474"/>
            <a:ext cx="4307742" cy="33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/>
            <a:fld id="{DABFB4C2-B286-4FA1-9016-3D9C5D82DC5F}" type="slidenum">
              <a:rPr lang="en-US" altLang="ko-KR" sz="120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</a:rPr>
              <a:pPr algn="r" defTabSz="881063"/>
              <a:t>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굴림" pitchFamily="50" charset="-127"/>
            </a:endParaRPr>
          </a:p>
        </p:txBody>
      </p:sp>
      <p:sp>
        <p:nvSpPr>
          <p:cNvPr id="24579" name="Rectangle 7"/>
          <p:cNvSpPr txBox="1">
            <a:spLocks noGrp="1" noChangeArrowheads="1"/>
          </p:cNvSpPr>
          <p:nvPr/>
        </p:nvSpPr>
        <p:spPr bwMode="auto">
          <a:xfrm>
            <a:off x="5631598" y="6466474"/>
            <a:ext cx="4307742" cy="339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850" tIns="45413" rIns="90850" bIns="45413" anchor="b"/>
          <a:lstStyle/>
          <a:p>
            <a:pPr algn="r" defTabSz="881063"/>
            <a:fld id="{1414036C-5F86-4518-B265-0A0606729044}" type="slidenum">
              <a:rPr lang="en-US" altLang="ko-KR" sz="1200">
                <a:solidFill>
                  <a:srgbClr val="000000"/>
                </a:solidFill>
                <a:latin typeface="Times New Roman" pitchFamily="18" charset="0"/>
                <a:ea typeface="굴림" pitchFamily="50" charset="-127"/>
                <a:sym typeface="Symbol" pitchFamily="18" charset="2"/>
              </a:rPr>
              <a:pPr algn="r" defTabSz="881063"/>
              <a:t>1</a:t>
            </a:fld>
            <a:endParaRPr lang="en-US" altLang="ko-KR" sz="1200">
              <a:solidFill>
                <a:srgbClr val="000000"/>
              </a:solidFill>
              <a:latin typeface="Times New Roman" pitchFamily="18" charset="0"/>
              <a:ea typeface="굴림" pitchFamily="50" charset="-127"/>
              <a:sym typeface="Symbol" pitchFamily="18" charset="2"/>
            </a:endParaRPr>
          </a:p>
        </p:txBody>
      </p:sp>
      <p:sp>
        <p:nvSpPr>
          <p:cNvPr id="245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6950" y="3232693"/>
            <a:ext cx="7945442" cy="3062037"/>
          </a:xfrm>
          <a:noFill/>
          <a:ln/>
        </p:spPr>
        <p:txBody>
          <a:bodyPr lIns="90841" tIns="45408" rIns="90841" bIns="45408"/>
          <a:lstStyle/>
          <a:p>
            <a:pPr eaLnBrk="1" hangingPunct="1"/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 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먼저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smtClean="0">
                <a:latin typeface="굴림체" pitchFamily="49" charset="-127"/>
                <a:ea typeface="굴림체" pitchFamily="49" charset="-127"/>
              </a:rPr>
              <a:t>지금의 옥천입니다</a:t>
            </a:r>
            <a:r>
              <a:rPr lang="en-US" altLang="ko-KR" sz="1800" smtClean="0">
                <a:latin typeface="굴림체" pitchFamily="49" charset="-127"/>
                <a:ea typeface="굴림체" pitchFamily="49" charset="-127"/>
              </a:rPr>
              <a:t>. </a:t>
            </a:r>
            <a:endParaRPr lang="en-US" altLang="ko-KR" sz="1800" smtClean="0">
              <a:solidFill>
                <a:srgbClr val="FF3300"/>
              </a:solidFill>
              <a:latin typeface="굴림체" pitchFamily="49" charset="-127"/>
              <a:ea typeface="굴림체" pitchFamily="49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C966E-3D64-47BC-A63D-0AF0633FC9F4}" type="datetimeFigureOut">
              <a:rPr lang="ko-KR" altLang="en-US"/>
              <a:pPr>
                <a:defRPr/>
              </a:pPr>
              <a:t>2018-11-30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32C5A-FDE2-4540-84DB-892FA434719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A8BC3-0C3A-461D-A4B3-0CD536C9397F}" type="datetimeFigureOut">
              <a:rPr lang="ko-KR" altLang="en-US"/>
              <a:pPr>
                <a:defRPr/>
              </a:pPr>
              <a:t>2018-11-30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098F8-8EEC-4670-B5E6-717B3E00C255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6D0DB-53FA-4913-8784-83989C897EFC}" type="datetimeFigureOut">
              <a:rPr lang="ko-KR" altLang="en-US"/>
              <a:pPr>
                <a:defRPr/>
              </a:pPr>
              <a:t>2018-11-30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452F9-AB62-4F65-9B1C-F0D07F7C774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125B6-FAAF-47AB-BCCC-5FA301A3E56E}" type="datetimeFigureOut">
              <a:rPr lang="ko-KR" altLang="en-US"/>
              <a:pPr>
                <a:defRPr/>
              </a:pPr>
              <a:t>2018-11-30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4B6FC-3546-48F4-993A-D9CFE42ADE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427F7-04D6-45A1-9120-246A2D743671}" type="datetimeFigureOut">
              <a:rPr lang="ko-KR" altLang="en-US"/>
              <a:pPr>
                <a:defRPr/>
              </a:pPr>
              <a:t>2018-11-30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1337B-79E0-430E-BAE7-6FAFD44CFF2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3449B-9A91-4985-A642-5928A7813A6F}" type="datetimeFigureOut">
              <a:rPr lang="ko-KR" altLang="en-US"/>
              <a:pPr>
                <a:defRPr/>
              </a:pPr>
              <a:t>2018-11-30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D91F3-B1AD-4BC2-B00E-FB951FF368B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783C6-A272-4525-8A43-004105669E55}" type="datetimeFigureOut">
              <a:rPr lang="ko-KR" altLang="en-US"/>
              <a:pPr>
                <a:defRPr/>
              </a:pPr>
              <a:t>2018-11-30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9ECEE-CADE-465C-93FF-B8B06A62DED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9573B-7C87-4B27-BC49-1D89C917A217}" type="datetimeFigureOut">
              <a:rPr lang="ko-KR" altLang="en-US"/>
              <a:pPr>
                <a:defRPr/>
              </a:pPr>
              <a:t>2018-11-30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1ED7A-D37E-4BFD-BE4C-CCCCECB5C4D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24DA6-9094-4140-9BEB-7CADA31D0DA9}" type="datetimeFigureOut">
              <a:rPr lang="ko-KR" altLang="en-US"/>
              <a:pPr>
                <a:defRPr/>
              </a:pPr>
              <a:t>2018-11-30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9F48C-625B-47AF-97E6-6C50AB2EBB1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49554-C5DE-477D-A86C-80B399FB3E63}" type="datetimeFigureOut">
              <a:rPr lang="ko-KR" altLang="en-US"/>
              <a:pPr>
                <a:defRPr/>
              </a:pPr>
              <a:t>2018-11-30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9A4DB-4501-4413-B1BC-517DE00DF87A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DC616-3976-4CB5-9F41-41C7602BD7BC}" type="datetimeFigureOut">
              <a:rPr lang="ko-KR" altLang="en-US"/>
              <a:pPr>
                <a:defRPr/>
              </a:pPr>
              <a:t>2018-11-30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C4350-5CCA-411E-AE16-8B273E79CBE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BFB79EC-06AF-4193-A9D1-9848AA7A129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89193" r:id="rId1"/>
    <p:sldLayoutId id="2147589194" r:id="rId2"/>
    <p:sldLayoutId id="2147589195" r:id="rId3"/>
    <p:sldLayoutId id="2147589196" r:id="rId4"/>
    <p:sldLayoutId id="2147589197" r:id="rId5"/>
    <p:sldLayoutId id="2147589198" r:id="rId6"/>
    <p:sldLayoutId id="2147589199" r:id="rId7"/>
    <p:sldLayoutId id="2147589200" r:id="rId8"/>
    <p:sldLayoutId id="2147589201" r:id="rId9"/>
    <p:sldLayoutId id="2147589202" r:id="rId10"/>
    <p:sldLayoutId id="2147589203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4035" name="Rectangle 3"/>
          <p:cNvSpPr>
            <a:spLocks noChangeArrowheads="1"/>
          </p:cNvSpPr>
          <p:nvPr/>
        </p:nvSpPr>
        <p:spPr bwMode="auto">
          <a:xfrm>
            <a:off x="0" y="2405063"/>
            <a:ext cx="9144000" cy="592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 lIns="92075" tIns="46038" rIns="92075" bIns="46038" anchor="ctr">
            <a:spAutoFit/>
          </a:bodyPr>
          <a:lstStyle/>
          <a:p>
            <a:pPr>
              <a:lnSpc>
                <a:spcPct val="150000"/>
              </a:lnSpc>
              <a:spcBef>
                <a:spcPct val="20000"/>
              </a:spcBef>
              <a:buClr>
                <a:srgbClr val="FFFF00"/>
              </a:buClr>
              <a:buSzPct val="60000"/>
              <a:buFont typeface="Monotype Sorts" pitchFamily="2" charset="2"/>
              <a:buNone/>
              <a:defRPr/>
            </a:pPr>
            <a:endParaRPr lang="ko-KR" altLang="en-US" b="1">
              <a:solidFill>
                <a:srgbClr val="003366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pic>
        <p:nvPicPr>
          <p:cNvPr id="1026" name="Picture 2" descr="D:\중요폴더\Desktop\10.12 해외협력위원 교류추진 좌담회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5927902" y="6162248"/>
          <a:ext cx="3108594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08594"/>
              </a:tblGrid>
              <a:tr h="14401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200" dirty="0" smtClean="0">
                          <a:latin typeface="HY헤드라인M" pitchFamily="18" charset="-127"/>
                          <a:ea typeface="HY헤드라인M" pitchFamily="18" charset="-127"/>
                        </a:rPr>
                        <a:t>행 정 과</a:t>
                      </a:r>
                      <a:endParaRPr lang="ko-KR" altLang="en-US" sz="32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350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/>
          <a:p>
            <a:pPr>
              <a:lnSpc>
                <a:spcPct val="20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r>
              <a:rPr lang="ko-KR" altLang="en-US" sz="2800" b="1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 ▣ 이달의 중점 홍보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사항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lvl="1"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400" b="1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주민정보화교육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/ 11. 5.(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 ~ 11. 23.(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금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 / 120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  <a:endParaRPr lang="en-US" altLang="ko-KR" sz="2400" b="1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eaLnBrk="1" hangingPunct="1">
              <a:lnSpc>
                <a:spcPct val="150000"/>
              </a:lnSpc>
              <a:buClr>
                <a:schemeClr val="tx1"/>
              </a:buClr>
            </a:pP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  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sz="2400" b="1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읍사무소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주민정보화교육장 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사진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&amp;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동영상편집 외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과정</a:t>
            </a:r>
          </a:p>
          <a:p>
            <a:pPr lvl="1" eaLnBrk="1" hangingPunct="1">
              <a:lnSpc>
                <a:spcPct val="150000"/>
              </a:lnSpc>
              <a:buClr>
                <a:schemeClr val="tx1"/>
              </a:buClr>
            </a:pPr>
            <a:endParaRPr lang="en-US" altLang="ko-KR" sz="2400" b="1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eaLnBrk="1" hangingPunct="1">
              <a:lnSpc>
                <a:spcPct val="150000"/>
              </a:lnSpc>
              <a:buClr>
                <a:schemeClr val="tx1"/>
              </a:buClr>
            </a:pPr>
            <a:endParaRPr lang="ko-KR" altLang="en-US" sz="2400" b="1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>
              <a:lnSpc>
                <a:spcPct val="200000"/>
              </a:lnSpc>
              <a:buClr>
                <a:srgbClr val="FFFFFF"/>
              </a:buClr>
              <a:buSzPct val="60000"/>
              <a:tabLst>
                <a:tab pos="4953000" algn="l"/>
              </a:tabLst>
            </a:pPr>
            <a:endParaRPr lang="en-US" altLang="ko-KR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endParaRPr lang="en-US" altLang="ko-KR" sz="2400" b="1" dirty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endParaRPr lang="en-US" altLang="ko-KR" sz="2400" b="1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endParaRPr lang="en-US" altLang="ko-KR" sz="2400" b="1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r>
              <a:rPr lang="en-US" altLang="ko-KR" sz="2400" b="1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lang="ko-KR" altLang="en-US" sz="2400" b="1" dirty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en-US" altLang="ko-KR" sz="2400" b="1" dirty="0">
              <a:solidFill>
                <a:schemeClr val="bg2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rgbClr val="000000"/>
              </a:buClr>
              <a:tabLst>
                <a:tab pos="4953000" algn="l"/>
              </a:tabLst>
            </a:pPr>
            <a:endParaRPr lang="en-US" altLang="ko-KR" sz="2400" b="1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0" y="332656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19-1. 11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월 정례조회</a:t>
            </a:r>
            <a:endParaRPr lang="ko-KR" altLang="en-US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11. 1.(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09:00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대회의실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200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여명</a:t>
            </a:r>
            <a:endParaRPr lang="en-US" altLang="ko-KR" sz="20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628800"/>
            <a:ext cx="91440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4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19-2. 11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월 확대간부 회의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40000"/>
              </a:lnSpc>
              <a:buClr>
                <a:prstClr val="black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pc="-3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11.  22. (</a:t>
            </a:r>
            <a:r>
              <a:rPr lang="ko-KR" altLang="en-US" sz="2400" b="1" spc="-3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spc="-3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) 17:00 </a:t>
            </a:r>
            <a:r>
              <a:rPr lang="en-US" altLang="ko-KR" sz="2000" b="1" spc="-3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spc="-3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상황실 </a:t>
            </a:r>
            <a:r>
              <a:rPr lang="en-US" altLang="ko-KR" sz="2400" b="1" spc="-3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spc="-3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국장</a:t>
            </a:r>
            <a:r>
              <a:rPr lang="en-US" altLang="ko-KR" sz="2400" b="1" spc="-3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3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담</a:t>
            </a:r>
            <a:r>
              <a:rPr lang="ko-KR" altLang="en-US" sz="2400" b="1" kern="0" spc="-3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당관</a:t>
            </a:r>
            <a:r>
              <a:rPr lang="en-US" altLang="ko-KR" sz="2400" b="1" kern="0" spc="-3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spc="-3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소장</a:t>
            </a:r>
            <a:r>
              <a:rPr lang="en-US" altLang="ko-KR" sz="2400" b="1" kern="0" spc="-3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spc="-3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과장</a:t>
            </a:r>
            <a:r>
              <a:rPr lang="en-US" altLang="ko-KR" sz="2400" b="1" kern="0" spc="-3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spc="-3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읍</a:t>
            </a:r>
            <a:r>
              <a:rPr lang="ko-KR" altLang="en-US" sz="2400" spc="-300" dirty="0" smtClean="0"/>
              <a:t>⋅</a:t>
            </a:r>
            <a:r>
              <a:rPr lang="ko-KR" altLang="en-US" sz="2400" b="1" kern="0" spc="-3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면장</a:t>
            </a:r>
            <a:r>
              <a:rPr lang="en-US" altLang="ko-KR" sz="2400" b="1" kern="0" spc="-3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kern="0" spc="-300" dirty="0" smtClean="0">
                <a:solidFill>
                  <a:prstClr val="black"/>
                </a:solidFill>
                <a:latin typeface="HY헤드라인M" pitchFamily="18" charset="-127"/>
                <a:ea typeface="HY헤드라인M" pitchFamily="18" charset="-127"/>
              </a:rPr>
              <a:t>의회사무과장</a:t>
            </a:r>
            <a:endParaRPr lang="en-US" altLang="ko-KR" sz="2400" b="1" kern="0" spc="-300" dirty="0" smtClean="0">
              <a:solidFill>
                <a:prstClr val="black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40000"/>
              </a:lnSpc>
              <a:buClr>
                <a:prstClr val="black"/>
              </a:buClr>
              <a:tabLst>
                <a:tab pos="4953000" algn="l"/>
              </a:tabLst>
              <a:defRPr/>
            </a:pP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 ※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군수님  하실  일 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회의 주재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      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3284984"/>
            <a:ext cx="914400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19-3.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찾아가는 이동군수실 운영</a:t>
            </a: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2800" b="1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>
              <a:lnSpc>
                <a:spcPct val="150000"/>
              </a:lnSpc>
              <a:defRPr/>
            </a:pP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000" b="1" kern="0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477013109"/>
              </p:ext>
            </p:extLst>
          </p:nvPr>
        </p:nvGraphicFramePr>
        <p:xfrm>
          <a:off x="251520" y="4149080"/>
          <a:ext cx="8640960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7328"/>
                <a:gridCol w="2599176"/>
                <a:gridCol w="2088232"/>
                <a:gridCol w="2016224"/>
              </a:tblGrid>
              <a:tr h="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일   자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시   간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읍</a:t>
                      </a: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·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면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비</a:t>
                      </a:r>
                      <a:r>
                        <a:rPr lang="ko-KR" altLang="en-US" sz="1600" b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  고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11.</a:t>
                      </a:r>
                      <a:r>
                        <a:rPr lang="en-US" altLang="ko-KR" sz="1600" b="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 7</a:t>
                      </a: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.(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수</a:t>
                      </a: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10:00~16:00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600" b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추풍령면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11. 14.(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수</a:t>
                      </a: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 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10:00~16:00</a:t>
                      </a:r>
                      <a:endParaRPr lang="ko-KR" altLang="en-US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600" b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매곡면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402928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11. 21.(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수</a:t>
                      </a: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10:00~16:00</a:t>
                      </a:r>
                      <a:endParaRPr lang="ko-KR" altLang="en-US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용화면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  <a:tr h="36004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11. 27.(</a:t>
                      </a:r>
                      <a:r>
                        <a:rPr lang="ko-KR" altLang="en-US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화</a:t>
                      </a: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10:00~16:00</a:t>
                      </a:r>
                      <a:endParaRPr lang="ko-KR" altLang="en-US" sz="1600" b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600" b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양산면</a:t>
                      </a: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600" b="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3789040"/>
            <a:ext cx="91440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19-6. 2018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년도 군 우수공무원 선진지 견학</a:t>
            </a:r>
            <a:endParaRPr lang="ko-KR" altLang="en-US" sz="2800" b="1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11. 5.(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~ 11. 7.(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제주도 일원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24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700808"/>
            <a:ext cx="9144000" cy="200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19-5.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10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도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-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시군 공무원 한마음 체육대회</a:t>
            </a:r>
            <a:endParaRPr lang="ko-KR" altLang="en-US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11.  2.(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~ 11. 3.(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토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음성군 일원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/ 150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 참가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 algn="dist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경기종목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7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종목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축구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배구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족구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테니스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탁구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배드민턴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피구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부군수님  하실  일 </a:t>
            </a:r>
            <a:r>
              <a:rPr lang="en-US" altLang="ko-KR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20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개막식 참석  및  선수격려</a:t>
            </a:r>
            <a:endParaRPr lang="en-US" altLang="ko-KR" sz="2400" b="1" dirty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60648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19-4.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일일 명예군수 운영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11. 21.(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10:00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군수실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군정자문위원장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-32" y="5143512"/>
            <a:ext cx="900115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19-7. 2018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년도 시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·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군 정기 보안감사</a:t>
            </a:r>
            <a:endParaRPr lang="ko-KR" altLang="en-US" sz="2800" b="1" spc="-300" dirty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11. 6.(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~11. 7.(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소회의실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/ 3</a:t>
            </a:r>
            <a:r>
              <a:rPr lang="ko-KR" altLang="en-US" sz="2400" b="1" dirty="0" err="1" smtClean="0">
                <a:latin typeface="HY헤드라인M" pitchFamily="18" charset="-127"/>
                <a:ea typeface="HY헤드라인M" pitchFamily="18" charset="-127"/>
              </a:rPr>
              <a:t>개반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도 총무과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marL="914400" lvl="1" indent="-457200">
              <a:lnSpc>
                <a:spcPct val="135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감사내용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: 2016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6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~ 2018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년 </a:t>
            </a: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9</a:t>
            </a:r>
            <a:r>
              <a:rPr lang="ko-KR" altLang="en-US" sz="2400" b="1" dirty="0" smtClean="0">
                <a:latin typeface="HY헤드라인M" pitchFamily="18" charset="-127"/>
                <a:ea typeface="HY헤드라인M" pitchFamily="18" charset="-127"/>
              </a:rPr>
              <a:t>월까지 보안업무 전반</a:t>
            </a:r>
            <a:endParaRPr lang="en-US" altLang="ko-KR" sz="2400" b="1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1988840"/>
            <a:ext cx="9144000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19-9.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적십자봉사회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해외봉사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pc="-210" dirty="0" smtClean="0">
                <a:latin typeface="HY헤드라인M" pitchFamily="18" charset="-127"/>
                <a:ea typeface="HY헤드라인M" pitchFamily="18" charset="-127"/>
              </a:rPr>
              <a:t>11. 13.(</a:t>
            </a:r>
            <a:r>
              <a:rPr lang="ko-KR" altLang="en-US" sz="2400" b="1" spc="-210" dirty="0" smtClean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spc="-210" dirty="0" smtClean="0">
                <a:latin typeface="HY헤드라인M" pitchFamily="18" charset="-127"/>
                <a:ea typeface="HY헤드라인M" pitchFamily="18" charset="-127"/>
              </a:rPr>
              <a:t>) ~11. 18.(</a:t>
            </a:r>
            <a:r>
              <a:rPr lang="ko-KR" altLang="en-US" sz="2400" b="1" spc="-210" dirty="0" smtClean="0">
                <a:latin typeface="HY헤드라인M" pitchFamily="18" charset="-127"/>
                <a:ea typeface="HY헤드라인M" pitchFamily="18" charset="-127"/>
              </a:rPr>
              <a:t>일</a:t>
            </a:r>
            <a:r>
              <a:rPr lang="en-US" altLang="ko-KR" sz="2400" b="1" spc="-210" dirty="0" smtClean="0"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sz="2400" b="1" spc="-210" dirty="0" smtClean="0">
                <a:latin typeface="HY헤드라인M" pitchFamily="18" charset="-127"/>
                <a:ea typeface="HY헤드라인M" pitchFamily="18" charset="-127"/>
              </a:rPr>
              <a:t>캄보디아 </a:t>
            </a:r>
            <a:r>
              <a:rPr lang="en-US" altLang="ko-KR" sz="2400" b="1" spc="-210" dirty="0" smtClean="0">
                <a:latin typeface="HY헤드라인M" pitchFamily="18" charset="-127"/>
                <a:ea typeface="HY헤드라인M" pitchFamily="18" charset="-127"/>
              </a:rPr>
              <a:t>/ 18</a:t>
            </a:r>
            <a:r>
              <a:rPr lang="ko-KR" altLang="en-US" sz="2400" b="1" spc="-21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spc="-210" dirty="0" smtClean="0">
                <a:latin typeface="HY헤드라인M" pitchFamily="18" charset="-127"/>
                <a:ea typeface="HY헤드라인M" pitchFamily="18" charset="-127"/>
              </a:rPr>
              <a:t> / </a:t>
            </a:r>
            <a:r>
              <a:rPr lang="ko-KR" altLang="en-US" sz="2400" b="1" spc="-210" dirty="0" smtClean="0">
                <a:latin typeface="HY헤드라인M" pitchFamily="18" charset="-127"/>
                <a:ea typeface="HY헤드라인M" pitchFamily="18" charset="-127"/>
              </a:rPr>
              <a:t>이주여성 </a:t>
            </a:r>
            <a:r>
              <a:rPr lang="ko-KR" altLang="en-US" sz="2400" b="1" spc="-210" dirty="0" err="1" smtClean="0">
                <a:latin typeface="HY헤드라인M" pitchFamily="18" charset="-127"/>
                <a:ea typeface="HY헤드라인M" pitchFamily="18" charset="-127"/>
              </a:rPr>
              <a:t>친정집</a:t>
            </a:r>
            <a:r>
              <a:rPr lang="ko-KR" altLang="en-US" sz="2400" b="1" spc="-210" dirty="0" smtClean="0">
                <a:latin typeface="HY헤드라인M" pitchFamily="18" charset="-127"/>
                <a:ea typeface="HY헤드라인M" pitchFamily="18" charset="-127"/>
              </a:rPr>
              <a:t> 고쳐주기</a:t>
            </a:r>
            <a:r>
              <a:rPr lang="en-US" altLang="ko-KR" sz="2400" b="1" spc="-210" dirty="0" smtClean="0"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spc="-130" dirty="0" smtClean="0">
                <a:latin typeface="HY헤드라인M" pitchFamily="18" charset="-127"/>
                <a:ea typeface="HY헤드라인M" pitchFamily="18" charset="-127"/>
              </a:rPr>
              <a:t>    </a:t>
            </a:r>
            <a:endParaRPr lang="en-US" altLang="ko-KR" sz="2200" b="1" spc="-130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116632"/>
            <a:ext cx="9144000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19-8.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이장민간위탁교육 제안서 평가위원회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11. 6.(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) 14:00 ~ /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군청 상황실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손석주 위원장 외 </a:t>
            </a:r>
            <a:r>
              <a:rPr lang="en-US" altLang="ko-KR" sz="2400" b="1" kern="0" dirty="0" smtClean="0">
                <a:latin typeface="HY헤드라인M" pitchFamily="18" charset="-127"/>
                <a:ea typeface="HY헤드라인M" pitchFamily="18" charset="-127"/>
              </a:rPr>
              <a:t>7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교육제안 설명 및 위탁교육업체 선정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3212976"/>
            <a:ext cx="914400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19-10.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국민운동단체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통통통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간담회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11. 15.(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) 14:00 / </a:t>
            </a:r>
            <a:r>
              <a:rPr lang="ko-KR" altLang="en-US" sz="2400" b="1" spc="-150" dirty="0" smtClean="0">
                <a:latin typeface="HY헤드라인M" pitchFamily="18" charset="-127"/>
                <a:ea typeface="HY헤드라인M" pitchFamily="18" charset="-127"/>
              </a:rPr>
              <a:t>대회의실 </a:t>
            </a:r>
            <a:r>
              <a:rPr lang="en-US" altLang="ko-KR" sz="2400" b="1" spc="-150" dirty="0" smtClean="0">
                <a:latin typeface="HY헤드라인M" pitchFamily="18" charset="-127"/>
                <a:ea typeface="HY헤드라인M" pitchFamily="18" charset="-127"/>
              </a:rPr>
              <a:t>/ </a:t>
            </a:r>
            <a:r>
              <a:rPr lang="ko-KR" altLang="en-US" sz="2400" b="1" spc="-300" dirty="0" smtClean="0">
                <a:latin typeface="HY헤드라인M" pitchFamily="18" charset="-127"/>
                <a:ea typeface="HY헤드라인M" pitchFamily="18" charset="-127"/>
              </a:rPr>
              <a:t>새마을</a:t>
            </a:r>
            <a:r>
              <a:rPr lang="en-US" altLang="ko-KR" sz="2400" b="1" spc="-3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300" dirty="0" smtClean="0">
                <a:latin typeface="HY헤드라인M" pitchFamily="18" charset="-127"/>
                <a:ea typeface="HY헤드라인M" pitchFamily="18" charset="-127"/>
              </a:rPr>
              <a:t>바르게</a:t>
            </a:r>
            <a:r>
              <a:rPr lang="en-US" altLang="ko-KR" sz="2400" b="1" spc="-300" dirty="0" smtClean="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400" b="1" spc="-300" dirty="0" smtClean="0">
                <a:latin typeface="HY헤드라인M" pitchFamily="18" charset="-127"/>
                <a:ea typeface="HY헤드라인M" pitchFamily="18" charset="-127"/>
              </a:rPr>
              <a:t>자유총연맹 </a:t>
            </a:r>
            <a:r>
              <a:rPr lang="en-US" altLang="ko-KR" sz="2400" b="1" spc="-300" dirty="0" smtClean="0">
                <a:latin typeface="HY헤드라인M" pitchFamily="18" charset="-127"/>
                <a:ea typeface="HY헤드라인M" pitchFamily="18" charset="-127"/>
              </a:rPr>
              <a:t>(90</a:t>
            </a:r>
            <a:r>
              <a:rPr lang="ko-KR" altLang="en-US" sz="2400" b="1" spc="-300" dirty="0" smtClean="0"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400" b="1" spc="-300" dirty="0" smtClean="0">
                <a:latin typeface="HY헤드라인M" pitchFamily="18" charset="-127"/>
                <a:ea typeface="HY헤드라인M" pitchFamily="18" charset="-127"/>
              </a:rPr>
              <a:t>) 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spc="-300" dirty="0" smtClean="0">
                <a:latin typeface="HY헤드라인M" pitchFamily="18" charset="-127"/>
                <a:ea typeface="HY헤드라인M" pitchFamily="18" charset="-127"/>
              </a:rPr>
              <a:t>     </a:t>
            </a:r>
            <a:r>
              <a:rPr lang="en-US" altLang="ko-KR" sz="2000" b="1" dirty="0" smtClean="0">
                <a:solidFill>
                  <a:srgbClr val="00B036"/>
                </a:solidFill>
                <a:latin typeface="HY헤드라인M" pitchFamily="18" charset="-127"/>
                <a:ea typeface="HY헤드라인M" pitchFamily="18" charset="-127"/>
              </a:rPr>
              <a:t>※ </a:t>
            </a:r>
            <a:r>
              <a:rPr lang="ko-KR" altLang="en-US" sz="2000" b="1" dirty="0" smtClean="0">
                <a:solidFill>
                  <a:srgbClr val="00B036"/>
                </a:solidFill>
                <a:latin typeface="HY헤드라인M" pitchFamily="18" charset="-127"/>
                <a:ea typeface="HY헤드라인M" pitchFamily="18" charset="-127"/>
              </a:rPr>
              <a:t>군수님  하실  일 </a:t>
            </a:r>
            <a:r>
              <a:rPr lang="en-US" altLang="ko-KR" sz="2000" b="1" dirty="0" smtClean="0">
                <a:solidFill>
                  <a:srgbClr val="00B036"/>
                </a:solidFill>
                <a:latin typeface="HY헤드라인M" pitchFamily="18" charset="-127"/>
                <a:ea typeface="HY헤드라인M" pitchFamily="18" charset="-127"/>
              </a:rPr>
              <a:t>:  </a:t>
            </a:r>
            <a:r>
              <a:rPr lang="ko-KR" altLang="en-US" sz="2000" b="1" dirty="0" smtClean="0">
                <a:solidFill>
                  <a:srgbClr val="00B036"/>
                </a:solidFill>
                <a:latin typeface="HY헤드라인M" pitchFamily="18" charset="-127"/>
                <a:ea typeface="HY헤드라인M" pitchFamily="18" charset="-127"/>
              </a:rPr>
              <a:t>간담회 주재</a:t>
            </a:r>
            <a:endParaRPr lang="en-US" altLang="ko-KR" sz="2000" b="1" dirty="0" smtClean="0">
              <a:solidFill>
                <a:srgbClr val="00B036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latin typeface="HY헤드라인M" pitchFamily="18" charset="-127"/>
                <a:ea typeface="HY헤드라인M" pitchFamily="18" charset="-127"/>
              </a:rPr>
              <a:t>    </a:t>
            </a:r>
            <a:endParaRPr lang="en-US" altLang="ko-KR" sz="2200" b="1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4941168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19-11. 2018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중고생 통일안보 강연회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kern="0" spc="-100" dirty="0" smtClean="0">
                <a:latin typeface="HY헤드라인M" pitchFamily="18" charset="-127"/>
                <a:ea typeface="HY헤드라인M" pitchFamily="18" charset="-127"/>
              </a:rPr>
              <a:t>11. 21.(</a:t>
            </a:r>
            <a:r>
              <a:rPr lang="ko-KR" altLang="en-US" sz="2400" b="1" kern="0" spc="-100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kern="0" spc="-100" dirty="0" smtClean="0">
                <a:latin typeface="HY헤드라인M" pitchFamily="18" charset="-127"/>
                <a:ea typeface="HY헤드라인M" pitchFamily="18" charset="-127"/>
              </a:rPr>
              <a:t>) 10:30 / </a:t>
            </a:r>
            <a:r>
              <a:rPr lang="ko-KR" altLang="en-US" sz="2400" b="1" kern="0" spc="-100" dirty="0" smtClean="0">
                <a:latin typeface="HY헤드라인M" pitchFamily="18" charset="-127"/>
                <a:ea typeface="HY헤드라인M" pitchFamily="18" charset="-127"/>
              </a:rPr>
              <a:t>영동고등학교 </a:t>
            </a:r>
            <a:r>
              <a:rPr lang="ko-KR" altLang="en-US" sz="2400" b="1" kern="0" spc="-100" dirty="0" err="1" smtClean="0">
                <a:latin typeface="HY헤드라인M" pitchFamily="18" charset="-127"/>
                <a:ea typeface="HY헤드라인M" pitchFamily="18" charset="-127"/>
              </a:rPr>
              <a:t>영등관</a:t>
            </a:r>
            <a:r>
              <a:rPr lang="en-US" altLang="ko-KR" sz="2400" b="1" kern="0" spc="-100" dirty="0" smtClean="0">
                <a:latin typeface="HY헤드라인M" pitchFamily="18" charset="-127"/>
                <a:ea typeface="HY헤드라인M" pitchFamily="18" charset="-127"/>
              </a:rPr>
              <a:t>/</a:t>
            </a:r>
            <a:r>
              <a:rPr lang="ko-KR" altLang="en-US" sz="2400" b="1" kern="0" spc="-1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400" b="1" kern="0" spc="-100" dirty="0" err="1" smtClean="0">
                <a:latin typeface="HY헤드라인M" pitchFamily="18" charset="-127"/>
                <a:ea typeface="HY헤드라인M" pitchFamily="18" charset="-127"/>
              </a:rPr>
              <a:t>영동고</a:t>
            </a:r>
            <a:r>
              <a:rPr lang="ko-KR" altLang="en-US" sz="2400" b="1" kern="0" spc="-1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2400" b="1" kern="0" spc="-100" dirty="0" smtClean="0">
                <a:latin typeface="HY헤드라인M" pitchFamily="18" charset="-127"/>
                <a:ea typeface="HY헤드라인M" pitchFamily="18" charset="-127"/>
              </a:rPr>
              <a:t>3</a:t>
            </a:r>
            <a:r>
              <a:rPr lang="ko-KR" altLang="en-US" sz="2400" b="1" kern="0" spc="-100" dirty="0" smtClean="0">
                <a:latin typeface="HY헤드라인M" pitchFamily="18" charset="-127"/>
                <a:ea typeface="HY헤드라인M" pitchFamily="18" charset="-127"/>
              </a:rPr>
              <a:t>학년 </a:t>
            </a:r>
            <a:r>
              <a:rPr lang="en-US" altLang="ko-KR" sz="2400" b="1" kern="0" spc="-100" dirty="0" smtClean="0">
                <a:latin typeface="HY헤드라인M" pitchFamily="18" charset="-127"/>
                <a:ea typeface="HY헤드라인M" pitchFamily="18" charset="-127"/>
              </a:rPr>
              <a:t>230</a:t>
            </a:r>
            <a:r>
              <a:rPr lang="ko-KR" altLang="en-US" sz="2400" b="1" kern="0" spc="-100" dirty="0" smtClean="0">
                <a:latin typeface="HY헤드라인M" pitchFamily="18" charset="-127"/>
                <a:ea typeface="HY헤드라인M" pitchFamily="18" charset="-127"/>
              </a:rPr>
              <a:t>명</a:t>
            </a: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ko-KR" altLang="en-US" sz="2400" b="1" kern="0" dirty="0" err="1" smtClean="0">
                <a:latin typeface="HY헤드라인M" pitchFamily="18" charset="-127"/>
                <a:ea typeface="HY헤드라인M" pitchFamily="18" charset="-127"/>
              </a:rPr>
              <a:t>민주평통</a:t>
            </a:r>
            <a:r>
              <a:rPr lang="ko-KR" altLang="en-US" sz="2400" b="1" kern="0" dirty="0" smtClean="0">
                <a:latin typeface="HY헤드라인M" pitchFamily="18" charset="-127"/>
                <a:ea typeface="HY헤드라인M" pitchFamily="18" charset="-127"/>
              </a:rPr>
              <a:t> 영동군협의회 주관</a:t>
            </a:r>
            <a:endParaRPr lang="en-US" altLang="ko-KR" sz="2400" b="1" kern="0" dirty="0" smtClean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260648"/>
            <a:ext cx="914400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19-12.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자원봉사센터 김장나누기 행사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buFont typeface="Wingdings" pitchFamily="2" charset="2"/>
              <a:buChar char="q"/>
              <a:tabLst>
                <a:tab pos="4953000" algn="l"/>
              </a:tabLst>
              <a:defRPr/>
            </a:pP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11. 21.(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) ~ 11. 22.[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] 09:00 / 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청소년 수련관 주차장</a:t>
            </a:r>
            <a:r>
              <a:rPr lang="en-US" altLang="ko-KR" sz="2400" b="1" spc="-100" dirty="0" smtClean="0">
                <a:latin typeface="HY헤드라인M" pitchFamily="18" charset="-127"/>
                <a:ea typeface="HY헤드라인M" pitchFamily="18" charset="-127"/>
              </a:rPr>
              <a:t>/ 200</a:t>
            </a:r>
            <a:r>
              <a:rPr lang="ko-KR" altLang="en-US" sz="2400" b="1" spc="-100" dirty="0" smtClean="0">
                <a:latin typeface="HY헤드라인M" pitchFamily="18" charset="-127"/>
                <a:ea typeface="HY헤드라인M" pitchFamily="18" charset="-127"/>
              </a:rPr>
              <a:t>여명 </a:t>
            </a:r>
            <a:endParaRPr lang="en-US" altLang="ko-KR" sz="2400" b="1" spc="-100" dirty="0" smtClean="0">
              <a:latin typeface="HY헤드라인M" pitchFamily="18" charset="-127"/>
              <a:ea typeface="HY헤드라인M" pitchFamily="18" charset="-127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r>
              <a:rPr lang="en-US" altLang="ko-KR" sz="2400" b="1" dirty="0" smtClean="0">
                <a:solidFill>
                  <a:srgbClr val="05AB0D"/>
                </a:solidFill>
                <a:latin typeface="HY헤드라인M" pitchFamily="18" charset="-127"/>
                <a:ea typeface="HY헤드라인M" pitchFamily="18" charset="-127"/>
              </a:rPr>
              <a:t>        </a:t>
            </a:r>
            <a:endParaRPr lang="en-US" altLang="ko-KR" sz="2200" b="1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0" y="1556792"/>
            <a:ext cx="914400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19-13.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민간 및 사회단체 행사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/>
        </p:nvGraphicFramePr>
        <p:xfrm>
          <a:off x="251520" y="2276872"/>
          <a:ext cx="8640960" cy="42441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1872208"/>
                <a:gridCol w="1944216"/>
                <a:gridCol w="1008112"/>
                <a:gridCol w="1296144"/>
              </a:tblGrid>
              <a:tr h="305882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800" dirty="0" smtClean="0"/>
                        <a:t>행 사 명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800" dirty="0" smtClean="0"/>
                        <a:t>일   시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800" dirty="0" smtClean="0"/>
                        <a:t>장   소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800" dirty="0" smtClean="0"/>
                        <a:t>인   원</a:t>
                      </a:r>
                      <a:endParaRPr lang="ko-KR" alt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800" dirty="0" smtClean="0"/>
                        <a:t>비   고</a:t>
                      </a:r>
                      <a:endParaRPr lang="ko-KR" altLang="en-US" sz="1800" dirty="0"/>
                    </a:p>
                  </a:txBody>
                  <a:tcPr anchor="ctr"/>
                </a:tc>
              </a:tr>
              <a:tr h="46000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600" b="1" dirty="0" smtClean="0">
                          <a:latin typeface="+mj-lt"/>
                        </a:rPr>
                        <a:t>새마을 충북 </a:t>
                      </a:r>
                      <a:endParaRPr lang="en-US" altLang="ko-KR" sz="1600" b="1" dirty="0" smtClean="0">
                        <a:latin typeface="+mj-lt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600" b="1" dirty="0" smtClean="0">
                          <a:latin typeface="+mj-lt"/>
                        </a:rPr>
                        <a:t>Y-SUM</a:t>
                      </a:r>
                      <a:r>
                        <a:rPr lang="ko-KR" altLang="en-US" sz="1600" b="1" dirty="0" smtClean="0">
                          <a:latin typeface="+mj-lt"/>
                        </a:rPr>
                        <a:t>포럼 워크숍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600" b="1" spc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11. 2.(</a:t>
                      </a:r>
                      <a:r>
                        <a:rPr lang="ko-KR" altLang="en-US" sz="1600" b="1" spc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목</a:t>
                      </a:r>
                      <a:r>
                        <a:rPr lang="en-US" altLang="ko-KR" sz="1600" b="1" spc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)~3.(</a:t>
                      </a:r>
                      <a:r>
                        <a:rPr lang="ko-KR" altLang="en-US" sz="1600" b="1" spc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금</a:t>
                      </a:r>
                      <a:r>
                        <a:rPr lang="en-US" altLang="ko-KR" sz="1600" b="1" spc="0" dirty="0" smtClean="0">
                          <a:solidFill>
                            <a:schemeClr val="tx1"/>
                          </a:solidFill>
                          <a:latin typeface="+mj-lt"/>
                        </a:rPr>
                        <a:t>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600" b="1" dirty="0" smtClean="0">
                          <a:latin typeface="+mj-lt"/>
                        </a:rPr>
                        <a:t>유원대 세미나실</a:t>
                      </a:r>
                      <a:endParaRPr lang="en-US" altLang="ko-KR" sz="1600" b="1" dirty="0" smtClean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600" b="1" dirty="0" smtClean="0">
                          <a:latin typeface="+mj-lt"/>
                        </a:rPr>
                        <a:t>50</a:t>
                      </a:r>
                      <a:r>
                        <a:rPr lang="ko-KR" altLang="en-US" sz="1600" b="1" dirty="0" smtClean="0">
                          <a:latin typeface="+mj-lt"/>
                        </a:rPr>
                        <a:t>명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600" b="1" dirty="0" smtClean="0">
                          <a:latin typeface="+mj-lt"/>
                        </a:rPr>
                        <a:t>회장 이규호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 anchor="ctr"/>
                </a:tc>
              </a:tr>
              <a:tr h="82855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영동로타리클럽</a:t>
                      </a:r>
                      <a:r>
                        <a:rPr lang="ko-KR" alt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n-US" altLang="ko-KR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한마음 회원대회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600" b="1" kern="1200" spc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 4.(</a:t>
                      </a:r>
                      <a:r>
                        <a:rPr lang="ko-KR" altLang="en-US" sz="1600" b="1" kern="1200" spc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일</a:t>
                      </a:r>
                      <a:r>
                        <a:rPr lang="en-US" altLang="ko-KR" sz="1600" b="1" kern="1200" spc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600" b="1" kern="1200" spc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10:00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400" b="1" kern="1200" spc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집결 </a:t>
                      </a:r>
                      <a:r>
                        <a:rPr lang="en-US" altLang="ko-KR" sz="1400" b="1" kern="1200" spc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ko-KR" altLang="en-US" sz="1400" b="1" kern="1200" spc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설계리 </a:t>
                      </a:r>
                      <a:r>
                        <a:rPr lang="ko-KR" altLang="en-US" sz="1400" b="1" kern="1200" spc="0" dirty="0" err="1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향엄사</a:t>
                      </a:r>
                      <a:r>
                        <a:rPr lang="en-US" altLang="ko-KR" sz="1400" b="1" kern="1200" spc="0" dirty="0" smtClean="0">
                          <a:solidFill>
                            <a:srgbClr val="0000CC"/>
                          </a:solidFill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무량산</a:t>
                      </a:r>
                      <a:r>
                        <a:rPr lang="ko-KR" alt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일원</a:t>
                      </a:r>
                      <a:endParaRPr lang="en-US" altLang="ko-KR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  <a:r>
                        <a:rPr lang="ko-KR" alt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회장 박정훈</a:t>
                      </a:r>
                    </a:p>
                  </a:txBody>
                  <a:tcPr anchor="ctr"/>
                </a:tc>
              </a:tr>
              <a:tr h="58339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600" b="1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sym typeface="Symbol" pitchFamily="18" charset="2"/>
                        </a:rPr>
                        <a:t>바르게살기운동</a:t>
                      </a:r>
                      <a:endParaRPr lang="en-US" altLang="ko-KR" sz="1600" b="1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sym typeface="Symbol" pitchFamily="18" charset="2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sym typeface="Symbol" pitchFamily="18" charset="2"/>
                        </a:rPr>
                        <a:t>청소년 인성교육</a:t>
                      </a:r>
                      <a:endParaRPr lang="en-US" altLang="ko-KR" sz="1600" b="1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sym typeface="Symbol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600" b="1" kern="1200" spc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</a:t>
                      </a:r>
                      <a:r>
                        <a:rPr lang="en-US" altLang="ko-KR" sz="1600" b="1" kern="1200" spc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13.(</a:t>
                      </a:r>
                      <a:r>
                        <a:rPr lang="ko-KR" altLang="en-US" sz="1600" b="1" kern="1200" spc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화</a:t>
                      </a:r>
                      <a:r>
                        <a:rPr lang="en-US" altLang="ko-KR" sz="1600" b="1" kern="1200" spc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600" b="1" kern="1200" spc="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14:00~15:00</a:t>
                      </a:r>
                      <a:endParaRPr lang="ko-KR" altLang="en-US" sz="1600" b="1" kern="1200" spc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600" b="1" dirty="0" err="1" smtClean="0">
                          <a:latin typeface="+mj-lt"/>
                        </a:rPr>
                        <a:t>황간중학교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600" b="1" dirty="0" smtClean="0">
                          <a:latin typeface="+mj-lt"/>
                        </a:rPr>
                        <a:t>100</a:t>
                      </a:r>
                      <a:r>
                        <a:rPr lang="ko-KR" altLang="en-US" sz="1600" b="1" dirty="0" smtClean="0">
                          <a:latin typeface="+mj-lt"/>
                        </a:rPr>
                        <a:t>명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600" b="1" dirty="0" smtClean="0">
                          <a:latin typeface="+mj-lt"/>
                        </a:rPr>
                        <a:t>회장 최도섭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8339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600" b="1" dirty="0" err="1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sym typeface="Symbol" pitchFamily="18" charset="2"/>
                        </a:rPr>
                        <a:t>바르게살기운동</a:t>
                      </a:r>
                      <a:endParaRPr lang="en-US" altLang="ko-KR" sz="1600" b="1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sym typeface="Symbol" pitchFamily="18" charset="2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sym typeface="Symbol" pitchFamily="18" charset="2"/>
                        </a:rPr>
                        <a:t>역량강화 교육</a:t>
                      </a:r>
                      <a:endParaRPr lang="en-US" altLang="ko-KR" sz="1600" b="1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sym typeface="Symbol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600" b="1" spc="0" dirty="0" smtClean="0">
                          <a:latin typeface="+mj-lt"/>
                        </a:rPr>
                        <a:t>11. 16.(</a:t>
                      </a:r>
                      <a:r>
                        <a:rPr lang="ko-KR" altLang="en-US" sz="1600" b="1" spc="0" dirty="0" smtClean="0">
                          <a:latin typeface="+mj-lt"/>
                        </a:rPr>
                        <a:t>금</a:t>
                      </a:r>
                      <a:r>
                        <a:rPr lang="en-US" altLang="ko-KR" sz="1600" b="1" spc="0" dirty="0" smtClean="0">
                          <a:latin typeface="+mj-lt"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600" b="1" spc="0" dirty="0" smtClean="0">
                          <a:latin typeface="+mj-lt"/>
                        </a:rPr>
                        <a:t>시간미정</a:t>
                      </a:r>
                      <a:endParaRPr lang="ko-KR" altLang="en-US" sz="1600" b="1" spc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600" b="1" dirty="0" smtClean="0">
                          <a:latin typeface="+mj-lt"/>
                        </a:rPr>
                        <a:t>여성회관</a:t>
                      </a:r>
                      <a:r>
                        <a:rPr lang="en-US" altLang="ko-KR" sz="1600" b="1" dirty="0" smtClean="0">
                          <a:latin typeface="+mj-lt"/>
                        </a:rPr>
                        <a:t>(</a:t>
                      </a:r>
                      <a:r>
                        <a:rPr lang="ko-KR" altLang="en-US" sz="1600" b="1" dirty="0" smtClean="0">
                          <a:latin typeface="+mj-lt"/>
                        </a:rPr>
                        <a:t>예정</a:t>
                      </a:r>
                      <a:r>
                        <a:rPr lang="en-US" altLang="ko-KR" sz="1600" b="1" dirty="0" smtClean="0">
                          <a:latin typeface="+mj-lt"/>
                        </a:rPr>
                        <a:t>)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600" b="1" dirty="0" smtClean="0">
                          <a:latin typeface="+mj-lt"/>
                        </a:rPr>
                        <a:t>100</a:t>
                      </a:r>
                      <a:r>
                        <a:rPr lang="ko-KR" altLang="en-US" sz="1600" b="1" dirty="0" smtClean="0">
                          <a:latin typeface="+mj-lt"/>
                        </a:rPr>
                        <a:t>명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latin typeface="+mj-lt"/>
                      </a:endParaRPr>
                    </a:p>
                  </a:txBody>
                  <a:tcPr anchor="ctr"/>
                </a:tc>
              </a:tr>
              <a:tr h="58339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sym typeface="Symbol" pitchFamily="18" charset="2"/>
                        </a:rPr>
                        <a:t>청년회의소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sym typeface="Symbol" pitchFamily="18" charset="2"/>
                        </a:rPr>
                        <a:t>(JC) 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sym typeface="Symbol" pitchFamily="18" charset="2"/>
                        </a:rPr>
                        <a:t>회장 </a:t>
                      </a:r>
                      <a:endParaRPr lang="en-US" altLang="ko-KR" sz="1600" b="1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sym typeface="Symbol" pitchFamily="18" charset="2"/>
                      </a:endParaRP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sym typeface="Symbol" pitchFamily="18" charset="2"/>
                        </a:rPr>
                        <a:t>이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sym typeface="Symbol" pitchFamily="18" charset="2"/>
                        </a:rPr>
                        <a:t>·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  <a:latin typeface="맑은 고딕" pitchFamily="50" charset="-127"/>
                          <a:ea typeface="맑은 고딕" pitchFamily="50" charset="-127"/>
                          <a:sym typeface="Symbol" pitchFamily="18" charset="2"/>
                        </a:rPr>
                        <a:t>취임식</a:t>
                      </a:r>
                      <a:endParaRPr lang="en-US" altLang="ko-KR" sz="1600" b="1" dirty="0" smtClean="0">
                        <a:solidFill>
                          <a:schemeClr val="tx1"/>
                        </a:solidFill>
                        <a:latin typeface="맑은 고딕" pitchFamily="50" charset="-127"/>
                        <a:ea typeface="맑은 고딕" pitchFamily="50" charset="-127"/>
                        <a:sym typeface="Symbol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600" b="1" spc="0" dirty="0" smtClean="0">
                          <a:latin typeface="+mj-lt"/>
                        </a:rPr>
                        <a:t>11. 30.(</a:t>
                      </a:r>
                      <a:r>
                        <a:rPr lang="ko-KR" altLang="en-US" sz="1600" b="1" spc="0" dirty="0" smtClean="0">
                          <a:latin typeface="+mj-lt"/>
                        </a:rPr>
                        <a:t>금</a:t>
                      </a:r>
                      <a:r>
                        <a:rPr lang="en-US" altLang="ko-KR" sz="1600" b="1" spc="0" dirty="0" smtClean="0">
                          <a:latin typeface="+mj-lt"/>
                        </a:rPr>
                        <a:t>)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600" b="1" spc="0" dirty="0" smtClean="0">
                          <a:latin typeface="+mj-lt"/>
                        </a:rPr>
                        <a:t>18:30</a:t>
                      </a:r>
                      <a:endParaRPr lang="ko-KR" altLang="en-US" sz="1600" b="1" spc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600" b="1" dirty="0" smtClean="0">
                          <a:latin typeface="+mj-lt"/>
                        </a:rPr>
                        <a:t>군청 대회의실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600" b="1" dirty="0" smtClean="0">
                          <a:latin typeface="+mj-lt"/>
                        </a:rPr>
                        <a:t>150</a:t>
                      </a:r>
                      <a:r>
                        <a:rPr lang="ko-KR" altLang="en-US" sz="1600" b="1" dirty="0" smtClean="0">
                          <a:latin typeface="+mj-lt"/>
                        </a:rPr>
                        <a:t>명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회장 홍정수</a:t>
                      </a:r>
                      <a:endParaRPr lang="ko-KR" alt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83390"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600" b="1" dirty="0" err="1" smtClean="0">
                          <a:solidFill>
                            <a:schemeClr val="tx1"/>
                          </a:solidFill>
                          <a:latin typeface="+mn-lt"/>
                          <a:ea typeface="맑은 고딕" pitchFamily="50" charset="-127"/>
                          <a:sym typeface="Symbol" pitchFamily="18" charset="2"/>
                        </a:rPr>
                        <a:t>민주평통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  <a:latin typeface="+mn-lt"/>
                          <a:ea typeface="맑은 고딕" pitchFamily="50" charset="-127"/>
                          <a:sym typeface="Symbol" pitchFamily="18" charset="2"/>
                        </a:rPr>
                        <a:t> 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+mn-lt"/>
                          <a:ea typeface="맑은 고딕" pitchFamily="50" charset="-127"/>
                          <a:sym typeface="Symbol" pitchFamily="18" charset="2"/>
                        </a:rPr>
                        <a:t>4/4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  <a:latin typeface="+mn-lt"/>
                          <a:ea typeface="맑은 고딕" pitchFamily="50" charset="-127"/>
                          <a:sym typeface="Symbol" pitchFamily="18" charset="2"/>
                        </a:rPr>
                        <a:t>분기 통일의견 수렴 및 정기회의</a:t>
                      </a:r>
                      <a:endParaRPr lang="en-US" altLang="ko-KR" sz="1600" b="1" dirty="0" smtClean="0">
                        <a:solidFill>
                          <a:schemeClr val="tx1"/>
                        </a:solidFill>
                        <a:latin typeface="+mn-lt"/>
                        <a:ea typeface="맑은 고딕" pitchFamily="50" charset="-127"/>
                        <a:sym typeface="Symbol" pitchFamily="18" charset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600" b="1" spc="0" dirty="0" smtClean="0">
                          <a:latin typeface="+mj-lt"/>
                        </a:rPr>
                        <a:t>11. 23.(</a:t>
                      </a:r>
                      <a:r>
                        <a:rPr lang="ko-KR" altLang="en-US" sz="1600" b="1" spc="0" dirty="0" smtClean="0">
                          <a:latin typeface="+mj-lt"/>
                        </a:rPr>
                        <a:t>금</a:t>
                      </a:r>
                      <a:r>
                        <a:rPr lang="en-US" altLang="ko-KR" sz="1600" b="1" spc="0" dirty="0" smtClean="0">
                          <a:latin typeface="+mj-lt"/>
                        </a:rPr>
                        <a:t>) </a:t>
                      </a:r>
                    </a:p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en-US" altLang="ko-KR" sz="1600" b="1" spc="0" dirty="0" smtClean="0">
                          <a:latin typeface="+mj-lt"/>
                        </a:rPr>
                        <a:t>16:30</a:t>
                      </a:r>
                      <a:endParaRPr lang="ko-KR" altLang="en-US" sz="1600" b="1" spc="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600" b="1" dirty="0" smtClean="0">
                          <a:latin typeface="+mj-lt"/>
                        </a:rPr>
                        <a:t>군청 상황실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en-US" altLang="ko-KR" sz="1600" b="1" dirty="0" smtClean="0">
                          <a:latin typeface="+mj-lt"/>
                        </a:rPr>
                        <a:t>35</a:t>
                      </a:r>
                      <a:r>
                        <a:rPr lang="ko-KR" altLang="en-US" sz="1600" b="1" dirty="0" smtClean="0">
                          <a:latin typeface="+mj-lt"/>
                        </a:rPr>
                        <a:t>명</a:t>
                      </a:r>
                      <a:endParaRPr lang="ko-KR" altLang="en-US" sz="16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회장 장인학</a:t>
                      </a:r>
                      <a:endParaRPr lang="ko-KR" altLang="en-US" sz="16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11663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19-14. 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읍면별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주민자치센터 프로그램 발표회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251520" y="980728"/>
          <a:ext cx="8640960" cy="5328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08"/>
                <a:gridCol w="2199758"/>
                <a:gridCol w="3429024"/>
                <a:gridCol w="1139970"/>
              </a:tblGrid>
              <a:tr h="5387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구   분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일    시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장    소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인  원</a:t>
                      </a:r>
                      <a:endParaRPr lang="ko-KR" altLang="en-US" b="1" dirty="0"/>
                    </a:p>
                  </a:txBody>
                  <a:tcPr anchor="ctr"/>
                </a:tc>
              </a:tr>
              <a:tr h="53876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/>
                        <a:t>학산면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b="1" dirty="0" smtClean="0"/>
                        <a:t>11. 2.[</a:t>
                      </a:r>
                      <a:r>
                        <a:rPr lang="ko-KR" altLang="en-US" b="1" dirty="0" smtClean="0"/>
                        <a:t>금</a:t>
                      </a:r>
                      <a:r>
                        <a:rPr lang="en-US" altLang="ko-KR" b="1" dirty="0" smtClean="0"/>
                        <a:t>] 14:00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/>
                        <a:t>학산중</a:t>
                      </a:r>
                      <a:r>
                        <a:rPr lang="en-US" altLang="ko-KR" b="1" dirty="0" smtClean="0"/>
                        <a:t>,</a:t>
                      </a:r>
                      <a:r>
                        <a:rPr lang="en-US" altLang="ko-KR" b="1" baseline="0" dirty="0" smtClean="0"/>
                        <a:t> </a:t>
                      </a:r>
                      <a:r>
                        <a:rPr lang="ko-KR" altLang="en-US" b="1" baseline="0" dirty="0" err="1" smtClean="0"/>
                        <a:t>학산고등학교</a:t>
                      </a:r>
                      <a:r>
                        <a:rPr lang="ko-KR" altLang="en-US" b="1" baseline="0" dirty="0" smtClean="0"/>
                        <a:t> 청운관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250</a:t>
                      </a:r>
                      <a:endParaRPr lang="ko-KR" altLang="en-US" b="1" dirty="0"/>
                    </a:p>
                  </a:txBody>
                  <a:tcPr anchor="ctr"/>
                </a:tc>
              </a:tr>
              <a:tr h="53138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/>
                        <a:t>용산면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b="1" dirty="0" smtClean="0"/>
                        <a:t>11. 6.[</a:t>
                      </a:r>
                      <a:r>
                        <a:rPr lang="ko-KR" altLang="en-US" b="1" dirty="0" smtClean="0"/>
                        <a:t>화</a:t>
                      </a:r>
                      <a:r>
                        <a:rPr lang="en-US" altLang="ko-KR" b="1" dirty="0" smtClean="0"/>
                        <a:t>] 14:00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용문중학교 체육관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250</a:t>
                      </a:r>
                      <a:endParaRPr lang="ko-KR" altLang="en-US" b="1" dirty="0"/>
                    </a:p>
                  </a:txBody>
                  <a:tcPr anchor="ctr"/>
                </a:tc>
              </a:tr>
              <a:tr h="53138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/>
                        <a:t>양산면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b="1" dirty="0" smtClean="0"/>
                        <a:t>11. 9.[</a:t>
                      </a:r>
                      <a:r>
                        <a:rPr lang="ko-KR" altLang="en-US" b="1" dirty="0" smtClean="0"/>
                        <a:t>금</a:t>
                      </a:r>
                      <a:r>
                        <a:rPr lang="en-US" altLang="ko-KR" b="1" dirty="0" smtClean="0"/>
                        <a:t>] 15:00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양산초등학교 강당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250</a:t>
                      </a:r>
                      <a:endParaRPr lang="ko-KR" altLang="en-US" b="1" dirty="0"/>
                    </a:p>
                  </a:txBody>
                  <a:tcPr anchor="ctr"/>
                </a:tc>
              </a:tr>
              <a:tr h="53138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/>
                        <a:t>영동읍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b="1" dirty="0" smtClean="0"/>
                        <a:t>11. 13.[</a:t>
                      </a:r>
                      <a:r>
                        <a:rPr lang="ko-KR" altLang="en-US" b="1" dirty="0" smtClean="0"/>
                        <a:t>화</a:t>
                      </a:r>
                      <a:r>
                        <a:rPr lang="en-US" altLang="ko-KR" b="1" dirty="0" smtClean="0"/>
                        <a:t>] 14:00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/>
                        <a:t>영신중학교</a:t>
                      </a:r>
                      <a:r>
                        <a:rPr lang="ko-KR" altLang="en-US" b="1" dirty="0" smtClean="0"/>
                        <a:t> </a:t>
                      </a:r>
                      <a:r>
                        <a:rPr lang="ko-KR" altLang="en-US" b="1" dirty="0" err="1" smtClean="0"/>
                        <a:t>예지관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250</a:t>
                      </a:r>
                      <a:endParaRPr lang="ko-KR" altLang="en-US" b="1" dirty="0"/>
                    </a:p>
                  </a:txBody>
                  <a:tcPr anchor="ctr"/>
                </a:tc>
              </a:tr>
              <a:tr h="53138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/>
                        <a:t>심천면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b="1" dirty="0" smtClean="0"/>
                        <a:t>11. 16.[</a:t>
                      </a:r>
                      <a:r>
                        <a:rPr lang="ko-KR" altLang="en-US" b="1" dirty="0" smtClean="0"/>
                        <a:t>금</a:t>
                      </a:r>
                      <a:r>
                        <a:rPr lang="en-US" altLang="ko-KR" b="1" dirty="0" smtClean="0"/>
                        <a:t>] 14:00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심천중학교 강당</a:t>
                      </a:r>
                      <a:r>
                        <a:rPr lang="en-US" altLang="ko-KR" b="1" dirty="0" smtClean="0"/>
                        <a:t>(</a:t>
                      </a:r>
                      <a:r>
                        <a:rPr lang="ko-KR" altLang="en-US" b="1" dirty="0" smtClean="0"/>
                        <a:t>예정</a:t>
                      </a:r>
                      <a:r>
                        <a:rPr lang="en-US" altLang="ko-KR" b="1" dirty="0" smtClean="0"/>
                        <a:t>)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250</a:t>
                      </a:r>
                      <a:endParaRPr lang="ko-KR" altLang="en-US" b="1" dirty="0"/>
                    </a:p>
                  </a:txBody>
                  <a:tcPr anchor="ctr"/>
                </a:tc>
              </a:tr>
              <a:tr h="53138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/>
                        <a:t>상촌면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b="1" dirty="0" smtClean="0"/>
                        <a:t>11. 20.[</a:t>
                      </a:r>
                      <a:r>
                        <a:rPr lang="ko-KR" altLang="en-US" b="1" dirty="0" smtClean="0"/>
                        <a:t>화</a:t>
                      </a:r>
                      <a:r>
                        <a:rPr lang="en-US" altLang="ko-KR" b="1" dirty="0" smtClean="0"/>
                        <a:t>] 14:00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/>
                        <a:t>상촌초등학교</a:t>
                      </a:r>
                      <a:r>
                        <a:rPr lang="ko-KR" altLang="en-US" b="1" dirty="0" smtClean="0"/>
                        <a:t> 강당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250</a:t>
                      </a:r>
                      <a:endParaRPr lang="ko-KR" altLang="en-US" b="1" dirty="0"/>
                    </a:p>
                  </a:txBody>
                  <a:tcPr anchor="ctr"/>
                </a:tc>
              </a:tr>
              <a:tr h="53138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/>
                        <a:t>양강면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b="1" dirty="0" smtClean="0"/>
                        <a:t>11. 23.[</a:t>
                      </a:r>
                      <a:r>
                        <a:rPr lang="ko-KR" altLang="en-US" b="1" dirty="0" smtClean="0"/>
                        <a:t>금</a:t>
                      </a:r>
                      <a:r>
                        <a:rPr lang="en-US" altLang="ko-KR" b="1" dirty="0" smtClean="0"/>
                        <a:t>] 14:00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/>
                        <a:t>양강초등학교</a:t>
                      </a:r>
                      <a:r>
                        <a:rPr lang="ko-KR" altLang="en-US" b="1" dirty="0" smtClean="0"/>
                        <a:t> 강당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250</a:t>
                      </a:r>
                      <a:endParaRPr lang="ko-KR" altLang="en-US" b="1" dirty="0"/>
                    </a:p>
                  </a:txBody>
                  <a:tcPr anchor="ctr"/>
                </a:tc>
              </a:tr>
              <a:tr h="53138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/>
                        <a:t>매곡면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b="1" dirty="0" smtClean="0"/>
                        <a:t>11. 28.[</a:t>
                      </a:r>
                      <a:r>
                        <a:rPr lang="ko-KR" altLang="en-US" b="1" dirty="0" smtClean="0"/>
                        <a:t>수</a:t>
                      </a:r>
                      <a:r>
                        <a:rPr lang="en-US" altLang="ko-KR" b="1" dirty="0" smtClean="0"/>
                        <a:t>] 14:00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err="1" smtClean="0"/>
                        <a:t>매곡초등학교</a:t>
                      </a:r>
                      <a:r>
                        <a:rPr lang="ko-KR" altLang="en-US" b="1" dirty="0" smtClean="0"/>
                        <a:t> 강당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250</a:t>
                      </a:r>
                      <a:endParaRPr lang="ko-KR" altLang="en-US" b="1" dirty="0"/>
                    </a:p>
                  </a:txBody>
                  <a:tcPr anchor="ctr"/>
                </a:tc>
              </a:tr>
              <a:tr h="53138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용화면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b="1" dirty="0" smtClean="0"/>
                        <a:t>11. 30.[</a:t>
                      </a:r>
                      <a:r>
                        <a:rPr lang="ko-KR" altLang="en-US" b="1" dirty="0" smtClean="0"/>
                        <a:t>금</a:t>
                      </a:r>
                      <a:r>
                        <a:rPr lang="en-US" altLang="ko-KR" b="1" dirty="0" smtClean="0"/>
                        <a:t>] 15:00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b="1" dirty="0" smtClean="0"/>
                        <a:t>용화초등학교 강당</a:t>
                      </a:r>
                      <a:endParaRPr lang="ko-KR" alt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b="1" dirty="0" smtClean="0"/>
                        <a:t>250</a:t>
                      </a:r>
                      <a:endParaRPr lang="ko-KR" altLang="en-US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>
              <a:lnSpc>
                <a:spcPct val="150000"/>
              </a:lnSpc>
              <a:defRPr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19-15. 11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월 이동빨래방 봉사</a:t>
            </a:r>
            <a:endParaRPr lang="ko-KR" altLang="en-US" sz="2800" b="1" spc="-300" dirty="0" smtClean="0">
              <a:solidFill>
                <a:srgbClr val="0000FF"/>
              </a:solidFill>
              <a:latin typeface="HY헤드라인M" pitchFamily="18" charset="-127"/>
              <a:ea typeface="HY헤드라인M" pitchFamily="18" charset="-127"/>
              <a:sym typeface="Symbol" pitchFamily="18" charset="2"/>
            </a:endParaRPr>
          </a:p>
          <a:p>
            <a:pPr marL="914400" lvl="1" indent="-457200">
              <a:lnSpc>
                <a:spcPct val="150000"/>
              </a:lnSpc>
              <a:buClr>
                <a:schemeClr val="tx1"/>
              </a:buClr>
              <a:tabLst>
                <a:tab pos="4953000" algn="l"/>
              </a:tabLst>
              <a:defRPr/>
            </a:pPr>
            <a:endParaRPr lang="en-US" altLang="ko-KR" sz="2000" b="1" kern="0" dirty="0" smtClean="0">
              <a:solidFill>
                <a:srgbClr val="05AB0D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251520" y="680720"/>
          <a:ext cx="8640960" cy="59166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5180"/>
                <a:gridCol w="2581937"/>
                <a:gridCol w="2711715"/>
                <a:gridCol w="1152128"/>
              </a:tblGrid>
              <a:tr h="36224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+mn-lt"/>
                        </a:rPr>
                        <a:t>일  시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+mn-lt"/>
                        </a:rPr>
                        <a:t>장  소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+mn-lt"/>
                        </a:rPr>
                        <a:t>내  용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+mn-lt"/>
                        </a:rPr>
                        <a:t>비  고 </a:t>
                      </a:r>
                      <a:endParaRPr lang="ko-KR" altLang="en-US" sz="1600" dirty="0">
                        <a:latin typeface="+mn-lt"/>
                      </a:endParaRPr>
                    </a:p>
                  </a:txBody>
                  <a:tcPr/>
                </a:tc>
              </a:tr>
              <a:tr h="3471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lt"/>
                        </a:rPr>
                        <a:t>11. 1.(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목</a:t>
                      </a:r>
                      <a:r>
                        <a:rPr lang="en-US" altLang="ko-KR" sz="1600" b="1" dirty="0" smtClean="0">
                          <a:latin typeface="+mn-lt"/>
                        </a:rPr>
                        <a:t>) 10:00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err="1" smtClean="0">
                          <a:latin typeface="+mn-lt"/>
                        </a:rPr>
                        <a:t>학산면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 </a:t>
                      </a:r>
                      <a:r>
                        <a:rPr lang="ko-KR" altLang="en-US" sz="1600" b="1" dirty="0" err="1" smtClean="0">
                          <a:latin typeface="+mn-lt"/>
                        </a:rPr>
                        <a:t>박계리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/>
                </a:tc>
                <a:tc rowSpan="16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dirty="0" smtClean="0">
                          <a:latin typeface="+mn-lt"/>
                        </a:rPr>
                        <a:t>거동불편 어르신</a:t>
                      </a:r>
                      <a:r>
                        <a:rPr lang="en-US" altLang="ko-KR" sz="1600" b="1" dirty="0" smtClean="0">
                          <a:latin typeface="+mn-lt"/>
                        </a:rPr>
                        <a:t>, 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장애인 등 이불 빨래 및 대형세탁</a:t>
                      </a:r>
                    </a:p>
                  </a:txBody>
                  <a:tcPr/>
                </a:tc>
                <a:tc rowSpan="16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 smtClean="0"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latin typeface="+mn-lt"/>
                        </a:rPr>
                        <a:t>10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가구</a:t>
                      </a:r>
                      <a:endParaRPr lang="en-US" altLang="ko-KR" sz="1600" b="1" dirty="0" smtClean="0">
                        <a:latin typeface="+mn-lt"/>
                      </a:endParaRPr>
                    </a:p>
                    <a:p>
                      <a:pPr algn="ctr" latinLnBrk="1"/>
                      <a:endParaRPr lang="ko-KR" altLang="en-US" sz="1600" b="1" dirty="0">
                        <a:latin typeface="+mn-lt"/>
                      </a:endParaRPr>
                    </a:p>
                  </a:txBody>
                  <a:tcPr/>
                </a:tc>
              </a:tr>
              <a:tr h="3471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lt"/>
                        </a:rPr>
                        <a:t>11. 2.(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금</a:t>
                      </a:r>
                      <a:r>
                        <a:rPr lang="en-US" altLang="ko-KR" sz="1600" b="1" dirty="0" smtClean="0">
                          <a:latin typeface="+mn-lt"/>
                        </a:rPr>
                        <a:t>) 10:00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err="1" smtClean="0">
                          <a:latin typeface="+mn-lt"/>
                        </a:rPr>
                        <a:t>양산면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 </a:t>
                      </a:r>
                      <a:r>
                        <a:rPr lang="ko-KR" altLang="en-US" sz="1600" b="1" dirty="0" err="1" smtClean="0">
                          <a:latin typeface="+mn-lt"/>
                        </a:rPr>
                        <a:t>명덕리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b="1" dirty="0" smtClean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latin typeface="+mn-lt"/>
                      </a:endParaRPr>
                    </a:p>
                  </a:txBody>
                  <a:tcPr/>
                </a:tc>
              </a:tr>
              <a:tr h="3471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lt"/>
                        </a:rPr>
                        <a:t>11. 5.(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월</a:t>
                      </a:r>
                      <a:r>
                        <a:rPr lang="en-US" altLang="ko-KR" sz="1600" b="1" dirty="0" smtClean="0">
                          <a:latin typeface="+mn-lt"/>
                        </a:rPr>
                        <a:t>) 10:00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err="1" smtClean="0">
                          <a:latin typeface="+mn-lt"/>
                        </a:rPr>
                        <a:t>심천면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 기호리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b="1" dirty="0" smtClean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latin typeface="+mn-lt"/>
                      </a:endParaRPr>
                    </a:p>
                  </a:txBody>
                  <a:tcPr/>
                </a:tc>
              </a:tr>
              <a:tr h="3471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lt"/>
                        </a:rPr>
                        <a:t>11. 6.(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화</a:t>
                      </a:r>
                      <a:r>
                        <a:rPr lang="en-US" altLang="ko-KR" sz="1600" b="1" dirty="0" smtClean="0">
                          <a:latin typeface="+mn-lt"/>
                        </a:rPr>
                        <a:t>)</a:t>
                      </a:r>
                      <a:r>
                        <a:rPr lang="en-US" altLang="ko-KR" sz="1600" b="1" baseline="0" dirty="0" smtClean="0">
                          <a:latin typeface="+mn-lt"/>
                        </a:rPr>
                        <a:t> 10:00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err="1" smtClean="0">
                          <a:latin typeface="+mn-lt"/>
                        </a:rPr>
                        <a:t>영동읍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 </a:t>
                      </a:r>
                      <a:r>
                        <a:rPr lang="ko-KR" altLang="en-US" sz="1600" b="1" dirty="0" err="1" smtClean="0">
                          <a:latin typeface="+mn-lt"/>
                        </a:rPr>
                        <a:t>조심리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b="1" dirty="0" smtClean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latin typeface="+mn-lt"/>
                      </a:endParaRPr>
                    </a:p>
                  </a:txBody>
                  <a:tcPr/>
                </a:tc>
              </a:tr>
              <a:tr h="3471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lt"/>
                        </a:rPr>
                        <a:t>11. 8.(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목</a:t>
                      </a:r>
                      <a:r>
                        <a:rPr lang="en-US" altLang="ko-KR" sz="1600" b="1" dirty="0" smtClean="0">
                          <a:latin typeface="+mn-lt"/>
                        </a:rPr>
                        <a:t>) 10:00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err="1" smtClean="0">
                          <a:latin typeface="+mn-lt"/>
                        </a:rPr>
                        <a:t>용산면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 </a:t>
                      </a:r>
                      <a:r>
                        <a:rPr lang="ko-KR" altLang="en-US" sz="1600" b="1" dirty="0" err="1" smtClean="0">
                          <a:latin typeface="+mn-lt"/>
                        </a:rPr>
                        <a:t>부릉리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b="1" dirty="0" smtClean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latin typeface="+mn-lt"/>
                      </a:endParaRPr>
                    </a:p>
                  </a:txBody>
                  <a:tcPr/>
                </a:tc>
              </a:tr>
              <a:tr h="3471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lt"/>
                        </a:rPr>
                        <a:t>11. 9.(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금</a:t>
                      </a:r>
                      <a:r>
                        <a:rPr lang="en-US" altLang="ko-KR" sz="1600" b="1" dirty="0" smtClean="0">
                          <a:latin typeface="+mn-lt"/>
                        </a:rPr>
                        <a:t>) 10:00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err="1" smtClean="0">
                          <a:latin typeface="+mn-lt"/>
                        </a:rPr>
                        <a:t>황간면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 금계리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b="1" dirty="0" smtClean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latin typeface="+mn-lt"/>
                      </a:endParaRPr>
                    </a:p>
                  </a:txBody>
                  <a:tcPr/>
                </a:tc>
              </a:tr>
              <a:tr h="3471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lt"/>
                        </a:rPr>
                        <a:t>11. 12.(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월</a:t>
                      </a:r>
                      <a:r>
                        <a:rPr lang="en-US" altLang="ko-KR" sz="1600" b="1" dirty="0" smtClean="0">
                          <a:latin typeface="+mn-lt"/>
                        </a:rPr>
                        <a:t>) 10:00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err="1" smtClean="0">
                          <a:latin typeface="+mn-lt"/>
                        </a:rPr>
                        <a:t>추풍령면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 </a:t>
                      </a:r>
                      <a:r>
                        <a:rPr lang="ko-KR" altLang="en-US" sz="1600" b="1" dirty="0" err="1" smtClean="0">
                          <a:latin typeface="+mn-lt"/>
                        </a:rPr>
                        <a:t>하신안리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b="1" dirty="0" smtClean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latin typeface="+mn-lt"/>
                      </a:endParaRPr>
                    </a:p>
                  </a:txBody>
                  <a:tcPr/>
                </a:tc>
              </a:tr>
              <a:tr h="3471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lt"/>
                        </a:rPr>
                        <a:t>11. 13.(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화</a:t>
                      </a:r>
                      <a:r>
                        <a:rPr lang="en-US" altLang="ko-KR" sz="1600" b="1" dirty="0" smtClean="0">
                          <a:latin typeface="+mn-lt"/>
                        </a:rPr>
                        <a:t>) 10:00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err="1" smtClean="0">
                          <a:latin typeface="+mn-lt"/>
                        </a:rPr>
                        <a:t>매곡면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 </a:t>
                      </a:r>
                      <a:r>
                        <a:rPr lang="ko-KR" altLang="en-US" sz="1600" b="1" dirty="0" err="1" smtClean="0">
                          <a:latin typeface="+mn-lt"/>
                        </a:rPr>
                        <a:t>개춘리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b="1" dirty="0" smtClean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latin typeface="+mn-lt"/>
                      </a:endParaRPr>
                    </a:p>
                  </a:txBody>
                  <a:tcPr/>
                </a:tc>
              </a:tr>
              <a:tr h="3471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lt"/>
                        </a:rPr>
                        <a:t>11. 15.(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목</a:t>
                      </a:r>
                      <a:r>
                        <a:rPr lang="en-US" altLang="ko-KR" sz="1600" b="1" dirty="0" smtClean="0">
                          <a:latin typeface="+mn-lt"/>
                        </a:rPr>
                        <a:t>) 10:00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err="1" smtClean="0">
                          <a:latin typeface="+mn-lt"/>
                        </a:rPr>
                        <a:t>상촌면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 상고자리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b="1" dirty="0" smtClean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latin typeface="+mn-lt"/>
                      </a:endParaRPr>
                    </a:p>
                  </a:txBody>
                  <a:tcPr/>
                </a:tc>
              </a:tr>
              <a:tr h="3471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lt"/>
                        </a:rPr>
                        <a:t>11. 16.(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금</a:t>
                      </a:r>
                      <a:r>
                        <a:rPr lang="en-US" altLang="ko-KR" sz="1600" b="1" dirty="0" smtClean="0">
                          <a:latin typeface="+mn-lt"/>
                        </a:rPr>
                        <a:t>) 10:00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err="1" smtClean="0">
                          <a:latin typeface="+mn-lt"/>
                        </a:rPr>
                        <a:t>양강면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 </a:t>
                      </a:r>
                      <a:r>
                        <a:rPr lang="ko-KR" altLang="en-US" sz="1600" b="1" dirty="0" err="1" smtClean="0">
                          <a:latin typeface="+mn-lt"/>
                        </a:rPr>
                        <a:t>묘동리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471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lt"/>
                        </a:rPr>
                        <a:t>11. 19.(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월</a:t>
                      </a:r>
                      <a:r>
                        <a:rPr lang="en-US" altLang="ko-KR" sz="1600" b="1" dirty="0" smtClean="0">
                          <a:latin typeface="+mn-lt"/>
                        </a:rPr>
                        <a:t>) 10:00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latin typeface="+mn-lt"/>
                        </a:rPr>
                        <a:t>용화면 </a:t>
                      </a:r>
                      <a:r>
                        <a:rPr lang="ko-KR" altLang="en-US" sz="1600" b="1" dirty="0" err="1" smtClean="0">
                          <a:latin typeface="+mn-lt"/>
                        </a:rPr>
                        <a:t>용강리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en-US" altLang="ko-KR" b="1" dirty="0" smtClean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b="1" dirty="0">
                        <a:latin typeface="+mn-lt"/>
                      </a:endParaRPr>
                    </a:p>
                  </a:txBody>
                  <a:tcPr/>
                </a:tc>
              </a:tr>
              <a:tr h="3471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lt"/>
                        </a:rPr>
                        <a:t>11. 22.(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목</a:t>
                      </a:r>
                      <a:r>
                        <a:rPr lang="en-US" altLang="ko-KR" sz="1600" b="1" dirty="0" smtClean="0">
                          <a:latin typeface="+mn-lt"/>
                        </a:rPr>
                        <a:t>) 10:00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err="1" smtClean="0">
                          <a:latin typeface="+mn-lt"/>
                        </a:rPr>
                        <a:t>학산면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 상시리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471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lt"/>
                        </a:rPr>
                        <a:t>11. 23.(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금</a:t>
                      </a:r>
                      <a:r>
                        <a:rPr lang="en-US" altLang="ko-KR" sz="1600" b="1" dirty="0" smtClean="0">
                          <a:latin typeface="+mn-lt"/>
                        </a:rPr>
                        <a:t>) 10:00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err="1" smtClean="0">
                          <a:latin typeface="+mn-lt"/>
                        </a:rPr>
                        <a:t>양산면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 </a:t>
                      </a:r>
                      <a:r>
                        <a:rPr lang="ko-KR" altLang="en-US" sz="1600" b="1" dirty="0" err="1" smtClean="0">
                          <a:latin typeface="+mn-lt"/>
                        </a:rPr>
                        <a:t>가선리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471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lt"/>
                        </a:rPr>
                        <a:t>11. 26.(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월</a:t>
                      </a:r>
                      <a:r>
                        <a:rPr lang="en-US" altLang="ko-KR" sz="1600" b="1" dirty="0" smtClean="0">
                          <a:latin typeface="+mn-lt"/>
                        </a:rPr>
                        <a:t>) 10:00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err="1" smtClean="0">
                          <a:latin typeface="+mn-lt"/>
                        </a:rPr>
                        <a:t>심천면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 </a:t>
                      </a:r>
                      <a:r>
                        <a:rPr lang="ko-KR" altLang="en-US" sz="1600" b="1" dirty="0" err="1" smtClean="0">
                          <a:latin typeface="+mn-lt"/>
                        </a:rPr>
                        <a:t>장동</a:t>
                      </a:r>
                      <a:r>
                        <a:rPr lang="en-US" altLang="ko-KR" sz="1600" b="1" dirty="0" smtClean="0">
                          <a:latin typeface="+mn-lt"/>
                        </a:rPr>
                        <a:t>1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리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471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lt"/>
                        </a:rPr>
                        <a:t>11. 27.(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화</a:t>
                      </a:r>
                      <a:r>
                        <a:rPr lang="en-US" altLang="ko-KR" sz="1600" b="1" dirty="0" smtClean="0">
                          <a:latin typeface="+mn-lt"/>
                        </a:rPr>
                        <a:t>) 10:00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err="1" smtClean="0">
                          <a:latin typeface="+mn-lt"/>
                        </a:rPr>
                        <a:t>영동읍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 화신</a:t>
                      </a:r>
                      <a:r>
                        <a:rPr lang="en-US" altLang="ko-KR" sz="1600" b="1" dirty="0" smtClean="0">
                          <a:latin typeface="+mn-lt"/>
                        </a:rPr>
                        <a:t>1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리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4714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 smtClean="0">
                          <a:latin typeface="+mn-lt"/>
                        </a:rPr>
                        <a:t>11. 29.(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목</a:t>
                      </a:r>
                      <a:r>
                        <a:rPr lang="en-US" altLang="ko-KR" sz="1600" b="1" dirty="0" smtClean="0">
                          <a:latin typeface="+mn-lt"/>
                        </a:rPr>
                        <a:t>) 10:00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err="1" smtClean="0">
                          <a:latin typeface="+mn-lt"/>
                        </a:rPr>
                        <a:t>학산면</a:t>
                      </a:r>
                      <a:r>
                        <a:rPr lang="ko-KR" altLang="en-US" sz="1600" b="1" dirty="0" smtClean="0">
                          <a:latin typeface="+mn-lt"/>
                        </a:rPr>
                        <a:t> </a:t>
                      </a:r>
                      <a:r>
                        <a:rPr lang="ko-KR" altLang="en-US" sz="1600" b="1" dirty="0" err="1" smtClean="0">
                          <a:latin typeface="+mn-lt"/>
                        </a:rPr>
                        <a:t>평촌리</a:t>
                      </a:r>
                      <a:endParaRPr lang="ko-KR" altLang="en-US" sz="1600" b="1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548680"/>
            <a:ext cx="914400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eaLnBrk="1" hangingPunct="1">
              <a:lnSpc>
                <a:spcPct val="150000"/>
              </a:lnSpc>
              <a:buClr>
                <a:srgbClr val="FFFFFF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19-16.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개인정보처리시스템 접속기록 관리실태 현장검사</a:t>
            </a:r>
          </a:p>
          <a:p>
            <a:pPr lvl="1"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11. 5.(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 ~ 11. 7.(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수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 / 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정보통신실 </a:t>
            </a:r>
            <a:endParaRPr lang="en-US" altLang="ko-KR" sz="2400" b="1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400" b="1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행정안전부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(1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),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한국인터넷진흥원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(1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2780928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eaLnBrk="1" hangingPunct="1">
              <a:lnSpc>
                <a:spcPct val="120000"/>
              </a:lnSpc>
              <a:buClr>
                <a:srgbClr val="FFFFFF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19-17.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영동군 공무원 정보지식인대회 </a:t>
            </a:r>
          </a:p>
          <a:p>
            <a:pPr lvl="1"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11. 6.(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화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 14:00 ~ 18:00 / </a:t>
            </a:r>
            <a:r>
              <a:rPr lang="ko-KR" altLang="en-US" sz="2400" b="1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전산교육장</a:t>
            </a:r>
            <a:r>
              <a:rPr lang="en-US" altLang="ko-KR" sz="2400" b="1" dirty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/ 60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  <a:endParaRPr lang="en-US" altLang="ko-KR" sz="2400" b="1" dirty="0" smtClean="0"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365104"/>
            <a:ext cx="91440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/>
          <a:lstStyle/>
          <a:p>
            <a:pPr eaLnBrk="1" hangingPunct="1">
              <a:lnSpc>
                <a:spcPct val="120000"/>
              </a:lnSpc>
              <a:buClr>
                <a:srgbClr val="FFFFFF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19-18. 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제</a:t>
            </a:r>
            <a:r>
              <a:rPr lang="en-US" altLang="ko-KR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9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회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영동군민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</a:t>
            </a:r>
            <a:r>
              <a:rPr lang="ko-KR" altLang="en-US" sz="2800" b="1" dirty="0" err="1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정보화능력</a:t>
            </a:r>
            <a:r>
              <a:rPr lang="ko-KR" altLang="en-US" sz="2800" b="1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 경진대회</a:t>
            </a:r>
          </a:p>
          <a:p>
            <a:pPr lvl="1"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11. 9.(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금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 ~ 11. 10.(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토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 / 09:30 ~ 12:00</a:t>
            </a:r>
          </a:p>
          <a:p>
            <a:pPr lvl="1" eaLnBrk="1" hangingPunct="1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q"/>
            </a:pP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주민정보화교육장 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sz="2400" b="1" dirty="0" err="1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영동군민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(11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세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~16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세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, 30</a:t>
            </a:r>
            <a:r>
              <a:rPr lang="ko-KR" altLang="en-US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세 이상</a:t>
            </a:r>
            <a:r>
              <a:rPr lang="en-US" altLang="ko-KR" sz="2400" b="1" dirty="0" smtClean="0"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  <a:endParaRPr lang="en-US" altLang="ko-KR" sz="2400" b="1" dirty="0">
              <a:solidFill>
                <a:srgbClr val="05AB0D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915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/>
          <a:lstStyle>
            <a:lvl1pPr marL="533400" indent="-533400" latinLnBrk="1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800" b="1">
                <a:solidFill>
                  <a:schemeClr val="accent2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914400" indent="-457200" latinLnBrk="1">
              <a:spcBef>
                <a:spcPct val="20000"/>
              </a:spcBef>
              <a:buClr>
                <a:schemeClr val="bg1"/>
              </a:buClr>
              <a:buFont typeface="Wingdings" panose="05000000000000000000" pitchFamily="2" charset="2"/>
              <a:buChar char="q"/>
              <a:tabLst>
                <a:tab pos="4953000" algn="l"/>
              </a:tabLst>
              <a:defRPr kumimoji="1" sz="24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latinLnBrk="1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•"/>
              <a:tabLst>
                <a:tab pos="4953000" algn="l"/>
              </a:tabLst>
              <a:defRPr kumimoji="1" sz="2000" b="1">
                <a:solidFill>
                  <a:schemeClr val="bg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latinLnBrk="1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latinLnBrk="1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tabLst>
                <a:tab pos="4953000" algn="l"/>
              </a:tabLst>
              <a:defRPr kumimoji="1" sz="200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spcBef>
                <a:spcPct val="0"/>
              </a:spcBef>
              <a:buClr>
                <a:srgbClr val="FFFFFF"/>
              </a:buClr>
              <a:buNone/>
              <a:defRPr/>
            </a:pPr>
            <a:r>
              <a:rPr lang="en-US" altLang="ko-KR" dirty="0" smtClean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  <a:sym typeface="Symbol" pitchFamily="18" charset="2"/>
              </a:rPr>
              <a:t>19-19. </a:t>
            </a:r>
            <a:r>
              <a:rPr lang="ko-KR" altLang="en-US" dirty="0" smtClean="0">
                <a:solidFill>
                  <a:srgbClr val="0000FF"/>
                </a:solidFill>
                <a:latin typeface="HY헤드라인M" panose="02030600000101010101" pitchFamily="18" charset="-127"/>
                <a:ea typeface="HY헤드라인M" panose="02030600000101010101" pitchFamily="18" charset="-127"/>
                <a:sym typeface="Symbol" panose="05050102010706020507" pitchFamily="18" charset="2"/>
              </a:rPr>
              <a:t>기타현안업무</a:t>
            </a:r>
            <a:endParaRPr lang="en-US" altLang="ko-KR" dirty="0" smtClean="0">
              <a:solidFill>
                <a:srgbClr val="0000FF"/>
              </a:solidFill>
              <a:latin typeface="HY헤드라인M" panose="02030600000101010101" pitchFamily="18" charset="-127"/>
              <a:ea typeface="HY헤드라인M" panose="02030600000101010101" pitchFamily="18" charset="-127"/>
              <a:sym typeface="Symbol" panose="05050102010706020507" pitchFamily="18" charset="2"/>
            </a:endParaRPr>
          </a:p>
          <a:p>
            <a:pPr>
              <a:spcBef>
                <a:spcPct val="0"/>
              </a:spcBef>
              <a:buClr>
                <a:srgbClr val="FFFFFF"/>
              </a:buClr>
              <a:buNone/>
              <a:defRPr/>
            </a:pPr>
            <a:endParaRPr lang="en-US" altLang="ko-KR" sz="1050" dirty="0" smtClean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defRPr/>
            </a:pP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제</a:t>
            </a:r>
            <a: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11</a:t>
            </a: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기 </a:t>
            </a:r>
            <a: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5</a:t>
            </a:r>
            <a:r>
              <a:rPr lang="ko-KR" altLang="en-US" dirty="0" err="1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급승진리더과정</a:t>
            </a: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/ 11.5.~12.14.(6</a:t>
            </a: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주</a:t>
            </a:r>
            <a: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/ 6</a:t>
            </a:r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endParaRPr lang="en-US" altLang="ko-KR" dirty="0" smtClean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11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 </a:t>
            </a:r>
            <a:r>
              <a:rPr lang="ko-KR" altLang="en-US" dirty="0" err="1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금요회의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11. 15.(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목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17:00 / 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군청 상황실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38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 </a:t>
            </a:r>
          </a:p>
          <a:p>
            <a:pPr lvl="1">
              <a:lnSpc>
                <a:spcPct val="150000"/>
              </a:lnSpc>
              <a:buClr>
                <a:srgbClr val="000000"/>
              </a:buClr>
              <a:defRPr/>
            </a:pPr>
            <a:r>
              <a:rPr lang="ko-KR" altLang="en-US" spc="-14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법사 영동지구협의회 사랑의 연탄배달 봉사활동</a:t>
            </a:r>
            <a:r>
              <a:rPr lang="en-US" altLang="ko-KR" spc="-14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11. 1 .(</a:t>
            </a:r>
            <a:r>
              <a:rPr lang="ko-KR" altLang="en-US" spc="-14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목</a:t>
            </a:r>
            <a:r>
              <a:rPr lang="en-US" altLang="ko-KR" spc="-14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17:00</a:t>
            </a:r>
          </a:p>
          <a:p>
            <a:pPr lvl="1">
              <a:lnSpc>
                <a:spcPct val="150000"/>
              </a:lnSpc>
              <a:buClr>
                <a:srgbClr val="000000"/>
              </a:buClr>
              <a:defRPr/>
            </a:pPr>
            <a:r>
              <a:rPr lang="ko-KR" altLang="en-US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범피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지원센터 피해자지원 심의회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11. 6.(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화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</a:p>
          <a:p>
            <a:pPr lvl="1">
              <a:lnSpc>
                <a:spcPct val="150000"/>
              </a:lnSpc>
              <a:buClr>
                <a:srgbClr val="000000"/>
              </a:buClr>
              <a:defRPr/>
            </a:pPr>
            <a:r>
              <a:rPr lang="ko-KR" altLang="en-US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영동옥천범피지원센터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영동지역 간담회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/11. 12.[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] 18:30</a:t>
            </a:r>
          </a:p>
          <a:p>
            <a:pPr lvl="1">
              <a:lnSpc>
                <a:spcPct val="150000"/>
              </a:lnSpc>
              <a:buClr>
                <a:srgbClr val="000000"/>
              </a:buClr>
              <a:defRPr/>
            </a:pP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영동군 행정동우회 선진지 견학 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11. 14.(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수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/ 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군산 </a:t>
            </a:r>
            <a:r>
              <a:rPr lang="ko-KR" altLang="en-US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선유도</a:t>
            </a:r>
            <a:endParaRPr lang="en-US" altLang="ko-KR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buClr>
                <a:srgbClr val="000000"/>
              </a:buClr>
              <a:defRPr/>
            </a:pPr>
            <a:r>
              <a:rPr lang="ko-KR" altLang="en-US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영동군 새마을 국제협력사업 </a:t>
            </a:r>
            <a:r>
              <a:rPr lang="en-US" altLang="ko-KR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11. 19.(</a:t>
            </a:r>
            <a:r>
              <a:rPr lang="ko-KR" altLang="en-US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월</a:t>
            </a:r>
            <a:r>
              <a:rPr lang="en-US" altLang="ko-KR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~ 11. 23.(</a:t>
            </a:r>
            <a:r>
              <a:rPr lang="ko-KR" altLang="en-US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금</a:t>
            </a:r>
            <a:r>
              <a:rPr lang="en-US" altLang="ko-KR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/ 4</a:t>
            </a:r>
            <a:r>
              <a:rPr lang="ko-KR" altLang="en-US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박 </a:t>
            </a:r>
            <a:r>
              <a:rPr lang="en-US" altLang="ko-KR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5</a:t>
            </a:r>
            <a:r>
              <a:rPr lang="ko-KR" altLang="en-US" spc="-100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일</a:t>
            </a:r>
            <a:endParaRPr lang="en-US" altLang="ko-KR" spc="-100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buClr>
                <a:srgbClr val="000000"/>
              </a:buClr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/ 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필리핀 </a:t>
            </a:r>
            <a:r>
              <a:rPr lang="ko-KR" altLang="en-US" dirty="0" err="1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달루삭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마을 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/ 31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명 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회장 이규호</a:t>
            </a:r>
            <a:r>
              <a:rPr lang="en-US" altLang="ko-KR" dirty="0" smtClean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</a:p>
          <a:p>
            <a:pPr lvl="1" eaLnBrk="1" hangingPunct="1">
              <a:spcBef>
                <a:spcPct val="0"/>
              </a:spcBef>
              <a:buClr>
                <a:srgbClr val="000000"/>
              </a:buClr>
              <a:defRPr/>
            </a:pPr>
            <a:r>
              <a:rPr lang="ko-KR" altLang="en-US" dirty="0" err="1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주민정보화교육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11.  5.(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~  11.  23.(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금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 / 120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  <a:endParaRPr lang="en-US" altLang="ko-KR" dirty="0" smtClean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eaLnBrk="1" hangingPunct="1">
              <a:spcBef>
                <a:spcPct val="0"/>
              </a:spcBef>
              <a:buClr>
                <a:srgbClr val="000000"/>
              </a:buClr>
              <a:buFontTx/>
              <a:buNone/>
              <a:defRPr/>
            </a:pP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/ </a:t>
            </a:r>
            <a:r>
              <a:rPr lang="ko-KR" altLang="en-US" dirty="0" err="1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읍사무소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주민정보화교육장 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사진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&amp;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동영상편집 외</a:t>
            </a:r>
            <a:r>
              <a:rPr lang="en-US" altLang="ko-KR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</a:t>
            </a:r>
            <a:r>
              <a:rPr lang="ko-KR" altLang="en-US" dirty="0" smtClean="0">
                <a:solidFill>
                  <a:srgbClr val="0000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과정</a:t>
            </a:r>
            <a:endParaRPr lang="en-US" altLang="ko-KR" dirty="0" smtClean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>
              <a:buClr>
                <a:schemeClr val="tx1"/>
              </a:buClr>
            </a:pPr>
            <a:r>
              <a:rPr lang="ko-KR" altLang="en-US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영동군 웹진 </a:t>
            </a:r>
            <a:r>
              <a:rPr lang="en-US" altLang="ko-KR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11</a:t>
            </a:r>
            <a:r>
              <a:rPr lang="ko-KR" altLang="en-US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월호 발행 </a:t>
            </a:r>
            <a:r>
              <a:rPr lang="en-US" altLang="ko-KR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11. 14. (</a:t>
            </a:r>
            <a:r>
              <a:rPr lang="ko-KR" altLang="en-US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수</a:t>
            </a:r>
            <a:r>
              <a:rPr lang="en-US" altLang="ko-KR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)</a:t>
            </a:r>
          </a:p>
          <a:p>
            <a:pPr lvl="1" eaLnBrk="1" hangingPunct="1">
              <a:buClr>
                <a:schemeClr val="tx1"/>
              </a:buClr>
              <a:buNone/>
            </a:pPr>
            <a:r>
              <a:rPr lang="en-US" altLang="ko-KR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   / </a:t>
            </a:r>
            <a:r>
              <a:rPr lang="ko-KR" altLang="en-US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군정 주요소식 및 관광지 정보 </a:t>
            </a:r>
            <a:r>
              <a:rPr lang="en-US" altLang="ko-KR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/ </a:t>
            </a:r>
            <a:r>
              <a:rPr lang="ko-KR" altLang="en-US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수신동의자  </a:t>
            </a:r>
            <a:r>
              <a:rPr lang="en-US" altLang="ko-KR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14,013</a:t>
            </a:r>
            <a:r>
              <a:rPr lang="ko-KR" altLang="en-US" dirty="0" smtClean="0">
                <a:solidFill>
                  <a:schemeClr val="tx1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명</a:t>
            </a:r>
          </a:p>
          <a:p>
            <a:pPr lvl="1">
              <a:lnSpc>
                <a:spcPct val="150000"/>
              </a:lnSpc>
              <a:buClr>
                <a:srgbClr val="000000"/>
              </a:buClr>
              <a:buNone/>
              <a:defRPr/>
            </a:pPr>
            <a:endParaRPr lang="en-US" altLang="ko-KR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None/>
              <a:defRPr/>
            </a:pPr>
            <a:endParaRPr lang="en-US" altLang="ko-KR" dirty="0" smtClean="0">
              <a:solidFill>
                <a:schemeClr val="tx1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>
                <a:srgbClr val="000000"/>
              </a:buClr>
              <a:buFontTx/>
              <a:buNone/>
              <a:defRPr/>
            </a:pPr>
            <a:endParaRPr lang="en-US" altLang="ko-KR" dirty="0" smtClean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8447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6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72747</TotalTime>
  <Words>1126</Words>
  <Application>Microsoft Office PowerPoint</Application>
  <PresentationFormat>화면 슬라이드 쇼(4:3)</PresentationFormat>
  <Paragraphs>229</Paragraphs>
  <Slides>10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6_Office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Company>영동 공돌이 공순이 회사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owner</dc:creator>
  <cp:lastModifiedBy>owner</cp:lastModifiedBy>
  <cp:revision>11487</cp:revision>
  <dcterms:modified xsi:type="dcterms:W3CDTF">2018-11-30T00:58:06Z</dcterms:modified>
</cp:coreProperties>
</file>