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7741" r:id="rId1"/>
  </p:sldMasterIdLst>
  <p:notesMasterIdLst>
    <p:notesMasterId r:id="rId9"/>
  </p:notesMasterIdLst>
  <p:handoutMasterIdLst>
    <p:handoutMasterId r:id="rId10"/>
  </p:handoutMasterIdLst>
  <p:sldIdLst>
    <p:sldId id="5879" r:id="rId2"/>
    <p:sldId id="5934" r:id="rId3"/>
    <p:sldId id="5936" r:id="rId4"/>
    <p:sldId id="5938" r:id="rId5"/>
    <p:sldId id="5942" r:id="rId6"/>
    <p:sldId id="5940" r:id="rId7"/>
    <p:sldId id="5943" r:id="rId8"/>
  </p:sldIdLst>
  <p:sldSz cx="9144000" cy="6858000" type="screen4x3"/>
  <p:notesSz cx="9939338" cy="6805613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036"/>
    <a:srgbClr val="D0D8E8"/>
    <a:srgbClr val="05AB0D"/>
    <a:srgbClr val="0000CC"/>
    <a:srgbClr val="0000FF"/>
    <a:srgbClr val="FFFF00"/>
    <a:srgbClr val="3399FF"/>
    <a:srgbClr val="87EB23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344" autoAdjust="0"/>
    <p:restoredTop sz="99679" autoAdjust="0"/>
  </p:normalViewPr>
  <p:slideViewPr>
    <p:cSldViewPr>
      <p:cViewPr>
        <p:scale>
          <a:sx n="100" d="100"/>
          <a:sy n="100" d="100"/>
        </p:scale>
        <p:origin x="-1968" y="-348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2143"/>
        <p:guide pos="313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4307742" cy="3391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31598" y="1"/>
            <a:ext cx="4307742" cy="3391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6466474"/>
            <a:ext cx="4307742" cy="3391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31598" y="6466474"/>
            <a:ext cx="4307742" cy="3391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0386274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4307742" cy="3391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31598" y="1"/>
            <a:ext cx="4307742" cy="3391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75013" y="511175"/>
            <a:ext cx="3405187" cy="25527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3859" y="3232694"/>
            <a:ext cx="7291629" cy="3062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6466474"/>
            <a:ext cx="4307742" cy="3391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31598" y="6466474"/>
            <a:ext cx="4307742" cy="3391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65727203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 txBox="1">
            <a:spLocks noGrp="1" noChangeArrowheads="1"/>
          </p:cNvSpPr>
          <p:nvPr/>
        </p:nvSpPr>
        <p:spPr bwMode="auto">
          <a:xfrm>
            <a:off x="5631598" y="6466474"/>
            <a:ext cx="4307742" cy="3391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50" tIns="45413" rIns="90850" bIns="45413" anchor="b"/>
          <a:lstStyle/>
          <a:p>
            <a:pPr algn="r" defTabSz="881063"/>
            <a:fld id="{DABFB4C2-B286-4FA1-9016-3D9C5D82DC5F}" type="slidenum">
              <a:rPr lang="en-US" altLang="ko-KR" sz="1200">
                <a:solidFill>
                  <a:srgbClr val="000000"/>
                </a:solidFill>
                <a:latin typeface="Times New Roman" pitchFamily="18" charset="0"/>
                <a:ea typeface="굴림" pitchFamily="50" charset="-127"/>
              </a:rPr>
              <a:pPr algn="r" defTabSz="881063"/>
              <a:t>1</a:t>
            </a:fld>
            <a:endParaRPr lang="en-US" altLang="ko-KR" sz="1200">
              <a:solidFill>
                <a:srgbClr val="000000"/>
              </a:solidFill>
              <a:latin typeface="Times New Roman" pitchFamily="18" charset="0"/>
              <a:ea typeface="굴림" pitchFamily="50" charset="-127"/>
            </a:endParaRPr>
          </a:p>
        </p:txBody>
      </p:sp>
      <p:sp>
        <p:nvSpPr>
          <p:cNvPr id="24579" name="Rectangle 7"/>
          <p:cNvSpPr txBox="1">
            <a:spLocks noGrp="1" noChangeArrowheads="1"/>
          </p:cNvSpPr>
          <p:nvPr/>
        </p:nvSpPr>
        <p:spPr bwMode="auto">
          <a:xfrm>
            <a:off x="5631598" y="6466474"/>
            <a:ext cx="4307742" cy="3391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50" tIns="45413" rIns="90850" bIns="45413" anchor="b"/>
          <a:lstStyle/>
          <a:p>
            <a:pPr algn="r" defTabSz="881063"/>
            <a:fld id="{1414036C-5F86-4518-B265-0A0606729044}" type="slidenum">
              <a:rPr lang="en-US" altLang="ko-KR" sz="1200">
                <a:solidFill>
                  <a:srgbClr val="000000"/>
                </a:solidFill>
                <a:latin typeface="Times New Roman" pitchFamily="18" charset="0"/>
                <a:ea typeface="굴림" pitchFamily="50" charset="-127"/>
                <a:sym typeface="Symbol" pitchFamily="18" charset="2"/>
              </a:rPr>
              <a:pPr algn="r" defTabSz="881063"/>
              <a:t>1</a:t>
            </a:fld>
            <a:endParaRPr lang="en-US" altLang="ko-KR" sz="1200">
              <a:solidFill>
                <a:srgbClr val="000000"/>
              </a:solidFill>
              <a:latin typeface="Times New Roman" pitchFamily="18" charset="0"/>
              <a:ea typeface="굴림" pitchFamily="50" charset="-127"/>
              <a:sym typeface="Symbol" pitchFamily="18" charset="2"/>
            </a:endParaRPr>
          </a:p>
        </p:txBody>
      </p:sp>
      <p:sp>
        <p:nvSpPr>
          <p:cNvPr id="2458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6950" y="3232694"/>
            <a:ext cx="7945442" cy="3062037"/>
          </a:xfrm>
          <a:noFill/>
          <a:ln/>
        </p:spPr>
        <p:txBody>
          <a:bodyPr lIns="90841" tIns="45408" rIns="90841" bIns="45408"/>
          <a:lstStyle/>
          <a:p>
            <a:pPr eaLnBrk="1" hangingPunct="1"/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  </a:t>
            </a:r>
            <a:r>
              <a:rPr lang="ko-KR" altLang="en-US" sz="1800" smtClean="0">
                <a:latin typeface="굴림체" pitchFamily="49" charset="-127"/>
                <a:ea typeface="굴림체" pitchFamily="49" charset="-127"/>
              </a:rPr>
              <a:t>먼저</a:t>
            </a:r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1800" smtClean="0">
                <a:latin typeface="굴림체" pitchFamily="49" charset="-127"/>
                <a:ea typeface="굴림체" pitchFamily="49" charset="-127"/>
              </a:rPr>
              <a:t>지금의 옥천입니다</a:t>
            </a:r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. </a:t>
            </a:r>
            <a:endParaRPr lang="en-US" altLang="ko-KR" sz="1800" smtClean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C966E-3D64-47BC-A63D-0AF0633FC9F4}" type="datetimeFigureOut">
              <a:rPr lang="ko-KR" altLang="en-US"/>
              <a:pPr>
                <a:defRPr/>
              </a:pPr>
              <a:t>2019-06-10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A8BC3-0C3A-461D-A4B3-0CD536C9397F}" type="datetimeFigureOut">
              <a:rPr lang="ko-KR" altLang="en-US"/>
              <a:pPr>
                <a:defRPr/>
              </a:pPr>
              <a:t>2019-06-10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6D0DB-53FA-4913-8784-83989C897EFC}" type="datetimeFigureOut">
              <a:rPr lang="ko-KR" altLang="en-US"/>
              <a:pPr>
                <a:defRPr/>
              </a:pPr>
              <a:t>2019-06-10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125B6-FAAF-47AB-BCCC-5FA301A3E56E}" type="datetimeFigureOut">
              <a:rPr lang="ko-KR" altLang="en-US"/>
              <a:pPr>
                <a:defRPr/>
              </a:pPr>
              <a:t>2019-06-10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427F7-04D6-45A1-9120-246A2D743671}" type="datetimeFigureOut">
              <a:rPr lang="ko-KR" altLang="en-US"/>
              <a:pPr>
                <a:defRPr/>
              </a:pPr>
              <a:t>2019-06-10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3449B-9A91-4985-A642-5928A7813A6F}" type="datetimeFigureOut">
              <a:rPr lang="ko-KR" altLang="en-US"/>
              <a:pPr>
                <a:defRPr/>
              </a:pPr>
              <a:t>2019-06-10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783C6-A272-4525-8A43-004105669E55}" type="datetimeFigureOut">
              <a:rPr lang="ko-KR" altLang="en-US"/>
              <a:pPr>
                <a:defRPr/>
              </a:pPr>
              <a:t>2019-06-10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9573B-7C87-4B27-BC49-1D89C917A217}" type="datetimeFigureOut">
              <a:rPr lang="ko-KR" altLang="en-US"/>
              <a:pPr>
                <a:defRPr/>
              </a:pPr>
              <a:t>2019-06-10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24DA6-9094-4140-9BEB-7CADA31D0DA9}" type="datetimeFigureOut">
              <a:rPr lang="ko-KR" altLang="en-US"/>
              <a:pPr>
                <a:defRPr/>
              </a:pPr>
              <a:t>2019-06-10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49554-C5DE-477D-A86C-80B399FB3E63}" type="datetimeFigureOut">
              <a:rPr lang="ko-KR" altLang="en-US"/>
              <a:pPr>
                <a:defRPr/>
              </a:pPr>
              <a:t>2019-06-10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DC616-3976-4CB5-9F41-41C7602BD7BC}" type="datetimeFigureOut">
              <a:rPr lang="ko-KR" altLang="en-US"/>
              <a:pPr>
                <a:defRPr/>
              </a:pPr>
              <a:t>2019-06-10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028403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 pitchFamily="2" charset="2"/>
              <a:buNone/>
              <a:defRPr/>
            </a:pPr>
            <a:endParaRPr lang="ko-KR" altLang="en-US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graphicFrame>
        <p:nvGraphicFramePr>
          <p:cNvPr id="8" name="표 7"/>
          <p:cNvGraphicFramePr>
            <a:graphicFrameLocks noGrp="1"/>
          </p:cNvGraphicFramePr>
          <p:nvPr/>
        </p:nvGraphicFramePr>
        <p:xfrm>
          <a:off x="107504" y="116632"/>
          <a:ext cx="3108594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08594"/>
              </a:tblGrid>
              <a:tr h="144016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3200" dirty="0" smtClean="0">
                          <a:latin typeface="HY헤드라인M" pitchFamily="18" charset="-127"/>
                          <a:ea typeface="HY헤드라인M" pitchFamily="18" charset="-127"/>
                        </a:rPr>
                        <a:t>행 정 과</a:t>
                      </a:r>
                      <a:endParaRPr lang="ko-KR" altLang="en-US" sz="32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-15602" y="620688"/>
            <a:ext cx="9144000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4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10-1.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재경영동군민회 정기총회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4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5. 17. (</a:t>
            </a:r>
            <a:r>
              <a:rPr lang="ko-KR" altLang="en-US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 18:00 / </a:t>
            </a:r>
            <a:r>
              <a:rPr lang="ko-KR" altLang="en-US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서울 </a:t>
            </a:r>
            <a:r>
              <a:rPr lang="en-US" altLang="ko-KR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PJ</a:t>
            </a:r>
            <a:r>
              <a:rPr lang="ko-KR" altLang="en-US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호텔 </a:t>
            </a:r>
            <a:r>
              <a:rPr lang="en-US" altLang="ko-KR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/ 250</a:t>
            </a:r>
            <a:r>
              <a:rPr lang="ko-KR" altLang="en-US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0000"/>
              </a:lnSpc>
              <a:buClr>
                <a:prstClr val="black"/>
              </a:buClr>
              <a:tabLst>
                <a:tab pos="4953000" algn="l"/>
              </a:tabLst>
              <a:defRPr/>
            </a:pPr>
            <a:r>
              <a:rPr lang="en-US" altLang="ko-KR" sz="20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   </a:t>
            </a:r>
          </a:p>
          <a:p>
            <a:pPr marL="914400" lvl="1" indent="-457200">
              <a:lnSpc>
                <a:spcPct val="140000"/>
              </a:lnSpc>
              <a:buClr>
                <a:prstClr val="black"/>
              </a:buClr>
              <a:tabLst>
                <a:tab pos="4953000" algn="l"/>
              </a:tabLst>
              <a:defRPr/>
            </a:pPr>
            <a:r>
              <a:rPr lang="en-US" altLang="ko-KR" sz="20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      </a:t>
            </a: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-15602" y="4149080"/>
            <a:ext cx="9144000" cy="1571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10-3.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장기재직 공무원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국내연수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(1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기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실시</a:t>
            </a:r>
            <a:endParaRPr lang="ko-KR" altLang="en-US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5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5.20.(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)~22.(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)(3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일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제주도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25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본인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12,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가족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12,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인솔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1)</a:t>
            </a:r>
          </a:p>
          <a:p>
            <a:pPr marL="914400" lvl="1" indent="-457200">
              <a:lnSpc>
                <a:spcPct val="135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연수내용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장기재직 공무원 및 가족 국내연수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0" y="2228503"/>
            <a:ext cx="9144000" cy="1656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4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10-2. 5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월 확대간부 회의</a:t>
            </a:r>
            <a:endParaRPr lang="ko-KR" altLang="en-US" sz="2800" b="1" spc="-30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4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5. 23. (</a:t>
            </a:r>
            <a:r>
              <a:rPr lang="ko-KR" altLang="en-US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 15:00 </a:t>
            </a:r>
            <a:r>
              <a:rPr lang="en-US" altLang="ko-KR" sz="20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상황실 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0000"/>
              </a:lnSpc>
              <a:buClr>
                <a:prstClr val="black"/>
              </a:buClr>
              <a:tabLst>
                <a:tab pos="4953000" algn="l"/>
              </a:tabLst>
              <a:defRPr/>
            </a:pPr>
            <a:r>
              <a:rPr lang="en-US" altLang="ko-KR" sz="20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   ※ </a:t>
            </a:r>
            <a:r>
              <a:rPr lang="ko-KR" altLang="en-US" sz="20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군수님  하실  일 </a:t>
            </a:r>
            <a:r>
              <a:rPr lang="en-US" altLang="ko-KR" sz="20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0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회의주재</a:t>
            </a:r>
            <a:r>
              <a:rPr lang="en-US" altLang="ko-KR" sz="20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       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692696"/>
            <a:ext cx="9144000" cy="1571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10-4.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역대 군민대상 수상자 간담회</a:t>
            </a:r>
            <a:endParaRPr lang="ko-KR" altLang="en-US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5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5. 26.(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일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관내식당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30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여명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5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내용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군정 발전방향 토론 및 군정 홍보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0" y="2492896"/>
            <a:ext cx="9144000" cy="15099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10-5.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추풍령면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작동리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마을유래비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제막식</a:t>
            </a: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5. 7.(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11:00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추풍령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작동리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경로당 옆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80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여명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   </a:t>
            </a:r>
            <a:r>
              <a:rPr lang="ko-KR" altLang="ko-KR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※</a:t>
            </a:r>
            <a:r>
              <a:rPr lang="ko-KR" altLang="en-US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군수님 하실 일 </a:t>
            </a:r>
            <a:r>
              <a:rPr lang="en-US" altLang="ko-KR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축사</a:t>
            </a:r>
            <a:endParaRPr lang="en-US" altLang="ko-KR" b="1" dirty="0" smtClean="0">
              <a:solidFill>
                <a:srgbClr val="05AB0D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4221088"/>
            <a:ext cx="9144000" cy="15099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10-6.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영동군 주민자치센터 프로그램 발표회</a:t>
            </a: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5. 26.(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일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12:30 /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영동천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둔치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인라인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스케이트장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500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   </a:t>
            </a:r>
            <a:r>
              <a:rPr lang="ko-KR" altLang="ko-KR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※</a:t>
            </a:r>
            <a:r>
              <a:rPr lang="ko-KR" altLang="en-US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군수님 하실 일 </a:t>
            </a:r>
            <a:r>
              <a:rPr lang="en-US" altLang="ko-KR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시상</a:t>
            </a:r>
            <a:endParaRPr lang="en-US" altLang="ko-KR" b="1" dirty="0" smtClean="0">
              <a:solidFill>
                <a:srgbClr val="05AB0D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0" y="692696"/>
            <a:ext cx="8750153" cy="30243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10-7.</a:t>
            </a:r>
            <a:r>
              <a:rPr lang="en-US" altLang="ko-KR" sz="2800" b="1" kern="0" spc="-10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2019</a:t>
            </a:r>
            <a:r>
              <a:rPr lang="ko-KR" altLang="en-US" sz="2800" b="1" kern="0" spc="-10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</a:t>
            </a:r>
            <a:r>
              <a:rPr lang="ko-KR" altLang="en-US" sz="2800" b="1" kern="0" spc="-100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공통기반</a:t>
            </a:r>
            <a:r>
              <a:rPr lang="ko-KR" altLang="en-US" sz="2800" b="1" kern="0" spc="-10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재해복구 시스템 모의훈련 </a:t>
            </a: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5.16.(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/ 13:00~17:30/</a:t>
            </a:r>
            <a:r>
              <a:rPr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시스템  담당자  </a:t>
            </a:r>
            <a:r>
              <a:rPr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10</a:t>
            </a:r>
            <a:r>
              <a:rPr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명 </a:t>
            </a:r>
            <a:r>
              <a:rPr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err="1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대상업무</a:t>
            </a:r>
            <a:r>
              <a:rPr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err="1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새올행정</a:t>
            </a:r>
            <a:r>
              <a:rPr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외  </a:t>
            </a:r>
            <a:r>
              <a:rPr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7</a:t>
            </a:r>
            <a:r>
              <a:rPr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개 업무 </a:t>
            </a:r>
            <a:endParaRPr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err="1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훈련내용</a:t>
            </a:r>
            <a:r>
              <a:rPr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재난 재해 </a:t>
            </a:r>
            <a:r>
              <a:rPr lang="ko-KR" altLang="en-US" sz="2400" b="1" kern="0" dirty="0" err="1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발생대비</a:t>
            </a:r>
            <a:r>
              <a:rPr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dirty="0" err="1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공통기반</a:t>
            </a:r>
            <a:r>
              <a:rPr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 재해복구시스템 </a:t>
            </a:r>
            <a:endParaRPr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tabLst>
                <a:tab pos="4953000" algn="l"/>
              </a:tabLst>
              <a:defRPr/>
            </a:pPr>
            <a:r>
              <a:rPr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                  </a:t>
            </a:r>
            <a:r>
              <a:rPr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업무 정상가동 확인</a:t>
            </a:r>
            <a:endParaRPr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-1689" y="3834805"/>
            <a:ext cx="8750153" cy="30243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10-8.</a:t>
            </a:r>
            <a:r>
              <a:rPr lang="en-US" altLang="ko-KR" sz="2800" b="1" kern="0" spc="-10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kern="0" spc="-10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영동군 </a:t>
            </a:r>
            <a:r>
              <a:rPr lang="en-US" altLang="ko-KR" sz="2800" b="1" kern="0" spc="-10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SNS </a:t>
            </a:r>
            <a:r>
              <a:rPr lang="ko-KR" altLang="en-US" sz="2800" b="1" kern="0" spc="-10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홍보단 부스 운영</a:t>
            </a:r>
            <a:endParaRPr lang="ko-KR" altLang="en-US" sz="2800" b="1" kern="0" spc="-1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5. 26.(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일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홍보단원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28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내용 </a:t>
            </a:r>
            <a:r>
              <a:rPr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군민의날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행사 참여 및 홍보</a:t>
            </a:r>
            <a:endParaRPr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0" y="0"/>
            <a:ext cx="9144000" cy="6408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10-9.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민간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및 사회단체 회의 및 행사</a:t>
            </a:r>
            <a:endParaRPr lang="ko-KR" altLang="en-US" sz="2800" b="1" spc="-30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graphicFrame>
        <p:nvGraphicFramePr>
          <p:cNvPr id="3" name="표 2"/>
          <p:cNvGraphicFramePr>
            <a:graphicFrameLocks noGrp="1"/>
          </p:cNvGraphicFramePr>
          <p:nvPr/>
        </p:nvGraphicFramePr>
        <p:xfrm>
          <a:off x="214282" y="857233"/>
          <a:ext cx="8640959" cy="54902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36304"/>
                <a:gridCol w="1978604"/>
                <a:gridCol w="1643074"/>
                <a:gridCol w="785818"/>
                <a:gridCol w="1497159"/>
              </a:tblGrid>
              <a:tr h="220894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dirty="0" smtClean="0"/>
                        <a:t>행  사  명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dirty="0" smtClean="0"/>
                        <a:t>일    시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dirty="0" smtClean="0"/>
                        <a:t>장    소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dirty="0" smtClean="0"/>
                        <a:t>인  원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dirty="0" smtClean="0"/>
                        <a:t>비    고</a:t>
                      </a:r>
                      <a:endParaRPr lang="ko-KR" altLang="en-US" sz="1400" dirty="0"/>
                    </a:p>
                  </a:txBody>
                  <a:tcPr anchor="ctr"/>
                </a:tc>
              </a:tr>
              <a:tr h="375519">
                <a:tc rowSpan="2"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sz="1400" b="1" spc="0" dirty="0" smtClean="0">
                          <a:latin typeface="+mn-ea"/>
                          <a:ea typeface="+mn-ea"/>
                        </a:rPr>
                        <a:t>자원봉사센터</a:t>
                      </a:r>
                      <a:endParaRPr lang="en-US" altLang="ko-KR" sz="1400" b="1" spc="0" dirty="0" smtClean="0">
                        <a:latin typeface="+mn-ea"/>
                        <a:ea typeface="+mn-ea"/>
                      </a:endParaRPr>
                    </a:p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sz="1400" b="1" spc="0" dirty="0" smtClean="0">
                          <a:latin typeface="+mn-ea"/>
                          <a:ea typeface="+mn-ea"/>
                        </a:rPr>
                        <a:t>생신상 차려드리기</a:t>
                      </a:r>
                      <a:endParaRPr lang="ko-KR" altLang="en-US" sz="1400" b="1" spc="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1400" b="1" spc="0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5. 7.(</a:t>
                      </a:r>
                      <a:r>
                        <a:rPr lang="ko-KR" altLang="en-US" sz="1400" b="1" spc="0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화</a:t>
                      </a:r>
                      <a:r>
                        <a:rPr lang="en-US" altLang="ko-KR" sz="1400" b="1" spc="0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) 12:00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sz="1400" b="1" spc="0" dirty="0" err="1" smtClean="0">
                          <a:latin typeface="+mn-ea"/>
                          <a:ea typeface="+mn-ea"/>
                        </a:rPr>
                        <a:t>학산면</a:t>
                      </a:r>
                      <a:r>
                        <a:rPr lang="en-US" altLang="ko-KR" sz="1400" b="1" spc="0" dirty="0" smtClean="0">
                          <a:latin typeface="+mn-ea"/>
                          <a:ea typeface="+mn-ea"/>
                        </a:rPr>
                        <a:t> </a:t>
                      </a:r>
                      <a:r>
                        <a:rPr lang="ko-KR" altLang="en-US" sz="1400" b="1" spc="0" dirty="0" err="1" smtClean="0">
                          <a:latin typeface="+mn-ea"/>
                          <a:ea typeface="+mn-ea"/>
                        </a:rPr>
                        <a:t>미촌리</a:t>
                      </a:r>
                      <a:endParaRPr lang="en-US" altLang="ko-KR" sz="1400" b="1" spc="0" dirty="0" smtClean="0">
                        <a:latin typeface="+mn-ea"/>
                        <a:ea typeface="+mn-ea"/>
                      </a:endParaRPr>
                    </a:p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sz="1400" b="1" spc="0" dirty="0" smtClean="0">
                          <a:latin typeface="+mn-ea"/>
                          <a:ea typeface="+mn-ea"/>
                        </a:rPr>
                        <a:t> 경로당</a:t>
                      </a:r>
                      <a:endParaRPr lang="en-US" altLang="ko-KR" sz="1400" b="1" spc="0" dirty="0" smtClean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1400" b="1" spc="0" dirty="0" smtClean="0">
                          <a:latin typeface="+mn-ea"/>
                          <a:ea typeface="+mn-ea"/>
                        </a:rPr>
                        <a:t>50</a:t>
                      </a:r>
                      <a:r>
                        <a:rPr lang="ko-KR" altLang="en-US" sz="1400" b="1" spc="0" dirty="0" smtClean="0">
                          <a:latin typeface="+mn-ea"/>
                          <a:ea typeface="+mn-ea"/>
                        </a:rPr>
                        <a:t>명</a:t>
                      </a:r>
                      <a:endParaRPr lang="ko-KR" altLang="en-US" sz="1400" b="1" spc="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1400" b="1" spc="0" dirty="0" smtClean="0">
                          <a:latin typeface="+mn-ea"/>
                          <a:ea typeface="+mn-ea"/>
                        </a:rPr>
                        <a:t>-</a:t>
                      </a:r>
                    </a:p>
                  </a:txBody>
                  <a:tcPr anchor="ctr"/>
                </a:tc>
              </a:tr>
              <a:tr h="375519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1400" b="1" kern="1200" spc="0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5. 21.(</a:t>
                      </a:r>
                      <a:r>
                        <a:rPr lang="ko-KR" altLang="en-US" sz="1400" b="1" kern="1200" spc="0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화</a:t>
                      </a:r>
                      <a:r>
                        <a:rPr lang="en-US" altLang="ko-KR" sz="1400" b="1" kern="1200" spc="0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) 12:00</a:t>
                      </a:r>
                      <a:endParaRPr lang="en-US" altLang="ko-KR" sz="1400" b="1" spc="0" baseline="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400" b="1" spc="0" dirty="0" err="1" smtClean="0">
                          <a:latin typeface="+mn-ea"/>
                          <a:ea typeface="+mn-ea"/>
                        </a:rPr>
                        <a:t>영동읍</a:t>
                      </a:r>
                      <a:r>
                        <a:rPr lang="ko-KR" altLang="en-US" sz="1400" b="1" spc="0" dirty="0" smtClean="0">
                          <a:latin typeface="+mn-ea"/>
                          <a:ea typeface="+mn-ea"/>
                        </a:rPr>
                        <a:t> </a:t>
                      </a:r>
                      <a:r>
                        <a:rPr lang="ko-KR" altLang="en-US" sz="1400" b="1" spc="0" dirty="0" err="1" smtClean="0">
                          <a:latin typeface="+mn-ea"/>
                          <a:ea typeface="+mn-ea"/>
                        </a:rPr>
                        <a:t>비탄리</a:t>
                      </a:r>
                      <a:r>
                        <a:rPr lang="ko-KR" altLang="en-US" sz="1400" b="1" spc="0" dirty="0" smtClean="0">
                          <a:latin typeface="+mn-ea"/>
                          <a:ea typeface="+mn-ea"/>
                        </a:rPr>
                        <a:t> </a:t>
                      </a:r>
                      <a:endParaRPr lang="en-US" altLang="ko-KR" sz="1400" b="1" spc="0" dirty="0" smtClean="0">
                        <a:latin typeface="+mn-ea"/>
                        <a:ea typeface="+mn-ea"/>
                      </a:endParaRP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400" b="1" spc="0" dirty="0" smtClean="0">
                          <a:latin typeface="+mn-ea"/>
                          <a:ea typeface="+mn-ea"/>
                        </a:rPr>
                        <a:t>마을회관</a:t>
                      </a:r>
                      <a:endParaRPr lang="en-US" altLang="ko-KR" sz="1400" b="1" spc="0" dirty="0" smtClean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b="1" kern="1200" spc="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50</a:t>
                      </a:r>
                      <a:r>
                        <a:rPr lang="ko-KR" altLang="en-US" sz="1400" b="1" kern="1200" spc="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명</a:t>
                      </a:r>
                      <a:endParaRPr lang="ko-KR" altLang="en-US" sz="1400" b="1" spc="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b="1" spc="0" dirty="0" smtClean="0">
                          <a:latin typeface="+mn-ea"/>
                          <a:ea typeface="+mn-ea"/>
                        </a:rPr>
                        <a:t>-</a:t>
                      </a:r>
                      <a:endParaRPr lang="ko-KR" altLang="en-US" sz="1400" b="1" spc="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</a:tr>
              <a:tr h="659143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sz="1400" b="1" baseline="0" dirty="0" smtClean="0">
                          <a:latin typeface="+mn-ea"/>
                          <a:ea typeface="+mn-ea"/>
                        </a:rPr>
                        <a:t>영동군 주민자치협의회 </a:t>
                      </a:r>
                      <a:endParaRPr lang="en-US" altLang="ko-KR" sz="1400" b="1" baseline="0" dirty="0" smtClean="0">
                        <a:latin typeface="+mn-ea"/>
                        <a:ea typeface="+mn-ea"/>
                      </a:endParaRPr>
                    </a:p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sz="1400" b="1" baseline="0" dirty="0" smtClean="0">
                          <a:latin typeface="+mn-ea"/>
                          <a:ea typeface="+mn-ea"/>
                        </a:rPr>
                        <a:t>정례회의</a:t>
                      </a:r>
                      <a:endParaRPr lang="ko-KR" altLang="en-US" sz="1400" b="1" baseline="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1400" b="1" dirty="0" smtClean="0">
                          <a:latin typeface="+mn-ea"/>
                          <a:ea typeface="+mn-ea"/>
                        </a:rPr>
                        <a:t>5. 8.(</a:t>
                      </a:r>
                      <a:r>
                        <a:rPr lang="ko-KR" altLang="en-US" sz="1400" b="1" dirty="0" smtClean="0">
                          <a:latin typeface="+mn-ea"/>
                          <a:ea typeface="+mn-ea"/>
                        </a:rPr>
                        <a:t>수</a:t>
                      </a:r>
                      <a:r>
                        <a:rPr lang="en-US" altLang="ko-KR" sz="1400" b="1" dirty="0" smtClean="0">
                          <a:latin typeface="+mn-ea"/>
                          <a:ea typeface="+mn-ea"/>
                        </a:rPr>
                        <a:t>) 17:00</a:t>
                      </a:r>
                      <a:endParaRPr lang="ko-KR" altLang="en-US" sz="1400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sz="1400" b="1" dirty="0" smtClean="0">
                          <a:latin typeface="+mn-ea"/>
                          <a:ea typeface="+mn-ea"/>
                        </a:rPr>
                        <a:t>군청 상황실</a:t>
                      </a:r>
                      <a:endParaRPr lang="ko-KR" altLang="en-US" sz="1400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1400" b="1" dirty="0" smtClean="0">
                          <a:latin typeface="+mn-ea"/>
                          <a:ea typeface="+mn-ea"/>
                        </a:rPr>
                        <a:t>14</a:t>
                      </a:r>
                      <a:r>
                        <a:rPr lang="ko-KR" altLang="en-US" sz="1400" b="1" dirty="0" smtClean="0">
                          <a:latin typeface="+mn-ea"/>
                          <a:ea typeface="+mn-ea"/>
                        </a:rPr>
                        <a:t>명</a:t>
                      </a:r>
                      <a:endParaRPr lang="ko-KR" altLang="en-US" sz="1400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b="1" dirty="0" smtClean="0">
                          <a:latin typeface="+mn-ea"/>
                          <a:ea typeface="+mn-ea"/>
                        </a:rPr>
                        <a:t>-</a:t>
                      </a:r>
                      <a:endParaRPr lang="ko-KR" altLang="en-US" sz="1400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</a:tr>
              <a:tr h="259080"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400" b="1" baseline="0" dirty="0" smtClean="0">
                        <a:latin typeface="+mn-ea"/>
                        <a:ea typeface="+mn-ea"/>
                      </a:endParaRP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400" b="1" baseline="0" dirty="0" smtClean="0">
                          <a:latin typeface="+mn-ea"/>
                          <a:ea typeface="+mn-ea"/>
                        </a:rPr>
                        <a:t>한마음 이동봉사 실시</a:t>
                      </a:r>
                    </a:p>
                    <a:p>
                      <a:pPr algn="ctr" latinLnBrk="1">
                        <a:lnSpc>
                          <a:spcPct val="100000"/>
                        </a:lnSpc>
                      </a:pPr>
                      <a:endParaRPr lang="ko-KR" altLang="en-US" sz="1400" b="1" baseline="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1400" b="1" dirty="0" smtClean="0">
                          <a:latin typeface="+mn-ea"/>
                          <a:ea typeface="+mn-ea"/>
                        </a:rPr>
                        <a:t>5. 9.(</a:t>
                      </a:r>
                      <a:r>
                        <a:rPr lang="ko-KR" altLang="en-US" sz="1400" b="1" dirty="0" smtClean="0">
                          <a:latin typeface="+mn-ea"/>
                          <a:ea typeface="+mn-ea"/>
                        </a:rPr>
                        <a:t>목</a:t>
                      </a:r>
                      <a:r>
                        <a:rPr lang="en-US" altLang="ko-KR" sz="1400" b="1" dirty="0" smtClean="0">
                          <a:latin typeface="+mn-ea"/>
                          <a:ea typeface="+mn-ea"/>
                        </a:rPr>
                        <a:t>) 10:00</a:t>
                      </a:r>
                      <a:endParaRPr lang="ko-KR" altLang="en-US" sz="1400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sz="1400" b="1" dirty="0" err="1" smtClean="0">
                          <a:latin typeface="+mn-ea"/>
                          <a:ea typeface="+mn-ea"/>
                        </a:rPr>
                        <a:t>심천면</a:t>
                      </a:r>
                      <a:r>
                        <a:rPr lang="ko-KR" altLang="en-US" sz="1400" b="1" dirty="0" smtClean="0">
                          <a:latin typeface="+mn-ea"/>
                          <a:ea typeface="+mn-ea"/>
                        </a:rPr>
                        <a:t> 고당</a:t>
                      </a:r>
                      <a:r>
                        <a:rPr lang="en-US" altLang="ko-KR" sz="1400" b="1" dirty="0" smtClean="0">
                          <a:latin typeface="+mn-ea"/>
                          <a:ea typeface="+mn-ea"/>
                        </a:rPr>
                        <a:t>1</a:t>
                      </a:r>
                      <a:r>
                        <a:rPr lang="ko-KR" altLang="en-US" sz="1400" b="1" dirty="0" smtClean="0">
                          <a:latin typeface="+mn-ea"/>
                          <a:ea typeface="+mn-ea"/>
                        </a:rPr>
                        <a:t>리</a:t>
                      </a:r>
                      <a:endParaRPr lang="ko-KR" altLang="en-US" sz="1400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1400" b="1" dirty="0" smtClean="0">
                          <a:latin typeface="+mn-ea"/>
                          <a:ea typeface="+mn-ea"/>
                        </a:rPr>
                        <a:t>60</a:t>
                      </a:r>
                      <a:r>
                        <a:rPr lang="ko-KR" altLang="en-US" sz="1400" b="1" dirty="0" smtClean="0">
                          <a:latin typeface="+mn-ea"/>
                          <a:ea typeface="+mn-ea"/>
                        </a:rPr>
                        <a:t>명</a:t>
                      </a:r>
                      <a:endParaRPr lang="ko-KR" altLang="en-US" sz="1400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b="1" dirty="0" smtClean="0">
                          <a:latin typeface="+mn-ea"/>
                          <a:ea typeface="+mn-ea"/>
                        </a:rPr>
                        <a:t>-</a:t>
                      </a:r>
                      <a:endParaRPr lang="ko-KR" altLang="en-US" sz="1400" b="1" dirty="0" smtClean="0">
                        <a:latin typeface="+mn-ea"/>
                        <a:ea typeface="+mn-ea"/>
                      </a:endParaRP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400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</a:tr>
              <a:tr h="47244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1400" b="1" dirty="0" smtClean="0">
                          <a:latin typeface="+mn-ea"/>
                          <a:ea typeface="+mn-ea"/>
                        </a:rPr>
                        <a:t>5. 23.(</a:t>
                      </a:r>
                      <a:r>
                        <a:rPr lang="ko-KR" altLang="en-US" sz="1400" b="1" dirty="0" smtClean="0">
                          <a:latin typeface="+mn-ea"/>
                          <a:ea typeface="+mn-ea"/>
                        </a:rPr>
                        <a:t>목</a:t>
                      </a:r>
                      <a:r>
                        <a:rPr lang="en-US" altLang="ko-KR" sz="1400" b="1" dirty="0" smtClean="0">
                          <a:latin typeface="+mn-ea"/>
                          <a:ea typeface="+mn-ea"/>
                        </a:rPr>
                        <a:t>) 10:00</a:t>
                      </a:r>
                      <a:endParaRPr lang="ko-KR" altLang="en-US" sz="1400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sz="1400" b="1" dirty="0" smtClean="0">
                          <a:latin typeface="+mn-ea"/>
                          <a:ea typeface="+mn-ea"/>
                        </a:rPr>
                        <a:t>용화면 </a:t>
                      </a:r>
                      <a:r>
                        <a:rPr lang="ko-KR" altLang="en-US" sz="1400" b="1" dirty="0" err="1" smtClean="0">
                          <a:latin typeface="+mn-ea"/>
                          <a:ea typeface="+mn-ea"/>
                        </a:rPr>
                        <a:t>내룡리</a:t>
                      </a:r>
                      <a:endParaRPr lang="ko-KR" altLang="en-US" sz="1400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1400" b="1" dirty="0" smtClean="0">
                          <a:latin typeface="+mn-ea"/>
                          <a:ea typeface="+mn-ea"/>
                        </a:rPr>
                        <a:t>60</a:t>
                      </a:r>
                      <a:r>
                        <a:rPr lang="ko-KR" altLang="en-US" sz="1400" b="1" dirty="0" smtClean="0">
                          <a:latin typeface="+mn-ea"/>
                          <a:ea typeface="+mn-ea"/>
                        </a:rPr>
                        <a:t>명</a:t>
                      </a:r>
                      <a:endParaRPr lang="ko-KR" altLang="en-US" sz="1400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b="1" dirty="0" smtClean="0">
                          <a:latin typeface="+mn-ea"/>
                          <a:ea typeface="+mn-ea"/>
                        </a:rPr>
                        <a:t>-</a:t>
                      </a:r>
                      <a:endParaRPr lang="ko-KR" altLang="en-US" sz="1400" b="1" dirty="0" smtClean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</a:tr>
              <a:tr h="304800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sz="1400" b="1" baseline="0" dirty="0" smtClean="0">
                          <a:latin typeface="+mn-ea"/>
                          <a:ea typeface="+mn-ea"/>
                        </a:rPr>
                        <a:t>이장협의회 </a:t>
                      </a:r>
                      <a:endParaRPr lang="en-US" altLang="ko-KR" sz="1400" b="1" baseline="0" dirty="0" smtClean="0">
                        <a:latin typeface="+mn-ea"/>
                        <a:ea typeface="+mn-ea"/>
                      </a:endParaRPr>
                    </a:p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sz="1400" b="1" baseline="0" dirty="0" smtClean="0">
                          <a:latin typeface="+mn-ea"/>
                          <a:ea typeface="+mn-ea"/>
                        </a:rPr>
                        <a:t>제</a:t>
                      </a:r>
                      <a:r>
                        <a:rPr lang="en-US" altLang="ko-KR" sz="1400" b="1" baseline="0" dirty="0" smtClean="0">
                          <a:latin typeface="+mn-ea"/>
                          <a:ea typeface="+mn-ea"/>
                        </a:rPr>
                        <a:t>2</a:t>
                      </a:r>
                      <a:r>
                        <a:rPr lang="ko-KR" altLang="en-US" sz="1400" b="1" baseline="0" dirty="0" smtClean="0">
                          <a:latin typeface="+mn-ea"/>
                          <a:ea typeface="+mn-ea"/>
                        </a:rPr>
                        <a:t>차 임시회의</a:t>
                      </a:r>
                      <a:endParaRPr lang="ko-KR" altLang="en-US" sz="1400" b="1" baseline="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1400" b="1" dirty="0" smtClean="0">
                          <a:latin typeface="+mn-ea"/>
                          <a:ea typeface="+mn-ea"/>
                        </a:rPr>
                        <a:t>5. 13.(</a:t>
                      </a:r>
                      <a:r>
                        <a:rPr lang="ko-KR" altLang="en-US" sz="1400" b="1" dirty="0" smtClean="0">
                          <a:latin typeface="+mn-ea"/>
                          <a:ea typeface="+mn-ea"/>
                        </a:rPr>
                        <a:t>월</a:t>
                      </a:r>
                      <a:r>
                        <a:rPr lang="en-US" altLang="ko-KR" sz="1400" b="1" dirty="0" smtClean="0">
                          <a:latin typeface="+mn-ea"/>
                          <a:ea typeface="+mn-ea"/>
                        </a:rPr>
                        <a:t>) 11:00</a:t>
                      </a:r>
                      <a:endParaRPr lang="ko-KR" altLang="en-US" sz="1400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sz="1400" b="1" dirty="0" smtClean="0">
                          <a:latin typeface="+mn-ea"/>
                          <a:ea typeface="+mn-ea"/>
                        </a:rPr>
                        <a:t>군청 상황실</a:t>
                      </a:r>
                      <a:endParaRPr lang="ko-KR" altLang="en-US" sz="1400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1400" b="1" dirty="0" smtClean="0">
                          <a:latin typeface="+mn-ea"/>
                          <a:ea typeface="+mn-ea"/>
                        </a:rPr>
                        <a:t>35</a:t>
                      </a:r>
                      <a:r>
                        <a:rPr lang="ko-KR" altLang="en-US" sz="1400" b="1" dirty="0" smtClean="0">
                          <a:latin typeface="+mn-ea"/>
                          <a:ea typeface="+mn-ea"/>
                        </a:rPr>
                        <a:t>명</a:t>
                      </a:r>
                      <a:endParaRPr lang="ko-KR" altLang="en-US" sz="1400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b="1" dirty="0" smtClean="0">
                          <a:latin typeface="+mn-ea"/>
                          <a:ea typeface="+mn-ea"/>
                        </a:rPr>
                        <a:t>-</a:t>
                      </a:r>
                      <a:endParaRPr lang="ko-KR" altLang="en-US" sz="1400" b="1" dirty="0" smtClean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</a:tr>
              <a:tr h="365760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sz="1400" b="1" baseline="0" dirty="0" smtClean="0">
                          <a:latin typeface="+mn-ea"/>
                          <a:ea typeface="+mn-ea"/>
                        </a:rPr>
                        <a:t>민주평화통일 </a:t>
                      </a:r>
                      <a:endParaRPr lang="en-US" altLang="ko-KR" sz="1400" b="1" baseline="0" dirty="0" smtClean="0">
                        <a:latin typeface="+mn-ea"/>
                        <a:ea typeface="+mn-ea"/>
                      </a:endParaRPr>
                    </a:p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sz="1400" b="1" baseline="0" dirty="0" smtClean="0">
                          <a:latin typeface="+mn-ea"/>
                          <a:ea typeface="+mn-ea"/>
                        </a:rPr>
                        <a:t>청소년 평화통일공감 현장견학</a:t>
                      </a:r>
                      <a:endParaRPr lang="ko-KR" altLang="en-US" sz="1400" b="1" baseline="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1400" b="1" dirty="0" smtClean="0">
                          <a:latin typeface="+mn-ea"/>
                          <a:ea typeface="+mn-ea"/>
                        </a:rPr>
                        <a:t>5. 23.(</a:t>
                      </a:r>
                      <a:r>
                        <a:rPr lang="ko-KR" altLang="en-US" sz="1400" b="1" dirty="0" smtClean="0">
                          <a:latin typeface="+mn-ea"/>
                          <a:ea typeface="+mn-ea"/>
                        </a:rPr>
                        <a:t>목</a:t>
                      </a:r>
                      <a:r>
                        <a:rPr lang="en-US" altLang="ko-KR" sz="1400" b="1" dirty="0" smtClean="0">
                          <a:latin typeface="+mn-ea"/>
                          <a:ea typeface="+mn-ea"/>
                        </a:rPr>
                        <a:t>) 08:00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sz="1400" b="1" dirty="0" smtClean="0">
                          <a:latin typeface="+mn-ea"/>
                          <a:ea typeface="+mn-ea"/>
                        </a:rPr>
                        <a:t>평택 </a:t>
                      </a:r>
                      <a:r>
                        <a:rPr lang="ko-KR" altLang="en-US" sz="1400" b="1" dirty="0" err="1" smtClean="0">
                          <a:latin typeface="+mn-ea"/>
                          <a:ea typeface="+mn-ea"/>
                        </a:rPr>
                        <a:t>천안함</a:t>
                      </a:r>
                      <a:r>
                        <a:rPr lang="en-US" altLang="ko-KR" sz="1400" b="1" dirty="0" smtClean="0">
                          <a:latin typeface="+mn-ea"/>
                          <a:ea typeface="+mn-ea"/>
                        </a:rPr>
                        <a:t>, </a:t>
                      </a:r>
                    </a:p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sz="1400" b="1" dirty="0" smtClean="0">
                          <a:latin typeface="+mn-ea"/>
                          <a:ea typeface="+mn-ea"/>
                        </a:rPr>
                        <a:t>천안 독립기념관</a:t>
                      </a:r>
                      <a:endParaRPr lang="ko-KR" altLang="en-US" sz="1400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1400" b="1" dirty="0" smtClean="0">
                          <a:latin typeface="+mn-ea"/>
                          <a:ea typeface="+mn-ea"/>
                        </a:rPr>
                        <a:t>40</a:t>
                      </a:r>
                      <a:r>
                        <a:rPr lang="ko-KR" altLang="en-US" sz="1400" b="1" dirty="0" smtClean="0">
                          <a:latin typeface="+mn-ea"/>
                          <a:ea typeface="+mn-ea"/>
                        </a:rPr>
                        <a:t>여명</a:t>
                      </a:r>
                      <a:endParaRPr lang="ko-KR" altLang="en-US" sz="1400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400" b="1" dirty="0" smtClean="0">
                        <a:latin typeface="+mn-ea"/>
                        <a:ea typeface="+mn-ea"/>
                      </a:endParaRP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400" b="1" dirty="0" smtClean="0">
                          <a:latin typeface="+mn-ea"/>
                          <a:ea typeface="+mn-ea"/>
                        </a:rPr>
                        <a:t>회장 장인학</a:t>
                      </a:r>
                    </a:p>
                    <a:p>
                      <a:pPr algn="ctr" latinLnBrk="1">
                        <a:lnSpc>
                          <a:spcPct val="100000"/>
                        </a:lnSpc>
                      </a:pPr>
                      <a:endParaRPr lang="ko-KR" altLang="en-US" sz="1400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</a:tr>
              <a:tr h="365760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sz="1400" b="1" baseline="0" dirty="0" smtClean="0">
                          <a:latin typeface="+mn-ea"/>
                          <a:ea typeface="+mn-ea"/>
                        </a:rPr>
                        <a:t>영동군 새마을문고</a:t>
                      </a:r>
                      <a:endParaRPr lang="en-US" altLang="ko-KR" sz="1400" b="1" baseline="0" dirty="0" smtClean="0">
                        <a:latin typeface="+mn-ea"/>
                        <a:ea typeface="+mn-ea"/>
                      </a:endParaRPr>
                    </a:p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sz="1400" b="1" baseline="0" dirty="0" smtClean="0">
                          <a:latin typeface="+mn-ea"/>
                          <a:ea typeface="+mn-ea"/>
                        </a:rPr>
                        <a:t>알뜰도서 교환시장</a:t>
                      </a:r>
                      <a:endParaRPr lang="ko-KR" altLang="en-US" sz="1400" b="1" baseline="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1400" b="1" dirty="0" smtClean="0">
                          <a:latin typeface="+mn-ea"/>
                          <a:ea typeface="+mn-ea"/>
                        </a:rPr>
                        <a:t>5. 26.(</a:t>
                      </a:r>
                      <a:r>
                        <a:rPr lang="ko-KR" altLang="en-US" sz="1400" b="1" dirty="0" smtClean="0">
                          <a:latin typeface="+mn-ea"/>
                          <a:ea typeface="+mn-ea"/>
                        </a:rPr>
                        <a:t>일</a:t>
                      </a:r>
                      <a:r>
                        <a:rPr lang="en-US" altLang="ko-KR" sz="1400" b="1" dirty="0" smtClean="0">
                          <a:latin typeface="+mn-ea"/>
                          <a:ea typeface="+mn-ea"/>
                        </a:rPr>
                        <a:t>) 10:00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sz="1400" b="1" dirty="0" err="1" smtClean="0">
                          <a:latin typeface="+mn-ea"/>
                          <a:ea typeface="+mn-ea"/>
                        </a:rPr>
                        <a:t>영동천</a:t>
                      </a:r>
                      <a:r>
                        <a:rPr lang="ko-KR" altLang="en-US" sz="1400" b="1" dirty="0" smtClean="0">
                          <a:latin typeface="+mn-ea"/>
                          <a:ea typeface="+mn-ea"/>
                        </a:rPr>
                        <a:t> </a:t>
                      </a:r>
                      <a:r>
                        <a:rPr lang="ko-KR" altLang="en-US" sz="1400" b="1" dirty="0" err="1" smtClean="0">
                          <a:latin typeface="+mn-ea"/>
                          <a:ea typeface="+mn-ea"/>
                        </a:rPr>
                        <a:t>둔치</a:t>
                      </a:r>
                      <a:r>
                        <a:rPr lang="ko-KR" altLang="en-US" sz="1400" b="1" dirty="0" smtClean="0">
                          <a:latin typeface="+mn-ea"/>
                          <a:ea typeface="+mn-ea"/>
                        </a:rPr>
                        <a:t> </a:t>
                      </a:r>
                      <a:endParaRPr lang="en-US" altLang="ko-KR" sz="1400" b="1" dirty="0" smtClean="0">
                        <a:latin typeface="+mn-ea"/>
                        <a:ea typeface="+mn-ea"/>
                      </a:endParaRPr>
                    </a:p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sz="1400" b="1" dirty="0" err="1" smtClean="0">
                          <a:latin typeface="+mn-ea"/>
                          <a:ea typeface="+mn-ea"/>
                        </a:rPr>
                        <a:t>인라인스케이트장</a:t>
                      </a:r>
                      <a:r>
                        <a:rPr lang="ko-KR" altLang="en-US" sz="1400" b="1" dirty="0" smtClean="0">
                          <a:latin typeface="+mn-ea"/>
                          <a:ea typeface="+mn-ea"/>
                        </a:rPr>
                        <a:t> 부스</a:t>
                      </a:r>
                      <a:endParaRPr lang="ko-KR" altLang="en-US" sz="1400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1400" b="1" dirty="0" smtClean="0">
                          <a:latin typeface="+mn-ea"/>
                          <a:ea typeface="+mn-ea"/>
                        </a:rPr>
                        <a:t>20</a:t>
                      </a:r>
                      <a:r>
                        <a:rPr lang="ko-KR" altLang="en-US" sz="1400" b="1" dirty="0" smtClean="0">
                          <a:latin typeface="+mn-ea"/>
                          <a:ea typeface="+mn-ea"/>
                        </a:rPr>
                        <a:t>명</a:t>
                      </a:r>
                      <a:endParaRPr lang="ko-KR" altLang="en-US" sz="1400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sz="1400" b="1" dirty="0" smtClean="0">
                          <a:latin typeface="+mn-ea"/>
                          <a:ea typeface="+mn-ea"/>
                        </a:rPr>
                        <a:t>문고회장 배길자</a:t>
                      </a:r>
                      <a:endParaRPr lang="ko-KR" altLang="en-US" sz="1400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</a:tr>
              <a:tr h="375519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1400" b="1" baseline="0" dirty="0" smtClean="0">
                          <a:latin typeface="+mn-ea"/>
                          <a:ea typeface="+mn-ea"/>
                        </a:rPr>
                        <a:t>2019 </a:t>
                      </a:r>
                      <a:r>
                        <a:rPr lang="ko-KR" altLang="en-US" sz="1400" b="1" baseline="0" dirty="0" smtClean="0">
                          <a:latin typeface="+mn-ea"/>
                          <a:ea typeface="+mn-ea"/>
                        </a:rPr>
                        <a:t>영동군 자원봉사자 </a:t>
                      </a:r>
                      <a:endParaRPr lang="en-US" altLang="ko-KR" sz="1400" b="1" baseline="0" dirty="0" smtClean="0">
                        <a:latin typeface="+mn-ea"/>
                        <a:ea typeface="+mn-ea"/>
                      </a:endParaRPr>
                    </a:p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sz="1400" b="1" baseline="0" dirty="0" smtClean="0">
                          <a:latin typeface="+mn-ea"/>
                          <a:ea typeface="+mn-ea"/>
                        </a:rPr>
                        <a:t>워크숍 </a:t>
                      </a:r>
                      <a:endParaRPr lang="ko-KR" altLang="en-US" sz="1400" b="1" baseline="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1400" b="1" dirty="0" smtClean="0">
                          <a:latin typeface="+mn-ea"/>
                          <a:ea typeface="+mn-ea"/>
                        </a:rPr>
                        <a:t>5. 30.(</a:t>
                      </a:r>
                      <a:r>
                        <a:rPr lang="ko-KR" altLang="en-US" sz="1400" b="1" dirty="0" smtClean="0">
                          <a:latin typeface="+mn-ea"/>
                          <a:ea typeface="+mn-ea"/>
                        </a:rPr>
                        <a:t>목</a:t>
                      </a:r>
                      <a:r>
                        <a:rPr lang="en-US" altLang="ko-KR" sz="1400" b="1" dirty="0" smtClean="0">
                          <a:latin typeface="+mn-ea"/>
                          <a:ea typeface="+mn-ea"/>
                        </a:rPr>
                        <a:t>) ~ 5. 31.(</a:t>
                      </a:r>
                      <a:r>
                        <a:rPr lang="ko-KR" altLang="en-US" sz="1400" b="1" dirty="0" smtClean="0">
                          <a:latin typeface="+mn-ea"/>
                          <a:ea typeface="+mn-ea"/>
                        </a:rPr>
                        <a:t>금</a:t>
                      </a:r>
                      <a:r>
                        <a:rPr lang="en-US" altLang="ko-KR" sz="1400" b="1" dirty="0" smtClean="0">
                          <a:latin typeface="+mn-ea"/>
                          <a:ea typeface="+mn-ea"/>
                        </a:rPr>
                        <a:t>)</a:t>
                      </a:r>
                      <a:endParaRPr lang="ko-KR" altLang="en-US" sz="1400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sz="1400" b="1" dirty="0" smtClean="0">
                          <a:latin typeface="+mn-ea"/>
                          <a:ea typeface="+mn-ea"/>
                        </a:rPr>
                        <a:t>강릉시 일원</a:t>
                      </a:r>
                      <a:endParaRPr lang="ko-KR" altLang="en-US" sz="1400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1400" b="1" dirty="0" smtClean="0">
                          <a:latin typeface="+mn-ea"/>
                          <a:ea typeface="+mn-ea"/>
                        </a:rPr>
                        <a:t>40</a:t>
                      </a:r>
                      <a:r>
                        <a:rPr lang="ko-KR" altLang="en-US" sz="1400" b="1" dirty="0" smtClean="0">
                          <a:latin typeface="+mn-ea"/>
                          <a:ea typeface="+mn-ea"/>
                        </a:rPr>
                        <a:t>명</a:t>
                      </a:r>
                      <a:endParaRPr lang="ko-KR" altLang="en-US" sz="1400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ko-KR" altLang="en-US" sz="1400" b="1" dirty="0" err="1" smtClean="0">
                          <a:latin typeface="+mn-ea"/>
                          <a:ea typeface="+mn-ea"/>
                        </a:rPr>
                        <a:t>센터장</a:t>
                      </a:r>
                      <a:r>
                        <a:rPr lang="ko-KR" altLang="en-US" sz="1400" b="1" dirty="0" smtClean="0">
                          <a:latin typeface="+mn-ea"/>
                          <a:ea typeface="+mn-ea"/>
                        </a:rPr>
                        <a:t> </a:t>
                      </a:r>
                      <a:r>
                        <a:rPr lang="ko-KR" altLang="en-US" sz="1400" b="1" dirty="0" err="1" smtClean="0">
                          <a:latin typeface="+mn-ea"/>
                          <a:ea typeface="+mn-ea"/>
                        </a:rPr>
                        <a:t>박순란</a:t>
                      </a:r>
                      <a:endParaRPr lang="ko-KR" altLang="en-US" sz="1400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70892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288032"/>
            <a:ext cx="9144000" cy="6093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10-10.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기타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현안업무</a:t>
            </a:r>
            <a:endParaRPr lang="en-US" altLang="ko-KR" sz="700" b="1" dirty="0">
              <a:solidFill>
                <a:srgbClr val="05AB0D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5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월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금요회의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5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. 16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17:00 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군청 상황실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39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    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기관간체간 발전방안 협의 등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err="1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영동군새마을회</a:t>
            </a: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효 편지 쓰기 </a:t>
            </a:r>
            <a:r>
              <a:rPr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5. 7.(</a:t>
            </a: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~ 5. 8.(</a:t>
            </a: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r>
              <a:rPr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  / </a:t>
            </a: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영동중학교</a:t>
            </a:r>
            <a:r>
              <a:rPr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/ </a:t>
            </a: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전교생 참여</a:t>
            </a:r>
            <a:endParaRPr lang="en-US" altLang="ko-KR" sz="2400" b="1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2019</a:t>
            </a: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년 충북 새마을 공직자 교육 </a:t>
            </a:r>
            <a:r>
              <a:rPr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5. 20</a:t>
            </a:r>
            <a:r>
              <a:rPr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.(</a:t>
            </a: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~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5. 21</a:t>
            </a:r>
            <a:r>
              <a:rPr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.(</a:t>
            </a: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</a:t>
            </a: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r>
              <a:rPr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  / </a:t>
            </a: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새마을중앙연수원</a:t>
            </a:r>
            <a:r>
              <a:rPr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경기도 성남</a:t>
            </a:r>
            <a:r>
              <a:rPr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/ 3</a:t>
            </a: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err="1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주민정보화교육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  <a:r>
              <a:rPr lang="en-US" altLang="ko-KR" sz="2400" b="1" dirty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/  5.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7</a:t>
            </a:r>
            <a:r>
              <a:rPr lang="en-US" altLang="ko-KR" sz="2400" b="1" dirty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.(</a:t>
            </a:r>
            <a:r>
              <a:rPr lang="ko-KR" altLang="en-US" sz="2400" b="1" dirty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화</a:t>
            </a:r>
            <a:r>
              <a:rPr lang="en-US" altLang="ko-KR" sz="2400" b="1" dirty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) ~ 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5. 24</a:t>
            </a:r>
            <a:r>
              <a:rPr lang="en-US" altLang="ko-KR" sz="2400" b="1" dirty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.(</a:t>
            </a:r>
            <a:r>
              <a:rPr lang="ko-KR" altLang="en-US" sz="2400" b="1" dirty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목</a:t>
            </a:r>
            <a:r>
              <a:rPr lang="en-US" altLang="ko-KR" sz="2400" b="1" dirty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) / 120</a:t>
            </a:r>
            <a:r>
              <a:rPr lang="ko-KR" altLang="en-US" sz="2400" b="1" dirty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명</a:t>
            </a:r>
            <a:endParaRPr lang="en-US" altLang="ko-KR" sz="2400" b="1" dirty="0">
              <a:solidFill>
                <a:srgbClr val="000000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lvl="1">
              <a:lnSpc>
                <a:spcPct val="150000"/>
              </a:lnSpc>
              <a:buClr>
                <a:srgbClr val="000000"/>
              </a:buClr>
              <a:defRPr/>
            </a:pPr>
            <a:r>
              <a:rPr lang="en-US" altLang="ko-KR" sz="2400" b="1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  / </a:t>
            </a:r>
            <a:r>
              <a:rPr lang="ko-KR" altLang="en-US" sz="2400" b="1" dirty="0" err="1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읍사무소</a:t>
            </a:r>
            <a:r>
              <a:rPr lang="ko-KR" altLang="en-US" sz="2400" b="1" dirty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주민정보화교육장 </a:t>
            </a:r>
            <a:r>
              <a:rPr lang="en-US" altLang="ko-KR" sz="2400" b="1" dirty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/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ITQ</a:t>
            </a:r>
            <a:r>
              <a:rPr lang="ko-KR" altLang="en-US" sz="2400" b="1" dirty="0" err="1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자격증반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수업 </a:t>
            </a:r>
            <a:r>
              <a:rPr lang="ko-KR" altLang="en-US" sz="2400" b="1" dirty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외</a:t>
            </a:r>
            <a:r>
              <a:rPr lang="en-US" altLang="ko-KR" sz="2400" b="1" dirty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3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과정</a:t>
            </a:r>
            <a:endParaRPr lang="en-US" altLang="ko-KR" sz="2400" b="1" dirty="0" smtClean="0">
              <a:solidFill>
                <a:srgbClr val="000000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영동군 웹진 </a:t>
            </a:r>
            <a:r>
              <a:rPr lang="en-US" altLang="ko-KR" sz="2400" b="1" dirty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5</a:t>
            </a:r>
            <a:r>
              <a:rPr lang="ko-KR" altLang="en-US" sz="2400" b="1" dirty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월호 발행 </a:t>
            </a:r>
            <a:r>
              <a:rPr lang="en-US" altLang="ko-KR" sz="2400" b="1" dirty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/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5. 15</a:t>
            </a:r>
            <a:r>
              <a:rPr lang="en-US" altLang="ko-KR" sz="2400" b="1" dirty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.(</a:t>
            </a:r>
            <a:r>
              <a:rPr lang="ko-KR" altLang="en-US" sz="2400" b="1" dirty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수</a:t>
            </a:r>
            <a:r>
              <a:rPr lang="en-US" altLang="ko-KR" sz="2400" b="1" dirty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) </a:t>
            </a:r>
          </a:p>
          <a:p>
            <a:pPr lvl="1">
              <a:lnSpc>
                <a:spcPct val="150000"/>
              </a:lnSpc>
              <a:buClr>
                <a:srgbClr val="000000"/>
              </a:buClr>
              <a:defRPr/>
            </a:pPr>
            <a:r>
              <a:rPr lang="en-US" altLang="ko-KR" sz="2400" b="1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  </a:t>
            </a:r>
            <a:r>
              <a:rPr lang="en-US" altLang="ko-KR" sz="2400" b="1" spc="-100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/ </a:t>
            </a:r>
            <a:r>
              <a:rPr lang="ko-KR" altLang="en-US" sz="2400" b="1" spc="-100" dirty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군정 주요소식 및 관광지 정보 제공 </a:t>
            </a:r>
            <a:r>
              <a:rPr lang="en-US" altLang="ko-KR" sz="2400" b="1" spc="-100" dirty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/ </a:t>
            </a:r>
            <a:r>
              <a:rPr lang="ko-KR" altLang="en-US" sz="2400" b="1" spc="-100" dirty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수신동의자 </a:t>
            </a:r>
            <a:r>
              <a:rPr lang="en-US" altLang="ko-KR" sz="2400" b="1" spc="-100" dirty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16,191</a:t>
            </a:r>
            <a:r>
              <a:rPr lang="ko-KR" altLang="en-US" sz="2400" b="1" spc="-100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명</a:t>
            </a:r>
            <a:endParaRPr lang="en-US" altLang="ko-KR" sz="2400" b="1" spc="-100" dirty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-6796" y="283171"/>
            <a:ext cx="9144000" cy="22768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</a:pP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▣ 이달의 중점 홍보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사항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5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월 </a:t>
            </a:r>
            <a:r>
              <a:rPr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주민정보화교육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: ITQ</a:t>
            </a:r>
            <a:r>
              <a:rPr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자격증</a:t>
            </a:r>
            <a:r>
              <a:rPr lang="ko-KR" altLang="en-US" sz="2400" b="1" dirty="0" err="1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반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수업 외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3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과정</a:t>
            </a: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영동군 주민자치프로그램 발표회 적극 참여</a:t>
            </a: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lvl="1" eaLnBrk="1" hangingPunct="1">
              <a:lnSpc>
                <a:spcPct val="130000"/>
              </a:lnSpc>
              <a:buClr>
                <a:schemeClr val="tx1"/>
              </a:buClr>
            </a:pPr>
            <a:endParaRPr lang="ko-KR" altLang="en-US" sz="2400" b="1" dirty="0" smtClean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lvl="1" eaLnBrk="1" hangingPunct="1">
              <a:lnSpc>
                <a:spcPct val="130000"/>
              </a:lnSpc>
              <a:buClr>
                <a:schemeClr val="tx1"/>
              </a:buClr>
            </a:pPr>
            <a:endParaRPr lang="en-US" altLang="ko-KR" sz="2400" b="1" dirty="0" smtClean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lvl="1" eaLnBrk="1" hangingPunct="1">
              <a:lnSpc>
                <a:spcPct val="130000"/>
              </a:lnSpc>
              <a:buClr>
                <a:schemeClr val="tx1"/>
              </a:buClr>
            </a:pPr>
            <a:endParaRPr lang="ko-KR" altLang="en-US" sz="2400" b="1" dirty="0" smtClean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>
              <a:lnSpc>
                <a:spcPct val="200000"/>
              </a:lnSpc>
              <a:buClr>
                <a:srgbClr val="FFFFFF"/>
              </a:buClr>
              <a:buSzPct val="60000"/>
              <a:tabLst>
                <a:tab pos="4953000" algn="l"/>
              </a:tabLst>
            </a:pP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tabLst>
                <a:tab pos="4953000" algn="l"/>
              </a:tabLst>
            </a:pP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tabLst>
                <a:tab pos="4953000" algn="l"/>
              </a:tabLst>
            </a:pPr>
            <a:r>
              <a:rPr lang="en-US" altLang="ko-KR" sz="2400" b="1" dirty="0">
                <a:solidFill>
                  <a:schemeClr val="bg2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tabLst>
                <a:tab pos="4953000" algn="l"/>
              </a:tabLst>
            </a:pPr>
            <a:r>
              <a:rPr lang="en-US" altLang="ko-KR" sz="2400" b="1" dirty="0">
                <a:solidFill>
                  <a:schemeClr val="bg2"/>
                </a:solidFill>
                <a:latin typeface="HY헤드라인M" pitchFamily="18" charset="-127"/>
                <a:ea typeface="HY헤드라인M" pitchFamily="18" charset="-127"/>
              </a:rPr>
              <a:t>     </a:t>
            </a: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tabLst>
                <a:tab pos="4953000" algn="l"/>
              </a:tabLst>
            </a:pPr>
            <a:endParaRPr lang="en-US" altLang="ko-KR" sz="2400" b="1" dirty="0">
              <a:solidFill>
                <a:schemeClr val="bg2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tabLst>
                <a:tab pos="4953000" algn="l"/>
              </a:tabLst>
            </a:pPr>
            <a:endParaRPr lang="en-US" altLang="ko-KR" sz="2400" b="1" dirty="0">
              <a:solidFill>
                <a:schemeClr val="bg2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tabLst>
                <a:tab pos="4953000" algn="l"/>
              </a:tabLst>
            </a:pPr>
            <a:r>
              <a:rPr lang="en-US" altLang="ko-KR" sz="2400" b="1" dirty="0">
                <a:solidFill>
                  <a:schemeClr val="bg2"/>
                </a:solidFill>
                <a:latin typeface="HY헤드라인M" pitchFamily="18" charset="-127"/>
                <a:ea typeface="HY헤드라인M" pitchFamily="18" charset="-127"/>
              </a:rPr>
              <a:t>     </a:t>
            </a:r>
            <a:r>
              <a:rPr lang="ko-KR" altLang="en-US" sz="2400" b="1" dirty="0">
                <a:solidFill>
                  <a:schemeClr val="bg2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400" b="1" dirty="0">
              <a:solidFill>
                <a:schemeClr val="bg2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tabLst>
                <a:tab pos="4953000" algn="l"/>
              </a:tabLst>
            </a:pPr>
            <a:endParaRPr lang="en-US" altLang="ko-KR" sz="2400" b="1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241714120"/>
      </p:ext>
    </p:extLst>
  </p:cSld>
  <p:clrMapOvr>
    <a:masterClrMapping/>
  </p:clrMapOvr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74366</TotalTime>
  <Words>582</Words>
  <Application>Microsoft Office PowerPoint</Application>
  <PresentationFormat>화면 슬라이드 쇼(4:3)</PresentationFormat>
  <Paragraphs>116</Paragraphs>
  <Slides>7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7</vt:i4>
      </vt:variant>
    </vt:vector>
  </HeadingPairs>
  <TitlesOfParts>
    <vt:vector size="8" baseType="lpstr">
      <vt:lpstr>6_Office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11624</cp:revision>
  <cp:lastPrinted>2019-05-01T08:23:58Z</cp:lastPrinted>
  <dcterms:modified xsi:type="dcterms:W3CDTF">2019-06-10T04:07:06Z</dcterms:modified>
</cp:coreProperties>
</file>