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582FED-1E24-4328-8DC9-A59E2B58FD31}" type="datetimeFigureOut">
              <a:rPr lang="ko-KR" altLang="en-US" smtClean="0"/>
              <a:t>2015-08-03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C1C10C-D248-44D0-8DCD-C7A3182E7E3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7"/>
          <p:cNvSpPr txBox="1">
            <a:spLocks noGrp="1" noChangeArrowheads="1"/>
          </p:cNvSpPr>
          <p:nvPr/>
        </p:nvSpPr>
        <p:spPr bwMode="auto">
          <a:xfrm>
            <a:off x="3886414" y="8688334"/>
            <a:ext cx="2971587" cy="455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41CC2D3B-3D33-46FB-A906-589AF4A2CE02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63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3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719" y="4343436"/>
            <a:ext cx="5482562" cy="4114143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4195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en-US" smtClean="0"/>
          </a:p>
        </p:txBody>
      </p:sp>
      <p:sp>
        <p:nvSpPr>
          <p:cNvPr id="264196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BF1387-E577-4F16-87A9-B9EBE13E65D8}" type="slidenum">
              <a:rPr lang="ko-KR" altLang="en-US" smtClean="0"/>
              <a:pPr/>
              <a:t>4</a:t>
            </a:fld>
            <a:endParaRPr lang="ko-KR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364A3-9F0A-4B75-9EA4-145736C2DFBE}" type="datetimeFigureOut">
              <a:rPr lang="ko-KR" altLang="en-US" smtClean="0"/>
              <a:t>2015-08-03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6CF83-EB16-4999-9A51-66D90E9AA9A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364A3-9F0A-4B75-9EA4-145736C2DFBE}" type="datetimeFigureOut">
              <a:rPr lang="ko-KR" altLang="en-US" smtClean="0"/>
              <a:t>2015-08-03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6CF83-EB16-4999-9A51-66D90E9AA9A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364A3-9F0A-4B75-9EA4-145736C2DFBE}" type="datetimeFigureOut">
              <a:rPr lang="ko-KR" altLang="en-US" smtClean="0"/>
              <a:t>2015-08-03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6CF83-EB16-4999-9A51-66D90E9AA9A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364A3-9F0A-4B75-9EA4-145736C2DFBE}" type="datetimeFigureOut">
              <a:rPr lang="ko-KR" altLang="en-US" smtClean="0"/>
              <a:t>2015-08-03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6CF83-EB16-4999-9A51-66D90E9AA9A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364A3-9F0A-4B75-9EA4-145736C2DFBE}" type="datetimeFigureOut">
              <a:rPr lang="ko-KR" altLang="en-US" smtClean="0"/>
              <a:t>2015-08-03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6CF83-EB16-4999-9A51-66D90E9AA9A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364A3-9F0A-4B75-9EA4-145736C2DFBE}" type="datetimeFigureOut">
              <a:rPr lang="ko-KR" altLang="en-US" smtClean="0"/>
              <a:t>2015-08-03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6CF83-EB16-4999-9A51-66D90E9AA9A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364A3-9F0A-4B75-9EA4-145736C2DFBE}" type="datetimeFigureOut">
              <a:rPr lang="ko-KR" altLang="en-US" smtClean="0"/>
              <a:t>2015-08-03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6CF83-EB16-4999-9A51-66D90E9AA9A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364A3-9F0A-4B75-9EA4-145736C2DFBE}" type="datetimeFigureOut">
              <a:rPr lang="ko-KR" altLang="en-US" smtClean="0"/>
              <a:t>2015-08-03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6CF83-EB16-4999-9A51-66D90E9AA9A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364A3-9F0A-4B75-9EA4-145736C2DFBE}" type="datetimeFigureOut">
              <a:rPr lang="ko-KR" altLang="en-US" smtClean="0"/>
              <a:t>2015-08-03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6CF83-EB16-4999-9A51-66D90E9AA9A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364A3-9F0A-4B75-9EA4-145736C2DFBE}" type="datetimeFigureOut">
              <a:rPr lang="ko-KR" altLang="en-US" smtClean="0"/>
              <a:t>2015-08-03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6CF83-EB16-4999-9A51-66D90E9AA9A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5364A3-9F0A-4B75-9EA4-145736C2DFBE}" type="datetimeFigureOut">
              <a:rPr lang="ko-KR" altLang="en-US" smtClean="0"/>
              <a:t>2015-08-03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B6CF83-EB16-4999-9A51-66D90E9AA9A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5364A3-9F0A-4B75-9EA4-145736C2DFBE}" type="datetimeFigureOut">
              <a:rPr lang="ko-KR" altLang="en-US" smtClean="0"/>
              <a:t>2015-08-03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B6CF83-EB16-4999-9A51-66D90E9AA9A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4258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901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ko-KR" altLang="en-US" sz="6500" b="1" spc="-30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 악 </a:t>
            </a:r>
            <a:r>
              <a:rPr lang="ko-KR" altLang="en-US" sz="6500" b="1" spc="-300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 업 소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786188"/>
            <a:ext cx="8640763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6363" y="333375"/>
            <a:ext cx="8783637" cy="292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7-1.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국악체험촌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홍보물 추가 제작 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8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제  작 물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리플렛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      량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14,000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국문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10,000,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영문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2,000,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중문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2,000)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  업 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6,000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천원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19063" y="3375025"/>
            <a:ext cx="8783637" cy="314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79388" y="3500438"/>
            <a:ext cx="8783637" cy="2376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7-2.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국악체험촌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예약현황</a:t>
            </a: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8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인      원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11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개단체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/600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숙박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국악기 제작 및 연주 체험 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14313" y="3071813"/>
            <a:ext cx="8783637" cy="350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79388" y="333375"/>
            <a:ext cx="8783637" cy="264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algn="dist">
              <a:lnSpc>
                <a:spcPct val="140000"/>
              </a:lnSpc>
              <a:buClr>
                <a:schemeClr val="tx1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7-3.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소리창조체험장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활성화 사업 추진</a:t>
            </a:r>
          </a:p>
          <a:p>
            <a:pPr marL="914400" lvl="1" indent="-457200" algn="dist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~ 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  업 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1,000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국악박물관 및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국악기제작촌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리모델링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영상물설치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창호공사 등 공사완료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14313" y="3286125"/>
            <a:ext cx="8783637" cy="302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algn="dist">
              <a:lnSpc>
                <a:spcPct val="140000"/>
              </a:lnSpc>
              <a:buClr>
                <a:schemeClr val="tx1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7-4.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국악힐링거리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조성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(K-farm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누리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사업 추진</a:t>
            </a:r>
          </a:p>
          <a:p>
            <a:pPr marL="914400" lvl="1" indent="-457200" algn="dist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~ 12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  업 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400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사업내용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고당교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~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구강교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(554m)</a:t>
            </a:r>
          </a:p>
          <a:p>
            <a:pPr marL="914400" lvl="1" indent="-457200" algn="dist"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-  </a:t>
            </a:r>
            <a:r>
              <a:rPr lang="ko-KR" altLang="en-US" sz="2000" b="1" dirty="0" err="1">
                <a:latin typeface="HY헤드라인M" pitchFamily="18" charset="-127"/>
                <a:ea typeface="HY헤드라인M" pitchFamily="18" charset="-127"/>
              </a:rPr>
              <a:t>한전주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및 </a:t>
            </a:r>
            <a:r>
              <a:rPr lang="ko-KR" altLang="en-US" sz="2000" b="1" dirty="0" err="1">
                <a:latin typeface="HY헤드라인M" pitchFamily="18" charset="-127"/>
                <a:ea typeface="HY헤드라인M" pitchFamily="18" charset="-127"/>
              </a:rPr>
              <a:t>통신주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 이설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인도설치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야외무대설치 등</a:t>
            </a:r>
            <a:endParaRPr lang="en-US" altLang="ko-KR" sz="20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공사계약 및 착공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286125"/>
            <a:ext cx="8640763" cy="335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80975" y="333375"/>
            <a:ext cx="8783638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algn="dist">
              <a:lnSpc>
                <a:spcPct val="140000"/>
              </a:lnSpc>
              <a:buClr>
                <a:schemeClr val="tx1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7-5.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국악기반시설 정비</a:t>
            </a: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8. 17. ~ 8. 20.(4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일간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대     상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국악체험촌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난계생가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난계사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체험전수관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             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난계국악당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주변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작업내용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제초 및 전정작업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75" y="214313"/>
            <a:ext cx="8783638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14313" y="3571875"/>
            <a:ext cx="8783637" cy="223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algn="dist">
              <a:lnSpc>
                <a:spcPct val="140000"/>
              </a:lnSpc>
              <a:buClr>
                <a:schemeClr val="tx1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7-6.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레인보우영동 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에어파크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조성사업 추진</a:t>
            </a:r>
          </a:p>
          <a:p>
            <a:pPr marL="914400" lvl="1" indent="-457200" algn="dist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 업 량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A= 84,027</a:t>
            </a:r>
            <a:r>
              <a:rPr lang="en-US" sz="2400" dirty="0"/>
              <a:t>㎡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사 업 비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1,600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추진내용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착륙장 토공작업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0" y="3071813"/>
            <a:ext cx="8640763" cy="335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17488" y="357188"/>
            <a:ext cx="8783637" cy="350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214313" y="428625"/>
            <a:ext cx="8569325" cy="242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7-7.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난계국악단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공연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10" name="표 9"/>
          <p:cNvGraphicFramePr>
            <a:graphicFrameLocks noGrp="1"/>
          </p:cNvGraphicFramePr>
          <p:nvPr/>
        </p:nvGraphicFramePr>
        <p:xfrm>
          <a:off x="500063" y="1214438"/>
          <a:ext cx="7000924" cy="1500166"/>
        </p:xfrm>
        <a:graphic>
          <a:graphicData uri="http://schemas.openxmlformats.org/drawingml/2006/table">
            <a:tbl>
              <a:tblPr/>
              <a:tblGrid>
                <a:gridCol w="1571607"/>
                <a:gridCol w="3000396"/>
                <a:gridCol w="2357454"/>
                <a:gridCol w="71467"/>
              </a:tblGrid>
              <a:tr h="500066"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800" b="1" i="0" u="none" strike="noStrike" dirty="0" smtClean="0">
                          <a:solidFill>
                            <a:srgbClr val="FFFF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일  시</a:t>
                      </a:r>
                      <a:endParaRPr lang="ko-KR" altLang="en-US" sz="1800" b="1" i="0" u="none" strike="noStrike" dirty="0">
                        <a:solidFill>
                          <a:srgbClr val="FFFFFF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7269" marR="7269" marT="726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800" b="1" i="0" u="none" strike="noStrike" dirty="0" smtClean="0">
                          <a:solidFill>
                            <a:srgbClr val="FFFF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장 소</a:t>
                      </a:r>
                      <a:endParaRPr lang="ko-KR" altLang="en-US" sz="1800" b="1" i="0" u="none" strike="noStrike" dirty="0">
                        <a:solidFill>
                          <a:srgbClr val="FFFFFF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7269" marR="7269" marT="726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800" b="1" i="0" u="none" strike="noStrike" dirty="0" smtClean="0">
                          <a:solidFill>
                            <a:srgbClr val="FFFFFF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공연내용</a:t>
                      </a:r>
                      <a:endParaRPr lang="ko-KR" altLang="en-US" sz="1800" b="1" i="0" u="none" strike="noStrike" dirty="0">
                        <a:solidFill>
                          <a:srgbClr val="FFFFFF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7269" marR="7269" marT="726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ko-KR" altLang="en-US" sz="1800" b="1" i="0" u="none" strike="noStrike" dirty="0">
                        <a:solidFill>
                          <a:srgbClr val="FFFFFF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7269" marR="7269" marT="726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5000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400" b="1" i="0" u="none" strike="noStrike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8/1,8,15,22,29</a:t>
                      </a:r>
                    </a:p>
                    <a:p>
                      <a:pPr algn="ctr" rtl="0" fontAlgn="ctr"/>
                      <a:r>
                        <a:rPr lang="en-US" altLang="ko-KR" sz="1400" b="1" i="0" u="none" strike="noStrike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(5</a:t>
                      </a:r>
                      <a:r>
                        <a:rPr lang="ko-KR" altLang="en-US" sz="1400" b="1" i="0" u="none" strike="noStrike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회</a:t>
                      </a:r>
                      <a:r>
                        <a:rPr lang="en-US" altLang="ko-KR" sz="1400" b="1" i="0" u="none" strike="noStrike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)15:00 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7269" marR="7269" marT="726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i="0" u="none" strike="noStrike" dirty="0" err="1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국악체험촌</a:t>
                      </a:r>
                      <a:endParaRPr lang="ko-KR" altLang="en-US" sz="1400" b="1" i="0" u="none" strike="noStrike" dirty="0" smtClean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7269" marR="7269" marT="726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400" b="1" i="0" u="none" strike="noStrike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퓨전국악</a:t>
                      </a:r>
                      <a:r>
                        <a:rPr lang="en-US" altLang="ko-KR" sz="1400" b="1" i="0" u="none" strike="noStrike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1400" b="1" i="0" u="none" strike="noStrike" dirty="0" err="1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토요상설</a:t>
                      </a:r>
                      <a:r>
                        <a:rPr lang="en-US" altLang="ko-KR" sz="1400" b="1" i="0" u="none" strike="noStrike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7269" marR="7269" marT="726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ko-KR" altLang="en-US" sz="1600" b="1" i="0" u="none" strike="noStrike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7269" marR="7269" marT="726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F7"/>
                    </a:solidFill>
                  </a:tcPr>
                </a:tc>
              </a:tr>
              <a:tr h="500050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i="0" u="none" strike="noStrike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8.27.</a:t>
                      </a:r>
                      <a:r>
                        <a:rPr lang="en-US" altLang="ko-KR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~30.</a:t>
                      </a:r>
                    </a:p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(</a:t>
                      </a:r>
                      <a:r>
                        <a:rPr lang="ko-KR" altLang="en-US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일</a:t>
                      </a:r>
                      <a:r>
                        <a:rPr lang="en-US" altLang="ko-KR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/2</a:t>
                      </a:r>
                      <a:r>
                        <a:rPr lang="ko-KR" altLang="en-US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회</a:t>
                      </a:r>
                      <a:r>
                        <a:rPr lang="en-US" altLang="ko-KR" sz="1400" b="1" dirty="0" smtClean="0">
                          <a:latin typeface="맑은 고딕" pitchFamily="50" charset="-127"/>
                          <a:ea typeface="맑은 고딕" pitchFamily="50" charset="-127"/>
                        </a:rPr>
                        <a:t>)</a:t>
                      </a:r>
                      <a:endParaRPr lang="en-US" altLang="ko-KR" sz="1400" b="1" i="0" u="none" strike="noStrike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7269" marR="7269" marT="726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400" b="1" i="0" u="none" strike="noStrike" dirty="0" err="1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국악체험촌</a:t>
                      </a:r>
                      <a:endParaRPr lang="ko-KR" altLang="en-US" sz="1400" b="1" i="0" u="none" strike="noStrike" dirty="0" smtClean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7269" marR="7269" marT="726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400" b="1" i="0" u="none" strike="noStrike" dirty="0" smtClean="0">
                          <a:solidFill>
                            <a:srgbClr val="000000"/>
                          </a:solidFill>
                          <a:latin typeface="맑은 고딕" pitchFamily="50" charset="-127"/>
                          <a:ea typeface="맑은 고딕" pitchFamily="50" charset="-127"/>
                        </a:rPr>
                        <a:t>포도축제 특별 상설공연</a:t>
                      </a:r>
                      <a:endParaRPr lang="ko-KR" altLang="en-US" sz="1400" b="1" i="0" u="none" strike="noStrike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7269" marR="7269" marT="726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ko-KR" altLang="en-US" sz="1600" b="1" i="0" u="none" strike="noStrike" dirty="0">
                        <a:solidFill>
                          <a:srgbClr val="000000"/>
                        </a:solidFill>
                        <a:latin typeface="맑은 고딕" pitchFamily="50" charset="-127"/>
                        <a:ea typeface="맑은 고딕" pitchFamily="50" charset="-127"/>
                      </a:endParaRPr>
                    </a:p>
                  </a:txBody>
                  <a:tcPr marL="7269" marR="7269" marT="7269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E5F7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257</Words>
  <Application>Microsoft Office PowerPoint</Application>
  <PresentationFormat>화면 슬라이드 쇼(4:3)</PresentationFormat>
  <Paragraphs>57</Paragraphs>
  <Slides>5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슬라이드 1</vt:lpstr>
      <vt:lpstr>슬라이드 2</vt:lpstr>
      <vt:lpstr>슬라이드 3</vt:lpstr>
      <vt:lpstr>슬라이드 4</vt:lpstr>
      <vt:lpstr>슬라이드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</cp:revision>
  <dcterms:created xsi:type="dcterms:W3CDTF">2015-08-03T04:56:24Z</dcterms:created>
  <dcterms:modified xsi:type="dcterms:W3CDTF">2015-08-03T04:57:05Z</dcterms:modified>
</cp:coreProperties>
</file>