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8"/>
  </p:notesMasterIdLst>
  <p:handoutMasterIdLst>
    <p:handoutMasterId r:id="rId9"/>
  </p:handoutMasterIdLst>
  <p:sldIdLst>
    <p:sldId id="6018" r:id="rId2"/>
    <p:sldId id="6019" r:id="rId3"/>
    <p:sldId id="6020" r:id="rId4"/>
    <p:sldId id="6021" r:id="rId5"/>
    <p:sldId id="6022" r:id="rId6"/>
    <p:sldId id="6023" r:id="rId7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CF817"/>
    <a:srgbClr val="05AB0D"/>
    <a:srgbClr val="00B036"/>
    <a:srgbClr val="06BA82"/>
    <a:srgbClr val="862E1C"/>
    <a:srgbClr val="8D4815"/>
    <a:srgbClr val="E799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46F890A9-2807-4EBB-B81D-B2AA78EC7F39}" styleName="어두운 스타일 2 - 강조 5/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64" autoAdjust="0"/>
    <p:restoredTop sz="99633" autoAdjust="0"/>
  </p:normalViewPr>
  <p:slideViewPr>
    <p:cSldViewPr>
      <p:cViewPr varScale="1">
        <p:scale>
          <a:sx n="121" d="100"/>
          <a:sy n="121" d="100"/>
        </p:scale>
        <p:origin x="-1524" y="-102"/>
      </p:cViewPr>
      <p:guideLst>
        <p:guide orient="horz" pos="255"/>
        <p:guide orient="horz" pos="211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DA69CC8C-9595-4EAC-B0A1-AE5002A1639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44973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90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39EB8D85-0F15-467A-A54C-B10A86EADFE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23711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50" tIns="45413" rIns="90850" bIns="45413" anchor="b"/>
          <a:lstStyle>
            <a:lvl1pPr defTabSz="8810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defTabSz="8810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defTabSz="8810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defTabSz="8810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defTabSz="8810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r" eaLnBrk="1" hangingPunct="1">
              <a:lnSpc>
                <a:spcPct val="150000"/>
              </a:lnSpc>
              <a:spcBef>
                <a:spcPct val="0"/>
              </a:spcBef>
              <a:buClr>
                <a:srgbClr val="FFFF00"/>
              </a:buClr>
              <a:buSzPct val="60000"/>
              <a:buFont typeface="Monotype Sorts" pitchFamily="2" charset="2"/>
              <a:buNone/>
            </a:pPr>
            <a:fld id="{D302EAEC-E80E-4420-864B-DC0DF6341A39}" type="slidenum">
              <a:rPr lang="en-US" altLang="ko-KR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eaLnBrk="1" hangingPunct="1">
                <a:lnSpc>
                  <a:spcPct val="150000"/>
                </a:lnSpc>
                <a:spcBef>
                  <a:spcPct val="0"/>
                </a:spcBef>
                <a:buClr>
                  <a:srgbClr val="FFFF00"/>
                </a:buClr>
                <a:buSzPct val="60000"/>
                <a:buFont typeface="Monotype Sorts" pitchFamily="2" charset="2"/>
                <a:buNone/>
              </a:pPr>
              <a:t>1</a:t>
            </a:fld>
            <a:endParaRPr lang="en-US" altLang="ko-KR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E59FB-1CD9-4643-8AD0-07939418C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9E097-1268-4034-B91E-250BC6848F6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3F5CA-A921-41A9-9401-3E24420FA4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88794-7EED-40D6-B394-5B052F2826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69E8A-1B88-4DD8-A6DA-3442C9DB75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D422E-9768-45CE-BB4F-F3FBAB59445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0ED49-6179-427E-A80E-EC4D14A74BD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AF301-14F1-4B8C-B1B4-7AA95CF24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A362B-0010-47D9-8688-B283B02243D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B6AA6-027C-451B-8DB1-32B6874EF52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E028F-C7A4-402B-A1A7-EDC55513E3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0E85847D-9CB2-4308-9DCB-2016466705B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90926" r:id="rId1"/>
    <p:sldLayoutId id="2147590927" r:id="rId2"/>
    <p:sldLayoutId id="2147590928" r:id="rId3"/>
    <p:sldLayoutId id="2147590929" r:id="rId4"/>
    <p:sldLayoutId id="2147590930" r:id="rId5"/>
    <p:sldLayoutId id="2147590931" r:id="rId6"/>
    <p:sldLayoutId id="2147590932" r:id="rId7"/>
    <p:sldLayoutId id="2147590933" r:id="rId8"/>
    <p:sldLayoutId id="2147590934" r:id="rId9"/>
    <p:sldLayoutId id="2147590935" r:id="rId10"/>
    <p:sldLayoutId id="2147590936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948216"/>
              </p:ext>
            </p:extLst>
          </p:nvPr>
        </p:nvGraphicFramePr>
        <p:xfrm>
          <a:off x="5988050" y="115888"/>
          <a:ext cx="3048000" cy="777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77787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smtClean="0">
                          <a:latin typeface="HY헤드라인M" pitchFamily="18" charset="-127"/>
                          <a:ea typeface="HY헤드라인M" pitchFamily="18" charset="-127"/>
                        </a:rPr>
                        <a:t>국악사업소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57" marB="45757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815999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73163" y="188640"/>
            <a:ext cx="7899237" cy="2209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43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</a:t>
            </a: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전국난계국악경연대회</a:t>
            </a:r>
            <a:endParaRPr lang="en-US" altLang="ko-KR" sz="2400" b="1" kern="0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. 13.(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) ~ 5. 18.(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)  6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국악체험촌 일원</a:t>
            </a:r>
            <a:endParaRPr lang="en-US" altLang="ko-KR" sz="2400" b="1" kern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개부문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, 6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개분야</a:t>
            </a:r>
            <a:r>
              <a:rPr lang="en-US" altLang="ko-KR" sz="2800" b="1" kern="0" baseline="30000">
                <a:latin typeface="HY헤드라인M" pitchFamily="18" charset="-127"/>
                <a:ea typeface="HY헤드라인M" pitchFamily="18" charset="-127"/>
              </a:rPr>
              <a:t>*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 * </a:t>
            </a:r>
            <a:r>
              <a:rPr lang="ko-KR" altLang="en-US" sz="2000" b="1" kern="0" smtClean="0">
                <a:latin typeface="HY헤드라인M" pitchFamily="18" charset="-127"/>
                <a:ea typeface="HY헤드라인M" pitchFamily="18" charset="-127"/>
              </a:rPr>
              <a:t>초중고</a:t>
            </a:r>
            <a:r>
              <a:rPr lang="en-US" altLang="ko-KR" sz="2000" b="1" kern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000" b="1" kern="0" smtClean="0">
                <a:latin typeface="HY헤드라인M" pitchFamily="18" charset="-127"/>
                <a:ea typeface="HY헤드라인M" pitchFamily="18" charset="-127"/>
              </a:rPr>
              <a:t>대학</a:t>
            </a:r>
            <a:r>
              <a:rPr lang="en-US" altLang="ko-KR" sz="2000" b="1" kern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000" b="1" kern="0" smtClean="0">
                <a:latin typeface="HY헤드라인M" pitchFamily="18" charset="-127"/>
                <a:ea typeface="HY헤드라인M" pitchFamily="18" charset="-127"/>
              </a:rPr>
              <a:t>일반 </a:t>
            </a:r>
            <a:r>
              <a:rPr lang="en-US" altLang="ko-KR" sz="2000" b="1" kern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000" b="1" kern="0" smtClean="0">
                <a:latin typeface="HY헤드라인M" pitchFamily="18" charset="-127"/>
                <a:ea typeface="HY헤드라인M" pitchFamily="18" charset="-127"/>
              </a:rPr>
              <a:t>피리</a:t>
            </a:r>
            <a:r>
              <a:rPr lang="en-US" altLang="ko-KR" sz="2000" b="1" ker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000" b="1" kern="0">
                <a:latin typeface="HY헤드라인M" pitchFamily="18" charset="-127"/>
                <a:ea typeface="HY헤드라인M" pitchFamily="18" charset="-127"/>
              </a:rPr>
              <a:t>대금</a:t>
            </a:r>
            <a:r>
              <a:rPr lang="en-US" altLang="ko-KR" sz="2000" b="1" ker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000" b="1" kern="0">
                <a:latin typeface="HY헤드라인M" pitchFamily="18" charset="-127"/>
                <a:ea typeface="HY헤드라인M" pitchFamily="18" charset="-127"/>
              </a:rPr>
              <a:t>해금</a:t>
            </a:r>
            <a:r>
              <a:rPr lang="en-US" altLang="ko-KR" sz="2000" b="1" ker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000" b="1" kern="0">
                <a:latin typeface="HY헤드라인M" pitchFamily="18" charset="-127"/>
                <a:ea typeface="HY헤드라인M" pitchFamily="18" charset="-127"/>
              </a:rPr>
              <a:t>가야금</a:t>
            </a:r>
            <a:r>
              <a:rPr lang="en-US" altLang="ko-KR" sz="2000" b="1" ker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000" b="1" kern="0">
                <a:latin typeface="HY헤드라인M" pitchFamily="18" charset="-127"/>
                <a:ea typeface="HY헤드라인M" pitchFamily="18" charset="-127"/>
              </a:rPr>
              <a:t>거문고</a:t>
            </a:r>
            <a:r>
              <a:rPr lang="en-US" altLang="ko-KR" sz="2000" b="1" ker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000" b="1" kern="0">
                <a:latin typeface="HY헤드라인M" pitchFamily="18" charset="-127"/>
                <a:ea typeface="HY헤드라인M" pitchFamily="18" charset="-127"/>
              </a:rPr>
              <a:t>아쟁</a:t>
            </a:r>
            <a:endParaRPr lang="en-US" altLang="ko-KR" sz="2000" b="1" kern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50192" y="3212976"/>
            <a:ext cx="8858312" cy="1803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7-2. 2017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찾아가는 국악공연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옥천군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지용제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0" dirty="0" smtClean="0">
                <a:latin typeface="HY헤드라인M" pitchFamily="18" charset="-127"/>
                <a:ea typeface="HY헤드라인M" pitchFamily="18" charset="-127"/>
              </a:rPr>
              <a:t>5. 21. (</a:t>
            </a:r>
            <a:r>
              <a:rPr lang="ko-KR" altLang="en-US" sz="2400" b="1" spc="-10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spc="-10" dirty="0" smtClean="0">
                <a:latin typeface="HY헤드라인M" pitchFamily="18" charset="-127"/>
                <a:ea typeface="HY헤드라인M" pitchFamily="18" charset="-127"/>
              </a:rPr>
              <a:t>) 18:00 / </a:t>
            </a:r>
            <a:r>
              <a:rPr lang="ko-KR" altLang="en-US" sz="2400" b="1" spc="-10" dirty="0" smtClean="0">
                <a:latin typeface="HY헤드라인M" pitchFamily="18" charset="-127"/>
                <a:ea typeface="HY헤드라인M" pitchFamily="18" charset="-127"/>
              </a:rPr>
              <a:t>상계공원 상설무대</a:t>
            </a:r>
            <a:endParaRPr lang="en-US" altLang="ko-KR" sz="2400" b="1" spc="-1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남도 아리랑 등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곡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분 예정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박경종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김도균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2109595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50192" y="260648"/>
            <a:ext cx="8858312" cy="1803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난계국악단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‘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효 음악회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’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0" dirty="0" smtClean="0">
                <a:latin typeface="HY헤드라인M" pitchFamily="18" charset="-127"/>
                <a:ea typeface="HY헤드라인M" pitchFamily="18" charset="-127"/>
              </a:rPr>
              <a:t>5. 26. (</a:t>
            </a:r>
            <a:r>
              <a:rPr lang="ko-KR" altLang="en-US" sz="2400" b="1" spc="-1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0" dirty="0" smtClean="0">
                <a:latin typeface="HY헤드라인M" pitchFamily="18" charset="-127"/>
                <a:ea typeface="HY헤드라인M" pitchFamily="18" charset="-127"/>
              </a:rPr>
              <a:t>) 17:30 / </a:t>
            </a:r>
            <a:r>
              <a:rPr lang="ko-KR" altLang="en-US" sz="2400" b="1" spc="-10" dirty="0" err="1" smtClean="0">
                <a:latin typeface="HY헤드라인M" pitchFamily="18" charset="-127"/>
                <a:ea typeface="HY헤드라인M" pitchFamily="18" charset="-127"/>
              </a:rPr>
              <a:t>영동천</a:t>
            </a:r>
            <a:r>
              <a:rPr lang="ko-KR" altLang="en-US" sz="2400" b="1" spc="-1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0" dirty="0" err="1" smtClean="0">
                <a:latin typeface="HY헤드라인M" pitchFamily="18" charset="-127"/>
                <a:ea typeface="HY헤드라인M" pitchFamily="18" charset="-127"/>
              </a:rPr>
              <a:t>둔치</a:t>
            </a:r>
            <a:r>
              <a:rPr lang="ko-KR" altLang="en-US" sz="2400" b="1" spc="-10" dirty="0" smtClean="0">
                <a:latin typeface="HY헤드라인M" pitchFamily="18" charset="-127"/>
                <a:ea typeface="HY헤드라인M" pitchFamily="18" charset="-127"/>
              </a:rPr>
              <a:t> 특설무대 </a:t>
            </a:r>
            <a:endParaRPr lang="en-US" altLang="ko-KR" sz="2400" b="1" spc="-1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심청 등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곡 공연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분 예정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강호중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박애리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51520" y="3163788"/>
            <a:ext cx="7899237" cy="2209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계단아트 조성사업 추진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</a:t>
            </a:r>
            <a:r>
              <a:rPr lang="ko-KR" altLang="en-US" sz="2400" b="1" spc="3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업</a:t>
            </a:r>
            <a:r>
              <a:rPr lang="ko-KR" altLang="en-US" sz="2400" b="1" spc="3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국악체험촌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 계단 아트 조성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추진계획 수립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개안 비교 검토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8085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1520" y="2643533"/>
            <a:ext cx="7776864" cy="741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7-6.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시설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예약 현황</a:t>
            </a:r>
            <a:endParaRPr kumimoji="0"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194796"/>
              </p:ext>
            </p:extLst>
          </p:nvPr>
        </p:nvGraphicFramePr>
        <p:xfrm>
          <a:off x="611560" y="3338581"/>
          <a:ext cx="8064897" cy="3402787"/>
        </p:xfrm>
        <a:graphic>
          <a:graphicData uri="http://schemas.openxmlformats.org/drawingml/2006/table">
            <a:tbl>
              <a:tblPr firstRow="1" bandRow="1"/>
              <a:tblGrid>
                <a:gridCol w="1224136"/>
                <a:gridCol w="1584176"/>
                <a:gridCol w="2880320"/>
                <a:gridCol w="2376265"/>
              </a:tblGrid>
              <a:tr h="478171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b="0" kern="120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구   분</a:t>
                      </a:r>
                      <a:endParaRPr lang="ko-KR" altLang="en-US" sz="1600" b="0" kern="12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691" marB="45691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b="0" kern="12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일    시</a:t>
                      </a:r>
                      <a:endParaRPr lang="ko-KR" altLang="en-US" sz="1600" b="0" kern="12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691" marB="45691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b="0" kern="12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예약자</a:t>
                      </a:r>
                      <a:r>
                        <a:rPr lang="en-US" altLang="ko-KR" sz="1600" b="0" kern="12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(</a:t>
                      </a:r>
                      <a:r>
                        <a:rPr lang="ko-KR" altLang="en-US" sz="1600" b="0" kern="12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인원</a:t>
                      </a:r>
                      <a:r>
                        <a:rPr lang="en-US" altLang="ko-KR" sz="1600" b="0" kern="12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)</a:t>
                      </a:r>
                      <a:endParaRPr lang="ko-KR" altLang="en-US" sz="1600" b="0" kern="12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b="0" kern="12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사용목적</a:t>
                      </a:r>
                      <a:endParaRPr lang="ko-KR" altLang="en-US" sz="1600" b="0" kern="12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691" marB="45691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629812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국악체험촌</a:t>
                      </a: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5</a:t>
                      </a:r>
                      <a:r>
                        <a:rPr lang="en-US" altLang="ko-KR" sz="1600" b="0" kern="120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.  1.~ 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5</a:t>
                      </a:r>
                      <a:r>
                        <a:rPr lang="en-US" altLang="ko-KR" sz="1600" b="0" kern="120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. 27.</a:t>
                      </a: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서울예대 등 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4</a:t>
                      </a: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팀</a:t>
                      </a: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워크숍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졸업연주회</a:t>
                      </a: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557631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4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5</a:t>
                      </a:r>
                      <a:r>
                        <a:rPr lang="en-US" altLang="ko-KR" sz="1600" b="0" kern="120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.  1. 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~ 5</a:t>
                      </a:r>
                      <a:r>
                        <a:rPr lang="en-US" altLang="ko-KR" sz="1600" b="0" kern="120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. 30.</a:t>
                      </a: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와인트레인 등 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14</a:t>
                      </a: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팀</a:t>
                      </a: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체험</a:t>
                      </a: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581691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4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5</a:t>
                      </a:r>
                      <a:r>
                        <a:rPr lang="en-US" altLang="ko-KR" sz="1600" b="0" kern="120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.  1. 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~ 5</a:t>
                      </a:r>
                      <a:r>
                        <a:rPr lang="en-US" altLang="ko-KR" sz="1600" b="0" kern="120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. 29.</a:t>
                      </a: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국군복지단</a:t>
                      </a: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 등 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4</a:t>
                      </a: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팀</a:t>
                      </a: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세미나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공연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(</a:t>
                      </a: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공연장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)</a:t>
                      </a: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5816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난계국악기체험전수관</a:t>
                      </a: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5</a:t>
                      </a:r>
                      <a:r>
                        <a:rPr lang="en-US" altLang="ko-KR" sz="1600" b="0" kern="120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. 27. 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~ 5</a:t>
                      </a:r>
                      <a:r>
                        <a:rPr lang="en-US" altLang="ko-KR" sz="1600" b="0" kern="120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. 28.</a:t>
                      </a: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동재국악진흥회</a:t>
                      </a: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 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1</a:t>
                      </a: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팀</a:t>
                      </a: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제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10</a:t>
                      </a: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회 대한민국</a:t>
                      </a: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 국악기 제작 축제</a:t>
                      </a: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5737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국악당</a:t>
                      </a: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5</a:t>
                      </a:r>
                      <a:r>
                        <a:rPr lang="en-US" altLang="ko-KR" sz="1600" b="0" kern="120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. 12. 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~ 5</a:t>
                      </a:r>
                      <a:r>
                        <a:rPr lang="en-US" altLang="ko-KR" sz="1600" b="0" kern="120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. 15.</a:t>
                      </a: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2" marR="91432" marT="45724" marB="45724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요식업식품교육 등 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2</a:t>
                      </a: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팀</a:t>
                      </a:r>
                    </a:p>
                  </a:txBody>
                  <a:tcPr marL="91432" marR="91432" marT="45724" marB="45724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행사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연극</a:t>
                      </a: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2" marR="91432" marT="45724" marB="45724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52858" y="211460"/>
            <a:ext cx="8783638" cy="2209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7-5.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국악체험촌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국악기반시설 조경 유지관리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</a:t>
            </a:r>
            <a:r>
              <a:rPr lang="ko-KR" altLang="en-US" sz="2400" b="1" spc="3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업</a:t>
            </a:r>
            <a:r>
              <a:rPr lang="ko-KR" altLang="en-US" sz="2400" b="1" spc="3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15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국악체험촌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개소 제초 및 조경관리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공사 착수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6283686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2859" y="260648"/>
            <a:ext cx="8783637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</a:pP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-7. </a:t>
            </a:r>
            <a:r>
              <a:rPr kumimoji="0"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난계국악단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공연 일정</a:t>
            </a:r>
            <a:endParaRPr kumimoji="0"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173815"/>
              </p:ext>
            </p:extLst>
          </p:nvPr>
        </p:nvGraphicFramePr>
        <p:xfrm>
          <a:off x="323528" y="980728"/>
          <a:ext cx="8496944" cy="5500935"/>
        </p:xfrm>
        <a:graphic>
          <a:graphicData uri="http://schemas.openxmlformats.org/drawingml/2006/table">
            <a:tbl>
              <a:tblPr firstRow="1" bandRow="1"/>
              <a:tblGrid>
                <a:gridCol w="1052719"/>
                <a:gridCol w="1981307"/>
                <a:gridCol w="2455151"/>
                <a:gridCol w="3007767"/>
              </a:tblGrid>
              <a:tr h="441296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b="0" kern="12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유  형</a:t>
                      </a:r>
                      <a:endParaRPr lang="ko-KR" altLang="en-US" sz="1600" b="0" kern="12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b="0" kern="1200" dirty="0" err="1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공연일시</a:t>
                      </a:r>
                      <a:endParaRPr lang="ko-KR" altLang="en-US" sz="1600" b="0" kern="12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b="0" kern="12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장  소</a:t>
                      </a:r>
                      <a:endParaRPr lang="ko-KR" altLang="en-US" sz="1600" b="0" kern="12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b="0" kern="12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비  고</a:t>
                      </a:r>
                      <a:endParaRPr lang="ko-KR" altLang="en-US" sz="1600" b="0" kern="12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564966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기   획</a:t>
                      </a: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120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5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. 12.(</a:t>
                      </a: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금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) 14:00</a:t>
                      </a:r>
                      <a:endParaRPr lang="ko-KR" altLang="en-US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영동군립노인전문병원</a:t>
                      </a: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가정의 달 기획공연</a:t>
                      </a: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‘</a:t>
                      </a: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작은 음악회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’</a:t>
                      </a: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564966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120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5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. 21.(</a:t>
                      </a: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일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) 18:00</a:t>
                      </a:r>
                      <a:endParaRPr lang="ko-KR" altLang="en-US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상계공원 상설무대</a:t>
                      </a: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2017 </a:t>
                      </a: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찾아가는 국악공연 </a:t>
                      </a: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‘</a:t>
                      </a: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옥천군 </a:t>
                      </a:r>
                      <a:r>
                        <a:rPr lang="ko-KR" altLang="en-US" sz="1600" b="0" kern="120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지용제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’</a:t>
                      </a: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564966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120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5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. 26.(</a:t>
                      </a: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금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) 17:30</a:t>
                      </a:r>
                      <a:endParaRPr lang="ko-KR" altLang="en-US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영동천변 특설무대</a:t>
                      </a: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난계국악단</a:t>
                      </a: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 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‘</a:t>
                      </a: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효 음악회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’</a:t>
                      </a: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564966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초   청</a:t>
                      </a: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120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5. </a:t>
                      </a:r>
                      <a:r>
                        <a:rPr lang="en-US" altLang="ko-KR" sz="1600" b="0" kern="1200" baseline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 </a:t>
                      </a:r>
                      <a:r>
                        <a:rPr lang="en-US" altLang="ko-KR" sz="1600" b="0" kern="120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3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.(</a:t>
                      </a: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수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) 11:00</a:t>
                      </a:r>
                      <a:endParaRPr lang="ko-KR" altLang="en-US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속리산 </a:t>
                      </a: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법주사</a:t>
                      </a: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석가탄신일 초청공연</a:t>
                      </a: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564966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5. 23.(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화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15:00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금산군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대전시 서부교육청 초청공연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41296">
                <a:tc rowSpan="5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상   설</a:t>
                      </a: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5.   6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15:00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국악체험촌</a:t>
                      </a: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토요 상설공연</a:t>
                      </a: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41296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. 13.(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15:00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412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. 20.(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15:00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412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. 27.(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15:00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41296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. 11.(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목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14:00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유원대 신입생 </a:t>
                      </a:r>
                      <a:r>
                        <a:rPr lang="ko-KR" altLang="en-US" sz="1600" b="0" i="0" u="none" strike="noStrike" baseline="0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특별상설공연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918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950" y="3214688"/>
            <a:ext cx="8856663" cy="29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</a:p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79388" y="548680"/>
            <a:ext cx="8964612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</a:t>
            </a:r>
            <a:r>
              <a:rPr lang="en-US" altLang="ko-KR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</a:t>
            </a:r>
            <a:r>
              <a:rPr lang="ko-KR" altLang="en-US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공무원 </a:t>
            </a:r>
            <a:r>
              <a:rPr lang="ko-KR" altLang="en-US" sz="2800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팀별</a:t>
            </a:r>
            <a:r>
              <a:rPr lang="ko-KR" altLang="en-US" sz="2800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전입실적  </a:t>
            </a:r>
            <a:r>
              <a:rPr lang="ko-KR" altLang="en-US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보고</a:t>
            </a:r>
            <a:r>
              <a:rPr lang="en-US" altLang="ko-KR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550" kern="0" spc="-1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현재 전입실적</a:t>
            </a:r>
            <a:r>
              <a:rPr lang="en-US" altLang="ko-KR" kern="0" spc="-5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kern="0" spc="-5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2017.4.27</a:t>
            </a:r>
            <a:r>
              <a:rPr lang="ko-KR" altLang="en-US" kern="0" spc="-5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kern="0" spc="-5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현재</a:t>
            </a:r>
            <a:r>
              <a:rPr lang="en-US" altLang="ko-KR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000" kern="0" spc="-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                               </a:t>
            </a:r>
            <a:r>
              <a:rPr lang="en-US" altLang="ko-KR" sz="1400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                         </a:t>
            </a:r>
            <a:r>
              <a:rPr lang="en-US" altLang="ko-KR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단위 </a:t>
            </a:r>
            <a:r>
              <a:rPr lang="en-US" altLang="ko-KR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kern="0" spc="-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kern="0" spc="-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kern="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080736"/>
              </p:ext>
            </p:extLst>
          </p:nvPr>
        </p:nvGraphicFramePr>
        <p:xfrm>
          <a:off x="755577" y="2060848"/>
          <a:ext cx="8064896" cy="2068370"/>
        </p:xfrm>
        <a:graphic>
          <a:graphicData uri="http://schemas.openxmlformats.org/drawingml/2006/table">
            <a:tbl>
              <a:tblPr firstRow="1" bandRow="1"/>
              <a:tblGrid>
                <a:gridCol w="1758556"/>
                <a:gridCol w="1595920"/>
                <a:gridCol w="1595920"/>
                <a:gridCol w="1676868"/>
                <a:gridCol w="1437632"/>
              </a:tblGrid>
              <a:tr h="433295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팀명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err="1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팀원수</a:t>
                      </a:r>
                      <a:endParaRPr lang="ko-KR" altLang="en-US" sz="18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전입인원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추진율</a:t>
                      </a:r>
                      <a:r>
                        <a:rPr lang="en-US" altLang="ko-KR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(%)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545025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smtClean="0">
                          <a:latin typeface="HY헤드라인M" pitchFamily="18" charset="-127"/>
                          <a:ea typeface="HY헤드라인M" pitchFamily="18" charset="-127"/>
                        </a:rPr>
                        <a:t>13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600" smtClean="0">
                          <a:latin typeface="HY헤드라인M" pitchFamily="18" charset="-127"/>
                          <a:ea typeface="HY헤드라인M" pitchFamily="18" charset="-127"/>
                        </a:rPr>
                        <a:t>15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smtClean="0">
                          <a:latin typeface="HY헤드라인M" pitchFamily="18" charset="-127"/>
                          <a:ea typeface="HY헤드라인M" pitchFamily="18" charset="-127"/>
                        </a:rPr>
                        <a:t>115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54502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smtClean="0">
                          <a:latin typeface="HY헤드라인M" pitchFamily="18" charset="-127"/>
                          <a:ea typeface="HY헤드라인M" pitchFamily="18" charset="-127"/>
                        </a:rPr>
                        <a:t>국악진흥팀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smtClean="0"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smtClean="0">
                          <a:latin typeface="HY헤드라인M" pitchFamily="18" charset="-127"/>
                          <a:ea typeface="HY헤드라인M" pitchFamily="18" charset="-127"/>
                        </a:rPr>
                        <a:t>11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smtClean="0">
                          <a:latin typeface="HY헤드라인M" pitchFamily="18" charset="-127"/>
                          <a:ea typeface="HY헤드라인M" pitchFamily="18" charset="-127"/>
                        </a:rPr>
                        <a:t>220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54502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smtClean="0">
                          <a:latin typeface="HY헤드라인M" pitchFamily="18" charset="-127"/>
                          <a:ea typeface="HY헤드라인M" pitchFamily="18" charset="-127"/>
                        </a:rPr>
                        <a:t>시설운영팀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smtClean="0">
                          <a:latin typeface="HY헤드라인M" pitchFamily="18" charset="-127"/>
                          <a:ea typeface="HY헤드라인M" pitchFamily="18" charset="-127"/>
                        </a:rPr>
                        <a:t>8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smtClean="0"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smtClean="0">
                          <a:latin typeface="HY헤드라인M" pitchFamily="18" charset="-127"/>
                          <a:ea typeface="HY헤드라인M" pitchFamily="18" charset="-127"/>
                        </a:rPr>
                        <a:t>50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388" y="4221088"/>
            <a:ext cx="8964612" cy="2664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kern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향후 추진대책</a:t>
            </a:r>
            <a:endParaRPr lang="en-US" altLang="ko-KR" sz="2400" kern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ker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kern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- </a:t>
            </a:r>
            <a:r>
              <a:rPr lang="ko-KR" altLang="en-US" sz="2400" kern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전입대상자 발굴 지속 독려</a:t>
            </a:r>
            <a:endParaRPr lang="en-US" altLang="ko-KR" sz="2400" kern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ker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kern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- </a:t>
            </a:r>
            <a:r>
              <a:rPr lang="ko-KR" altLang="en-US" sz="2400" kern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발굴 전입대상자 신속 전입 추진</a:t>
            </a:r>
            <a:endParaRPr lang="en-US" altLang="ko-KR" sz="2400" kern="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ko-KR" altLang="en-US" sz="2400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400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208934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73985</TotalTime>
  <Words>466</Words>
  <Application>Microsoft Office PowerPoint</Application>
  <PresentationFormat>화면 슬라이드 쇼(4:3)</PresentationFormat>
  <Paragraphs>112</Paragraphs>
  <Slides>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2_조화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남진우</cp:lastModifiedBy>
  <cp:revision>11539</cp:revision>
  <cp:lastPrinted>2017-04-27T02:27:00Z</cp:lastPrinted>
  <dcterms:modified xsi:type="dcterms:W3CDTF">2017-04-27T07:11:53Z</dcterms:modified>
</cp:coreProperties>
</file>