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8" r:id="rId1"/>
  </p:sldMasterIdLst>
  <p:notesMasterIdLst>
    <p:notesMasterId r:id="rId9"/>
  </p:notesMasterIdLst>
  <p:handoutMasterIdLst>
    <p:handoutMasterId r:id="rId10"/>
  </p:handoutMasterIdLst>
  <p:sldIdLst>
    <p:sldId id="6026" r:id="rId2"/>
    <p:sldId id="6024" r:id="rId3"/>
    <p:sldId id="6028" r:id="rId4"/>
    <p:sldId id="6020" r:id="rId5"/>
    <p:sldId id="6013" r:id="rId6"/>
    <p:sldId id="6023" r:id="rId7"/>
    <p:sldId id="6027" r:id="rId8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CF817"/>
    <a:srgbClr val="05AB0D"/>
    <a:srgbClr val="00B036"/>
    <a:srgbClr val="06BA82"/>
    <a:srgbClr val="862E1C"/>
    <a:srgbClr val="8D4815"/>
    <a:srgbClr val="E7995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964" autoAdjust="0"/>
    <p:restoredTop sz="99633" autoAdjust="0"/>
  </p:normalViewPr>
  <p:slideViewPr>
    <p:cSldViewPr>
      <p:cViewPr>
        <p:scale>
          <a:sx n="98" d="100"/>
          <a:sy n="98" d="100"/>
        </p:scale>
        <p:origin x="-240" y="594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DA69CC8C-9595-4EAC-B0A1-AE5002A163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3744973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9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21225"/>
            <a:ext cx="499427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39EB8D85-0F15-467A-A54C-B10A86EADFE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3123711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857625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17" tIns="45395" rIns="90817" bIns="45395" anchor="b"/>
          <a:lstStyle/>
          <a:p>
            <a:pPr algn="r" defTabSz="879475">
              <a:lnSpc>
                <a:spcPct val="150000"/>
              </a:lnSpc>
              <a:buClr>
                <a:srgbClr val="FFFF00"/>
              </a:buClr>
              <a:buSzPct val="60000"/>
            </a:pPr>
            <a:fld id="{1D5AF0C1-28DF-410D-9754-FA3D839348C5}" type="slidenum">
              <a:rPr lang="en-US" altLang="ko-KR" sz="1200" b="1">
                <a:solidFill>
                  <a:srgbClr val="000000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pPr algn="r" defTabSz="879475">
                <a:lnSpc>
                  <a:spcPct val="150000"/>
                </a:lnSpc>
                <a:buClr>
                  <a:srgbClr val="FFFF00"/>
                </a:buClr>
                <a:buSzPct val="60000"/>
              </a:pPr>
              <a:t>1</a:t>
            </a:fld>
            <a:endParaRPr lang="en-US" altLang="ko-KR" sz="1200" b="1">
              <a:solidFill>
                <a:srgbClr val="000000"/>
              </a:solidFill>
              <a:latin typeface="Times New Roman" pitchFamily="18" charset="0"/>
              <a:ea typeface="굴림" charset="-127"/>
              <a:sym typeface="Symbol" pitchFamily="18" charset="2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21225"/>
            <a:ext cx="5441950" cy="4471988"/>
          </a:xfrm>
          <a:noFill/>
          <a:ln/>
        </p:spPr>
        <p:txBody>
          <a:bodyPr lIns="90808" tIns="45391" rIns="90808" bIns="45391"/>
          <a:lstStyle/>
          <a:p>
            <a:r>
              <a:rPr lang="en-US" altLang="ko-KR" sz="1800" dirty="0" smtClean="0">
                <a:latin typeface="굴림체" pitchFamily="49" charset="-127"/>
                <a:ea typeface="굴림체" pitchFamily="49" charset="-127"/>
              </a:rPr>
              <a:t> </a:t>
            </a:r>
            <a:endParaRPr lang="en-US" altLang="ko-KR" sz="1800" dirty="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E59FB-1CD9-4643-8AD0-07939418C9D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9E097-1268-4034-B91E-250BC6848F6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209800" cy="58213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77000" cy="5821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3F5CA-A921-41A9-9401-3E24420FA40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88794-7EED-40D6-B394-5B052F28264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69E8A-1B88-4DD8-A6DA-3442C9DB750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D422E-9768-45CE-BB4F-F3FBAB59445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0ED49-6179-427E-A80E-EC4D14A74BD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AF301-14F1-4B8C-B1B4-7AA95CF249A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A362B-0010-47D9-8688-B283B02243D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B6AA6-027C-451B-8DB1-32B6874EF52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E028F-C7A4-402B-A1A7-EDC55513E3A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  둘째 수준</a:t>
            </a:r>
          </a:p>
          <a:p>
            <a:pPr lvl="2"/>
            <a:r>
              <a:rPr lang="ko-KR" altLang="en-US" smtClean="0"/>
              <a:t> </a:t>
            </a:r>
            <a:r>
              <a:rPr lang="en-US" altLang="ko-KR" smtClean="0"/>
              <a:t>-  </a:t>
            </a:r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600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600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600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defRPr/>
            </a:pPr>
            <a:fld id="{0E85847D-9CB2-4308-9DCB-2016466705B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90926" r:id="rId1"/>
    <p:sldLayoutId id="2147590927" r:id="rId2"/>
    <p:sldLayoutId id="2147590928" r:id="rId3"/>
    <p:sldLayoutId id="2147590929" r:id="rId4"/>
    <p:sldLayoutId id="2147590930" r:id="rId5"/>
    <p:sldLayoutId id="2147590931" r:id="rId6"/>
    <p:sldLayoutId id="2147590932" r:id="rId7"/>
    <p:sldLayoutId id="2147590933" r:id="rId8"/>
    <p:sldLayoutId id="2147590934" r:id="rId9"/>
    <p:sldLayoutId id="2147590935" r:id="rId10"/>
    <p:sldLayoutId id="2147590936" r:id="rId11"/>
  </p:sldLayoutIdLst>
  <p:transition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q"/>
        <a:defRPr kumimoji="1" sz="24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•"/>
        <a:defRPr kumimoji="1" sz="20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3W9A89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34925" y="44450"/>
          <a:ext cx="4108447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8447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국악문화체육실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5187" y="2357430"/>
            <a:ext cx="8855075" cy="66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4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</a:t>
            </a: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-2. </a:t>
            </a: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2018</a:t>
            </a:r>
            <a:r>
              <a:rPr kumimoji="0"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</a:t>
            </a:r>
            <a:r>
              <a:rPr kumimoji="0"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kumimoji="0"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숭모제</a:t>
            </a:r>
            <a:r>
              <a:rPr kumimoji="0"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kumimoji="0"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일정</a:t>
            </a:r>
            <a:endParaRPr kumimoji="0"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533400" indent="-533400">
              <a:lnSpc>
                <a:spcPct val="14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endParaRPr kumimoji="0"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533400" indent="-533400">
              <a:lnSpc>
                <a:spcPct val="14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endParaRPr kumimoji="0"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533400" indent="-533400">
              <a:lnSpc>
                <a:spcPct val="14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endParaRPr kumimoji="0"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533400" indent="-533400">
              <a:lnSpc>
                <a:spcPct val="14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endParaRPr kumimoji="0"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533400" indent="-533400">
              <a:lnSpc>
                <a:spcPct val="14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endParaRPr kumimoji="0"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533400" indent="-533400">
              <a:lnSpc>
                <a:spcPct val="14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</a:t>
            </a:r>
            <a:r>
              <a:rPr kumimoji="0"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※ </a:t>
            </a:r>
            <a:r>
              <a:rPr kumimoji="0" lang="ko-KR" altLang="en-US" sz="2400" b="1" dirty="0" err="1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숭모제</a:t>
            </a:r>
            <a:r>
              <a:rPr kumimoji="0"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kumimoji="0" lang="ko-KR" altLang="en-US" sz="2400" b="1" dirty="0" err="1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진행시</a:t>
            </a:r>
            <a:r>
              <a:rPr kumimoji="0"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, </a:t>
            </a:r>
            <a:r>
              <a:rPr kumimoji="0" lang="ko-KR" altLang="en-US" sz="2400" b="1" dirty="0" err="1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난계국악단</a:t>
            </a:r>
            <a:r>
              <a:rPr kumimoji="0"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제례악 연주 </a:t>
            </a:r>
            <a:endParaRPr kumimoji="0" lang="en-US" altLang="ko-KR" sz="2400" b="1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533400" indent="-533400">
              <a:lnSpc>
                <a:spcPct val="14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endParaRPr kumimoji="0"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533400" indent="-533400">
              <a:lnSpc>
                <a:spcPct val="14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endParaRPr kumimoji="0"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533400" indent="-533400">
              <a:lnSpc>
                <a:spcPct val="14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endParaRPr kumimoji="0"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533400" indent="-533400">
              <a:lnSpc>
                <a:spcPct val="14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endParaRPr kumimoji="0"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533400" indent="-533400">
              <a:lnSpc>
                <a:spcPct val="14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endParaRPr kumimoji="0"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533400" indent="-533400">
              <a:lnSpc>
                <a:spcPct val="14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endParaRPr kumimoji="0"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533400" indent="-533400">
              <a:lnSpc>
                <a:spcPct val="14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endParaRPr kumimoji="0"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30601892"/>
              </p:ext>
            </p:extLst>
          </p:nvPr>
        </p:nvGraphicFramePr>
        <p:xfrm>
          <a:off x="285721" y="3221527"/>
          <a:ext cx="8560971" cy="2697480"/>
        </p:xfrm>
        <a:graphic>
          <a:graphicData uri="http://schemas.openxmlformats.org/drawingml/2006/table">
            <a:tbl>
              <a:tblPr firstRow="1" bandRow="1"/>
              <a:tblGrid>
                <a:gridCol w="2286015"/>
                <a:gridCol w="2000264"/>
                <a:gridCol w="2355457"/>
                <a:gridCol w="1919235"/>
              </a:tblGrid>
              <a:tr h="34564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900" b="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행 사 명</a:t>
                      </a:r>
                      <a:endParaRPr lang="ko-KR" altLang="en-US" sz="1900" b="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900" b="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일  시</a:t>
                      </a:r>
                      <a:endParaRPr lang="ko-KR" altLang="en-US" sz="1900" b="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900" b="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장  소</a:t>
                      </a:r>
                      <a:endParaRPr lang="ko-KR" altLang="en-US" sz="1900" b="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900" b="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 고</a:t>
                      </a:r>
                      <a:endParaRPr lang="ko-KR" altLang="en-US" sz="1900" b="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5253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박몽열</a:t>
                      </a: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장군 </a:t>
                      </a:r>
                      <a:r>
                        <a:rPr lang="ko-KR" altLang="en-US" sz="1600" b="0" spc="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숭모제</a:t>
                      </a:r>
                      <a:endParaRPr lang="ko-KR" altLang="en-US" sz="1600" b="0" spc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4. 6.(</a:t>
                      </a: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11:00</a:t>
                      </a:r>
                      <a:endParaRPr lang="ko-KR" altLang="en-US" sz="1600" b="0" spc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i="0" u="none" strike="noStrike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박몽열</a:t>
                      </a:r>
                      <a:r>
                        <a:rPr lang="ko-KR" altLang="en-US" sz="1600" b="0" i="0" u="none" strike="noStrike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장군 사당</a:t>
                      </a:r>
                      <a:endParaRPr lang="en-US" altLang="ko-KR" sz="1600" b="0" i="0" u="none" strike="noStrike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strike="noStrike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600" b="0" i="0" u="none" strike="noStrike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심천면</a:t>
                      </a:r>
                      <a:r>
                        <a:rPr lang="ko-KR" altLang="en-US" sz="1600" b="0" i="0" u="none" strike="noStrike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i="0" u="none" strike="noStrike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약목리</a:t>
                      </a:r>
                      <a:r>
                        <a:rPr lang="en-US" altLang="ko-KR" sz="1600" b="0" i="0" u="none" strike="noStrike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i="0" u="none" strike="noStrike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군수님</a:t>
                      </a:r>
                      <a:endParaRPr lang="en-US" altLang="ko-KR" sz="1600" b="0" i="0" u="none" strike="noStrike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strike="noStrike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600" b="0" i="0" u="none" strike="noStrike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초헌관</a:t>
                      </a:r>
                      <a:r>
                        <a:rPr lang="en-US" altLang="ko-KR" sz="1600" b="0" i="0" u="none" strike="noStrike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b="0" i="0" u="none" strike="noStrike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5253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장지현 장군 </a:t>
                      </a:r>
                      <a:r>
                        <a:rPr lang="ko-KR" altLang="en-US" sz="1600" b="0" spc="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숭모제</a:t>
                      </a:r>
                      <a:endParaRPr lang="ko-KR" altLang="en-US" sz="1600" b="0" spc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4. 13.(</a:t>
                      </a: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 11:00</a:t>
                      </a:r>
                      <a:endParaRPr lang="ko-KR" altLang="en-US" sz="1600" b="0" spc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i="0" u="none" strike="noStrike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장지현 장군 사당</a:t>
                      </a:r>
                      <a:endParaRPr lang="en-US" altLang="ko-KR" sz="1600" b="0" i="0" u="none" strike="noStrike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strike="noStrike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600" b="0" i="0" u="none" strike="noStrike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추풍령면</a:t>
                      </a:r>
                      <a:r>
                        <a:rPr lang="ko-KR" altLang="en-US" sz="1600" b="0" i="0" u="none" strike="noStrike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사부리</a:t>
                      </a:r>
                      <a:r>
                        <a:rPr lang="en-US" altLang="ko-KR" sz="1600" b="0" i="0" u="none" strike="noStrike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i="0" u="none" strike="noStrike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군수님</a:t>
                      </a:r>
                      <a:endParaRPr lang="en-US" altLang="ko-KR" sz="1600" b="0" i="0" u="none" strike="noStrike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strike="noStrike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600" b="0" i="0" u="none" strike="noStrike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초헌관</a:t>
                      </a:r>
                      <a:r>
                        <a:rPr lang="en-US" altLang="ko-KR" sz="1600" b="0" i="0" u="none" strike="noStrike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b="0" i="0" u="none" strike="noStrike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5253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박이룡</a:t>
                      </a: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장군 </a:t>
                      </a:r>
                      <a:r>
                        <a:rPr lang="ko-KR" altLang="en-US" sz="1600" b="0" spc="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숭모제</a:t>
                      </a:r>
                      <a:endParaRPr lang="ko-KR" altLang="en-US" sz="1600" b="0" spc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4. 20.(</a:t>
                      </a: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 11:00</a:t>
                      </a:r>
                      <a:endParaRPr lang="ko-KR" altLang="en-US" sz="1600" b="0" spc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i="0" u="none" strike="noStrike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박이룡</a:t>
                      </a:r>
                      <a:r>
                        <a:rPr lang="ko-KR" altLang="en-US" sz="1600" b="0" i="0" u="none" strike="noStrike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장군 사당</a:t>
                      </a:r>
                      <a:endParaRPr lang="en-US" altLang="ko-KR" sz="1600" b="0" i="0" u="none" strike="noStrike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strike="noStrike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600" b="0" i="0" u="none" strike="noStrike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매곡면</a:t>
                      </a:r>
                      <a:r>
                        <a:rPr lang="ko-KR" altLang="en-US" sz="1600" b="0" i="0" u="none" strike="noStrike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i="0" u="none" strike="noStrike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어촌리</a:t>
                      </a:r>
                      <a:r>
                        <a:rPr lang="en-US" altLang="ko-KR" sz="1600" b="0" i="0" u="none" strike="noStrike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i="0" u="none" strike="noStrike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군수님</a:t>
                      </a:r>
                      <a:endParaRPr lang="en-US" altLang="ko-KR" sz="1600" b="0" i="0" u="none" strike="noStrike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strike="noStrike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600" b="0" i="0" u="none" strike="noStrike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초헌관</a:t>
                      </a:r>
                      <a:r>
                        <a:rPr lang="en-US" altLang="ko-KR" sz="1600" b="0" i="0" u="none" strike="noStrike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b="0" i="0" u="none" strike="noStrike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5253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남수일 장군 </a:t>
                      </a:r>
                      <a:r>
                        <a:rPr lang="ko-KR" altLang="en-US" sz="1600" b="0" spc="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숭모제</a:t>
                      </a:r>
                      <a:endParaRPr lang="ko-KR" altLang="en-US" sz="1600" b="0" spc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4. 27.(</a:t>
                      </a: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 11:00</a:t>
                      </a:r>
                      <a:endParaRPr lang="ko-KR" altLang="en-US" sz="1600" b="0" spc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i="0" u="none" strike="noStrike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남수일 장군 사당</a:t>
                      </a:r>
                      <a:endParaRPr lang="en-US" altLang="ko-KR" sz="1600" b="0" i="0" u="none" strike="noStrike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strike="noStrike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600" b="0" i="0" u="none" strike="noStrike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상촌면</a:t>
                      </a:r>
                      <a:r>
                        <a:rPr lang="ko-KR" altLang="en-US" sz="1600" b="0" i="0" u="none" strike="noStrike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i="0" u="none" strike="noStrike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물한리</a:t>
                      </a:r>
                      <a:r>
                        <a:rPr lang="en-US" altLang="ko-KR" sz="1600" b="0" i="0" u="none" strike="noStrike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i="0" u="none" strike="noStrike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군수님</a:t>
                      </a:r>
                      <a:endParaRPr lang="en-US" altLang="ko-KR" sz="1600" b="0" i="0" u="none" strike="noStrike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strike="noStrike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600" b="0" i="0" u="none" strike="noStrike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초헌관</a:t>
                      </a:r>
                      <a:r>
                        <a:rPr lang="en-US" altLang="ko-KR" sz="1600" b="0" i="0" u="none" strike="noStrike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b="0" i="0" u="none" strike="noStrike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224" y="285728"/>
            <a:ext cx="889422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4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-1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3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호탄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벚꽃 문화축제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pc="-300" dirty="0" smtClean="0">
                <a:latin typeface="HY헤드라인M" pitchFamily="18" charset="-127"/>
                <a:ea typeface="HY헤드라인M" pitchFamily="18" charset="-127"/>
              </a:rPr>
              <a:t>4.  7. (</a:t>
            </a:r>
            <a:r>
              <a:rPr lang="ko-KR" altLang="en-US" sz="2400" b="1" spc="-300" dirty="0" smtClean="0"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spc="-300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spc="-300" dirty="0" smtClean="0">
                <a:latin typeface="HY헤드라인M" pitchFamily="18" charset="-127"/>
                <a:ea typeface="HY헤드라인M" pitchFamily="18" charset="-127"/>
              </a:rPr>
              <a:t>10:00~20:00 </a:t>
            </a:r>
            <a:r>
              <a:rPr lang="en-US" altLang="ko-KR" sz="2400" b="1" spc="-300" dirty="0" smtClean="0">
                <a:latin typeface="HY헤드라인M" pitchFamily="18" charset="-127"/>
                <a:ea typeface="HY헤드라인M" pitchFamily="18" charset="-127"/>
              </a:rPr>
              <a:t> ※ </a:t>
            </a:r>
            <a:r>
              <a:rPr lang="ko-KR" altLang="en-US" sz="2400" b="1" spc="-300" dirty="0" smtClean="0">
                <a:latin typeface="HY헤드라인M" pitchFamily="18" charset="-127"/>
                <a:ea typeface="HY헤드라인M" pitchFamily="18" charset="-127"/>
              </a:rPr>
              <a:t>개회식 </a:t>
            </a:r>
            <a:r>
              <a:rPr lang="en-US" altLang="ko-KR" sz="2400" b="1" spc="-3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spc="-300" dirty="0" smtClean="0">
                <a:latin typeface="HY헤드라인M" pitchFamily="18" charset="-127"/>
                <a:ea typeface="HY헤드라인M" pitchFamily="18" charset="-127"/>
              </a:rPr>
              <a:t>14:00</a:t>
            </a:r>
            <a:r>
              <a:rPr lang="ko-KR" altLang="en-US" sz="2400" b="1" spc="-3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spc="-30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spc="-300" dirty="0" err="1" smtClean="0">
                <a:latin typeface="HY헤드라인M" pitchFamily="18" charset="-127"/>
                <a:ea typeface="HY헤드라인M" pitchFamily="18" charset="-127"/>
              </a:rPr>
              <a:t>호탄교</a:t>
            </a:r>
            <a:r>
              <a:rPr lang="ko-KR" altLang="en-US" sz="2400" b="1" spc="-300" dirty="0" smtClean="0">
                <a:latin typeface="HY헤드라인M" pitchFamily="18" charset="-127"/>
                <a:ea typeface="HY헤드라인M" pitchFamily="18" charset="-127"/>
              </a:rPr>
              <a:t> 고수부지 일원</a:t>
            </a:r>
            <a:r>
              <a:rPr lang="en-US" altLang="ko-KR" sz="2400" b="1" spc="-3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spc="-300" dirty="0" smtClean="0">
                <a:latin typeface="HY헤드라인M" pitchFamily="18" charset="-127"/>
                <a:ea typeface="HY헤드라인M" pitchFamily="18" charset="-127"/>
              </a:rPr>
              <a:t>/ 500</a:t>
            </a:r>
            <a:r>
              <a:rPr lang="ko-KR" altLang="en-US" sz="2400" b="1" spc="-30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spc="-30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문화공연  및 걷기대회 등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2222" y="339918"/>
            <a:ext cx="88201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8-3.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각종 사업추진 현황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(9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건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endParaRPr lang="ko-KR" altLang="en-US" sz="1200" b="1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142875" y="1125730"/>
          <a:ext cx="8856538" cy="5017914"/>
        </p:xfrm>
        <a:graphic>
          <a:graphicData uri="http://schemas.openxmlformats.org/drawingml/2006/table">
            <a:tbl>
              <a:tblPr firstRow="1" bandRow="1"/>
              <a:tblGrid>
                <a:gridCol w="2141521"/>
                <a:gridCol w="1073158"/>
                <a:gridCol w="3286148"/>
                <a:gridCol w="1571667"/>
                <a:gridCol w="784044"/>
              </a:tblGrid>
              <a:tr h="398438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사업기간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집행내용 및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공정률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공정률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842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초강천</a:t>
                      </a:r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3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빙벽장</a:t>
                      </a:r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endParaRPr lang="en-US" altLang="ko-KR" sz="13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관광명소화 사업</a:t>
                      </a:r>
                      <a:endParaRPr lang="en-US" altLang="ko-KR" sz="13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2018. 3. ~ </a:t>
                      </a:r>
                    </a:p>
                    <a:p>
                      <a:pPr algn="ctr" latinLnBrk="1"/>
                      <a:r>
                        <a:rPr lang="en-US" altLang="ko-KR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2020. 12.</a:t>
                      </a:r>
                      <a:endParaRPr lang="ko-KR" altLang="en-US" sz="13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잔도 및 </a:t>
                      </a:r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짚라인</a:t>
                      </a:r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설치 등</a:t>
                      </a:r>
                      <a:endParaRPr lang="en-US" altLang="ko-KR" sz="13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9,200</a:t>
                      </a:r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사업수행능력 평가 </a:t>
                      </a:r>
                      <a:endParaRPr lang="en-US" altLang="ko-KR" sz="13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및 용역계약체결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16256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3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송호관광지</a:t>
                      </a:r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기반시설</a:t>
                      </a:r>
                      <a:endParaRPr lang="en-US" altLang="ko-KR" sz="13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확충사업</a:t>
                      </a:r>
                      <a:endParaRPr lang="en-US" altLang="ko-KR" sz="13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2018. 3.</a:t>
                      </a:r>
                      <a:r>
                        <a:rPr lang="ko-KR" altLang="en-US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~ </a:t>
                      </a:r>
                    </a:p>
                    <a:p>
                      <a:pPr algn="ctr" latinLnBrk="1"/>
                      <a:r>
                        <a:rPr lang="en-US" altLang="ko-KR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2019. 12.</a:t>
                      </a:r>
                      <a:endParaRPr lang="ko-KR" altLang="en-US" sz="13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보행교</a:t>
                      </a:r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및 주차장 설치 등</a:t>
                      </a:r>
                      <a:endParaRPr lang="en-US" altLang="ko-KR" sz="13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5,400</a:t>
                      </a:r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현황측량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10%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48357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300" spc="-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지방도 </a:t>
                      </a:r>
                      <a:r>
                        <a:rPr lang="en-US" altLang="ko-KR" sz="1300" spc="-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901</a:t>
                      </a:r>
                      <a:r>
                        <a:rPr lang="ko-KR" altLang="en-US" sz="1300" spc="-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호선</a:t>
                      </a:r>
                      <a:r>
                        <a:rPr lang="en-US" altLang="ko-KR" sz="1300" spc="-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lang="ko-KR" altLang="en-US" sz="1300" spc="-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월류봉</a:t>
                      </a:r>
                      <a:r>
                        <a:rPr lang="ko-KR" altLang="en-US" sz="1300" spc="-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간 </a:t>
                      </a:r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진입도로 </a:t>
                      </a:r>
                      <a:r>
                        <a:rPr lang="ko-KR" altLang="en-US" sz="13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확포장</a:t>
                      </a:r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공사</a:t>
                      </a:r>
                      <a:endParaRPr lang="en-US" altLang="ko-KR" sz="13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30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2017. 12 ~ </a:t>
                      </a:r>
                    </a:p>
                    <a:p>
                      <a:pPr algn="ctr" latinLnBrk="1"/>
                      <a:r>
                        <a:rPr lang="en-US" altLang="ko-KR" sz="130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2018. 8.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진입도로확포장</a:t>
                      </a:r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L=310m, </a:t>
                      </a:r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주차장 설치 등</a:t>
                      </a:r>
                      <a:endParaRPr lang="en-US" altLang="ko-KR" sz="13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650</a:t>
                      </a:r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3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토공 및 </a:t>
                      </a:r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옹벽블럭</a:t>
                      </a:r>
                      <a:endParaRPr lang="en-US" altLang="ko-KR" sz="13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설치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20%</a:t>
                      </a:r>
                      <a:endParaRPr lang="ko-KR" altLang="en-US" sz="13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495959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3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반야사</a:t>
                      </a:r>
                      <a:r>
                        <a:rPr lang="en-US" altLang="ko-KR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lang="ko-KR" altLang="en-US" sz="13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월류봉</a:t>
                      </a:r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endParaRPr lang="en-US" altLang="ko-KR" sz="13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문화생태탐방로 조성</a:t>
                      </a:r>
                      <a:endParaRPr lang="en-US" altLang="ko-KR" sz="13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2016. 6.</a:t>
                      </a:r>
                      <a:r>
                        <a:rPr lang="ko-KR" altLang="en-US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</a:p>
                    <a:p>
                      <a:pPr algn="ctr" latinLnBrk="1"/>
                      <a:r>
                        <a:rPr lang="en-US" altLang="ko-KR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2018. 5.</a:t>
                      </a:r>
                      <a:endParaRPr lang="ko-KR" altLang="en-US" sz="13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탐방로조성 </a:t>
                      </a:r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L=8km,</a:t>
                      </a:r>
                      <a:r>
                        <a:rPr lang="en-US" altLang="ko-KR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징검다리 설치 등</a:t>
                      </a:r>
                      <a:endParaRPr lang="en-US" altLang="ko-KR" sz="13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2,600</a:t>
                      </a:r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목교</a:t>
                      </a:r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및 징검다리</a:t>
                      </a:r>
                      <a:endParaRPr lang="en-US" altLang="ko-KR" sz="13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설치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70%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49595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영동군 홍보관문 설치사업</a:t>
                      </a:r>
                      <a:endParaRPr lang="en-US" altLang="ko-KR" sz="13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2016. 3 ~ </a:t>
                      </a:r>
                    </a:p>
                    <a:p>
                      <a:pPr algn="ctr" latinLnBrk="1"/>
                      <a:r>
                        <a:rPr lang="en-US" altLang="ko-KR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2018. 4.</a:t>
                      </a:r>
                      <a:endParaRPr lang="ko-KR" altLang="en-US" sz="13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용산</a:t>
                      </a:r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심천 郡 경계 관문 </a:t>
                      </a:r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식</a:t>
                      </a:r>
                      <a:endParaRPr lang="en-US" altLang="ko-KR" sz="13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1,800</a:t>
                      </a:r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en-US" altLang="ko-KR" sz="13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월 준공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80%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49595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금강변</a:t>
                      </a:r>
                      <a:r>
                        <a:rPr lang="en-US" altLang="ko-KR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3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송호리</a:t>
                      </a:r>
                      <a:r>
                        <a:rPr lang="en-US" altLang="ko-KR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수목 및 </a:t>
                      </a:r>
                      <a:endParaRPr lang="en-US" altLang="ko-KR" sz="13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3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초화류</a:t>
                      </a:r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3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식재</a:t>
                      </a:r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공사</a:t>
                      </a:r>
                      <a:endParaRPr lang="en-US" altLang="ko-KR" sz="13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2018. 4. ~</a:t>
                      </a:r>
                    </a:p>
                    <a:p>
                      <a:pPr algn="ctr" latinLnBrk="1"/>
                      <a:r>
                        <a:rPr lang="en-US" altLang="ko-KR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2018. 6.</a:t>
                      </a:r>
                      <a:endParaRPr lang="ko-KR" altLang="en-US" sz="13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수목 </a:t>
                      </a:r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61</a:t>
                      </a:r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주 및 </a:t>
                      </a:r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초화류</a:t>
                      </a:r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식재</a:t>
                      </a:r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A=23,000</a:t>
                      </a:r>
                      <a:r>
                        <a:rPr lang="en-US" altLang="ko-KR" sz="1300" dirty="0" smtClean="0">
                          <a:latin typeface="맑은 고딕"/>
                          <a:ea typeface="맑은 고딕"/>
                        </a:rPr>
                        <a:t>㎡</a:t>
                      </a:r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등</a:t>
                      </a:r>
                      <a:endParaRPr lang="en-US" altLang="ko-KR" sz="13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300</a:t>
                      </a:r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 집행 및</a:t>
                      </a:r>
                      <a:endParaRPr lang="en-US" altLang="ko-KR" sz="13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계약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49595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국악체험촌</a:t>
                      </a:r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조경시설 </a:t>
                      </a:r>
                      <a:endParaRPr lang="en-US" altLang="ko-KR" sz="13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보완공사</a:t>
                      </a:r>
                      <a:endParaRPr lang="en-US" altLang="ko-KR" sz="13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2018. 4. ~ </a:t>
                      </a:r>
                    </a:p>
                    <a:p>
                      <a:pPr algn="ctr" latinLnBrk="1"/>
                      <a:r>
                        <a:rPr lang="en-US" altLang="ko-KR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2018. 6.</a:t>
                      </a:r>
                      <a:endParaRPr lang="ko-KR" altLang="en-US" sz="13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초화류</a:t>
                      </a:r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식재</a:t>
                      </a:r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및 안내판 설치 등</a:t>
                      </a:r>
                      <a:endParaRPr lang="en-US" altLang="ko-KR" sz="13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200</a:t>
                      </a:r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 집행 및</a:t>
                      </a:r>
                      <a:endParaRPr lang="en-US" altLang="ko-KR" sz="13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계약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49595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옥계폭포</a:t>
                      </a:r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화장실 설치공사</a:t>
                      </a:r>
                      <a:endParaRPr lang="en-US" altLang="ko-KR" sz="13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2018. 4. ~</a:t>
                      </a:r>
                    </a:p>
                    <a:p>
                      <a:pPr algn="ctr" latinLnBrk="1"/>
                      <a:r>
                        <a:rPr lang="en-US" altLang="ko-KR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2018. 8.</a:t>
                      </a:r>
                      <a:endParaRPr lang="ko-KR" altLang="en-US" sz="13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화장실 및 오수정화처리시설 등</a:t>
                      </a:r>
                      <a:endParaRPr lang="en-US" altLang="ko-KR" sz="13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104</a:t>
                      </a:r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 집행 및</a:t>
                      </a:r>
                      <a:endParaRPr lang="en-US" altLang="ko-KR" sz="13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계약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49595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옥계폭포</a:t>
                      </a:r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화장실 </a:t>
                      </a:r>
                      <a:r>
                        <a:rPr lang="ko-KR" altLang="en-US" sz="13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관로</a:t>
                      </a:r>
                      <a:endParaRPr lang="en-US" altLang="ko-KR" sz="13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설치공사</a:t>
                      </a:r>
                      <a:endParaRPr lang="en-US" altLang="ko-KR" sz="13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2018. 4. ~ </a:t>
                      </a:r>
                    </a:p>
                    <a:p>
                      <a:pPr algn="ctr" latinLnBrk="1"/>
                      <a:r>
                        <a:rPr lang="en-US" altLang="ko-KR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2018. 8.</a:t>
                      </a:r>
                      <a:endParaRPr lang="ko-KR" altLang="en-US" sz="13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송수관로</a:t>
                      </a:r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및 </a:t>
                      </a:r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오수관로</a:t>
                      </a:r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설치 등</a:t>
                      </a:r>
                      <a:endParaRPr lang="en-US" altLang="ko-KR" sz="13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84</a:t>
                      </a:r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 집행 및</a:t>
                      </a:r>
                      <a:endParaRPr lang="en-US" altLang="ko-KR" sz="13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계약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5496" y="285728"/>
            <a:ext cx="889422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3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8-4.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44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전국난계국악경연대회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신청 접수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접수기간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3.19(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~ 4.27(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 </a:t>
            </a:r>
            <a:r>
              <a:rPr lang="en-US" altLang="ko-KR" sz="2400" b="1" spc="-300" dirty="0" smtClean="0"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400" b="1" spc="-300" dirty="0" smtClean="0">
                <a:latin typeface="HY헤드라인M" pitchFamily="18" charset="-127"/>
                <a:ea typeface="HY헤드라인M" pitchFamily="18" charset="-127"/>
              </a:rPr>
              <a:t>대회일 </a:t>
            </a:r>
            <a:r>
              <a:rPr lang="en-US" altLang="ko-KR" sz="2400" b="1" spc="-300" dirty="0" smtClean="0">
                <a:latin typeface="HY헤드라인M" pitchFamily="18" charset="-127"/>
                <a:ea typeface="HY헤드라인M" pitchFamily="18" charset="-127"/>
              </a:rPr>
              <a:t>: 5. 12(</a:t>
            </a:r>
            <a:r>
              <a:rPr lang="ko-KR" altLang="en-US" sz="2400" b="1" spc="-300" dirty="0" smtClean="0"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spc="-300" dirty="0" smtClean="0">
                <a:latin typeface="HY헤드라인M" pitchFamily="18" charset="-127"/>
                <a:ea typeface="HY헤드라인M" pitchFamily="18" charset="-127"/>
              </a:rPr>
              <a:t>).~5.16.(</a:t>
            </a:r>
            <a:r>
              <a:rPr lang="ko-KR" altLang="en-US" sz="2400" b="1" spc="-300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spc="-30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b="1" spc="-30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150" dirty="0" smtClean="0">
                <a:latin typeface="HY헤드라인M" pitchFamily="18" charset="-127"/>
                <a:ea typeface="HY헤드라인M" pitchFamily="18" charset="-127"/>
              </a:rPr>
              <a:t>접 수 처 </a:t>
            </a:r>
            <a:r>
              <a:rPr lang="en-US" altLang="ko-KR" sz="2400" b="1" spc="15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pc="150" dirty="0" smtClean="0">
                <a:latin typeface="HY헤드라인M" pitchFamily="18" charset="-127"/>
                <a:ea typeface="HY헤드라인M" pitchFamily="18" charset="-127"/>
              </a:rPr>
              <a:t>사</a:t>
            </a:r>
            <a:r>
              <a:rPr lang="en-US" altLang="ko-KR" sz="2400" b="1" spc="15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spc="150" dirty="0" err="1" smtClean="0">
                <a:latin typeface="HY헤드라인M" pitchFamily="18" charset="-127"/>
                <a:ea typeface="HY헤드라인M" pitchFamily="18" charset="-127"/>
              </a:rPr>
              <a:t>난계기념사업회</a:t>
            </a:r>
            <a:endParaRPr lang="en-US" altLang="ko-KR" sz="2400" b="1" spc="15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접수방법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우편 및 방문접수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      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5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개부문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초중고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대학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분      야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6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개분야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피리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해금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가야금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거문고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아쟁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ko-KR" altLang="en-US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1950" y="3524219"/>
            <a:ext cx="8783637" cy="66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>
            <a:lvl1pPr marL="533400" indent="-533400" eaLnBrk="0" hangingPunct="0"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1pPr>
            <a:lvl2pPr marL="742950" indent="-285750" eaLnBrk="0" hangingPunct="0"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2pPr>
            <a:lvl3pPr marL="1143000" indent="-228600" eaLnBrk="0" hangingPunct="0"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3pPr>
            <a:lvl4pPr marL="1600200" indent="-228600" eaLnBrk="0" hangingPunct="0"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4pPr>
            <a:lvl5pPr marL="2057400" indent="-228600" eaLnBrk="0" hangingPunct="0"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9pPr>
          </a:lstStyle>
          <a:p>
            <a:pPr eaLnBrk="1" hangingPunct="1">
              <a:lnSpc>
                <a:spcPct val="140000"/>
              </a:lnSpc>
              <a:buClr>
                <a:srgbClr val="FFFFFF"/>
              </a:buClr>
              <a:buSzPct val="60000"/>
              <a:buFont typeface="Wingdings" pitchFamily="2" charset="2"/>
              <a:buNone/>
            </a:pP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8-5. </a:t>
            </a:r>
            <a:r>
              <a:rPr kumimoji="0"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난계국악단</a:t>
            </a:r>
            <a:r>
              <a:rPr kumimoji="0"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공연 일정</a:t>
            </a:r>
            <a:endParaRPr kumimoji="0"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3026146"/>
              </p:ext>
            </p:extLst>
          </p:nvPr>
        </p:nvGraphicFramePr>
        <p:xfrm>
          <a:off x="386749" y="4244300"/>
          <a:ext cx="8352928" cy="2042220"/>
        </p:xfrm>
        <a:graphic>
          <a:graphicData uri="http://schemas.openxmlformats.org/drawingml/2006/table">
            <a:tbl>
              <a:tblPr firstRow="1" bandRow="1"/>
              <a:tblGrid>
                <a:gridCol w="1185719"/>
                <a:gridCol w="2879866"/>
                <a:gridCol w="1626234"/>
                <a:gridCol w="2661109"/>
              </a:tblGrid>
              <a:tr h="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유형</a:t>
                      </a:r>
                      <a:endParaRPr lang="ko-KR" altLang="en-US" sz="18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b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공연일시</a:t>
                      </a:r>
                      <a:endParaRPr lang="ko-KR" altLang="en-US" sz="18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장  소</a:t>
                      </a:r>
                      <a:endParaRPr lang="ko-KR" altLang="en-US" sz="18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  고</a:t>
                      </a:r>
                      <a:endParaRPr lang="ko-KR" altLang="en-US" sz="18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특</a:t>
                      </a:r>
                      <a:r>
                        <a:rPr lang="ko-KR" altLang="en-US" sz="1600" b="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   별</a:t>
                      </a:r>
                      <a:endParaRPr lang="en-US" altLang="ko-KR" sz="16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4. 16.(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월</a:t>
                      </a: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13:00</a:t>
                      </a:r>
                      <a:endParaRPr lang="ko-KR" altLang="en-US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i="0" u="none" strike="noStrike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국악체험촌</a:t>
                      </a:r>
                      <a:endParaRPr lang="en-US" altLang="ko-KR" sz="16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충청북도 자치연수원</a:t>
                      </a:r>
                      <a:endParaRPr lang="en-US" altLang="ko-KR" sz="16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0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상   설</a:t>
                      </a:r>
                      <a:endParaRPr lang="en-US" altLang="ko-KR" sz="16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4.</a:t>
                      </a:r>
                      <a:r>
                        <a:rPr lang="en-US" altLang="ko-KR" sz="1600" b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7</a:t>
                      </a: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.(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15:00</a:t>
                      </a:r>
                      <a:endParaRPr lang="ko-KR" altLang="en-US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i="0" u="none" strike="noStrike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국악체험촌</a:t>
                      </a:r>
                      <a:endParaRPr lang="en-US" altLang="ko-KR" sz="16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토요 상설공연</a:t>
                      </a:r>
                      <a:endParaRPr lang="en-US" altLang="ko-KR" sz="16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4. 14.(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15:00</a:t>
                      </a:r>
                      <a:endParaRPr lang="ko-KR" altLang="en-US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4. 21.(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15:00</a:t>
                      </a:r>
                      <a:endParaRPr lang="ko-KR" altLang="en-US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4. 28.(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15:00</a:t>
                      </a:r>
                      <a:endParaRPr lang="ko-KR" altLang="en-US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6173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1150" y="357166"/>
            <a:ext cx="8855075" cy="66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4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8-6. </a:t>
            </a:r>
            <a:r>
              <a:rPr kumimoji="0"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국악체험촌</a:t>
            </a:r>
            <a:r>
              <a:rPr kumimoji="0"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예약 현황</a:t>
            </a:r>
            <a:endParaRPr kumimoji="0"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30601892"/>
              </p:ext>
            </p:extLst>
          </p:nvPr>
        </p:nvGraphicFramePr>
        <p:xfrm>
          <a:off x="253194" y="1150395"/>
          <a:ext cx="8572560" cy="2278605"/>
        </p:xfrm>
        <a:graphic>
          <a:graphicData uri="http://schemas.openxmlformats.org/drawingml/2006/table">
            <a:tbl>
              <a:tblPr firstRow="1" bandRow="1"/>
              <a:tblGrid>
                <a:gridCol w="1008176"/>
                <a:gridCol w="2365072"/>
                <a:gridCol w="1811658"/>
                <a:gridCol w="1702142"/>
                <a:gridCol w="1685512"/>
              </a:tblGrid>
              <a:tr h="62412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900" b="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구    분</a:t>
                      </a:r>
                      <a:endParaRPr lang="ko-KR" altLang="en-US" sz="1900" b="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900" b="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일  시</a:t>
                      </a:r>
                      <a:endParaRPr lang="ko-KR" altLang="en-US" sz="1900" b="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900" b="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단 체 명 </a:t>
                      </a:r>
                      <a:r>
                        <a:rPr lang="en-US" altLang="ko-KR" sz="1900" b="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900" b="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인원</a:t>
                      </a:r>
                      <a:r>
                        <a:rPr lang="en-US" altLang="ko-KR" sz="1900" b="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900" b="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900" b="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사용시설</a:t>
                      </a:r>
                      <a:endParaRPr lang="ko-KR" altLang="en-US" sz="1900" b="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900" b="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사용목적</a:t>
                      </a:r>
                      <a:endParaRPr lang="ko-KR" altLang="en-US" sz="1900" b="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82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단체</a:t>
                      </a:r>
                      <a:endParaRPr lang="en-US" altLang="ko-KR" sz="16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 4. 2.(</a:t>
                      </a:r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월</a:t>
                      </a:r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)~4. 3.(</a:t>
                      </a:r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화</a:t>
                      </a:r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b="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화진중학교</a:t>
                      </a:r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                             </a:t>
                      </a:r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112</a:t>
                      </a:r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i="0" u="none" strike="noStrike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국악촌체험촌</a:t>
                      </a:r>
                      <a:endParaRPr lang="en-US" altLang="ko-KR" sz="16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수학여행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82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단체</a:t>
                      </a:r>
                      <a:endParaRPr lang="en-US" altLang="ko-KR" sz="16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4. 28.(</a:t>
                      </a:r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)~4. 29.(</a:t>
                      </a:r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</a:t>
                      </a:r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b="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강성민 </a:t>
                      </a:r>
                      <a:endParaRPr lang="en-US" altLang="ko-KR" sz="1600" b="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무용연수회</a:t>
                      </a:r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대구</a:t>
                      </a:r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en-US" altLang="ko-KR" sz="1600" b="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42</a:t>
                      </a:r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i="0" u="none" strike="noStrike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국악촌체험촌</a:t>
                      </a:r>
                      <a:endParaRPr lang="en-US" altLang="ko-KR" sz="16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공연연습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-6356" y="4286256"/>
            <a:ext cx="88582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18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8-7.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15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영동포도 전국마라톤대회 제안설명회</a:t>
            </a:r>
            <a:endParaRPr lang="ko-KR" altLang="en-US" sz="2550" b="1" kern="0" spc="-1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4.12.(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14:00 /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군청 상황실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400" b="1" kern="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공고기간 </a:t>
            </a:r>
            <a:r>
              <a:rPr lang="en-US" altLang="ko-KR" sz="2400" b="1" kern="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4. 6.(</a:t>
            </a:r>
            <a:r>
              <a:rPr lang="ko-KR" altLang="en-US" sz="2400" b="1" kern="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kern="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까지</a:t>
            </a:r>
            <a:endParaRPr lang="en-US" altLang="ko-KR" sz="2400" b="1" kern="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8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3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포도마라톤대회 대행업체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PT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발표 및 심사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0" hangingPunct="0">
              <a:lnSpc>
                <a:spcPct val="18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0" hangingPunct="0">
              <a:lnSpc>
                <a:spcPct val="18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</p:spTree>
    <p:extLst>
      <p:ext uri="{BB962C8B-B14F-4D97-AF65-F5344CB8AC3E}">
        <p14:creationId xmlns="" xmlns:p14="http://schemas.microsoft.com/office/powerpoint/2010/main" val="289704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285721" y="928670"/>
          <a:ext cx="8643996" cy="5429290"/>
        </p:xfrm>
        <a:graphic>
          <a:graphicData uri="http://schemas.openxmlformats.org/drawingml/2006/table">
            <a:tbl>
              <a:tblPr firstRow="1" bandRow="1"/>
              <a:tblGrid>
                <a:gridCol w="3286147"/>
                <a:gridCol w="1071570"/>
                <a:gridCol w="1714512"/>
                <a:gridCol w="1000132"/>
                <a:gridCol w="1571635"/>
              </a:tblGrid>
              <a:tr h="527417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행사명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일시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장소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참여인원</a:t>
                      </a:r>
                      <a:endParaRPr lang="en-US" altLang="ko-KR" sz="12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527417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29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도지사기차지 </a:t>
                      </a:r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시군대항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역전마라톤대회  결단식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4.2.(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월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14:00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군청 대회의실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35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군수님  하실 일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격려사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2741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29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도지사기차지 </a:t>
                      </a:r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시군대항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역전마라톤대회  개회식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4.3.(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화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08:30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영동역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  광장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200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군수님  하실 일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환영사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2741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11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</a:t>
                      </a:r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대한그라운드골프협회장배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전국그라운드골프대회 참가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4.6.(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09:30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전남 광양 공설운동장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22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2741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영동군씨름왕선발대회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단체전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읍면대표자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회의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4.6.(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16:00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문화체육센터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층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25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102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  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군산  </a:t>
                      </a:r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새만금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 국제마라톤 대회  </a:t>
                      </a:r>
                      <a:r>
                        <a:rPr lang="ko-KR" altLang="en-US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참가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4. 8.(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08:00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군산  </a:t>
                      </a:r>
                      <a:r>
                        <a:rPr lang="ko-KR" altLang="en-US" sz="12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월명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종합운동장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8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황재현 감독 외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1024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13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</a:t>
                      </a:r>
                      <a:r>
                        <a:rPr lang="ko-KR" altLang="en-US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충북어르신 생활체육대회 참가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4. 13.(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청주</a:t>
                      </a:r>
                      <a:r>
                        <a:rPr lang="ko-KR" altLang="en-US" sz="12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장애인스포츠센터 등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170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하상주차장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09:00  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출발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1024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</a:t>
                      </a:r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세움배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족구대회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세움건축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4.15.(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10:00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영동군민족구장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100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endParaRPr lang="ko-KR" altLang="en-US" sz="12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102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22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</a:t>
                      </a:r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용화면민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화합의 날 행사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4.21.(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10:00</a:t>
                      </a:r>
                      <a:endParaRPr lang="ko-KR" altLang="en-US" sz="12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용화초등학교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600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endParaRPr lang="ko-KR" altLang="en-US" sz="12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군수님  하실 일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축사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1024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</a:t>
                      </a:r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영동군체육회장배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배드민턴대회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4.22.(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 11:00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영동체육관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50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endParaRPr lang="ko-KR" altLang="en-US" sz="12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군수님  하실 일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축사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102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JTBC 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나이키 </a:t>
                      </a:r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우먼스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하프마라톤대회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4.22.(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08:00</a:t>
                      </a:r>
                      <a:endParaRPr lang="ko-KR" altLang="en-US" sz="12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서울 </a:t>
                      </a:r>
                      <a:r>
                        <a:rPr lang="ko-KR" altLang="en-US" sz="12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코엑스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endParaRPr lang="ko-KR" altLang="en-US" sz="12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황재현 감독 외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endParaRPr lang="ko-KR" altLang="en-US" sz="12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102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</a:t>
                      </a:r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용산면민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 화합의 날 행사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4.28.(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10:00</a:t>
                      </a:r>
                      <a:endParaRPr lang="ko-KR" altLang="en-US" sz="12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용문중학교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800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endParaRPr lang="ko-KR" altLang="en-US" sz="12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군수님  하실 일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축사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102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9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 추풍령초등학교  </a:t>
                      </a:r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총동문친선체육대회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4.28.(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 10:30</a:t>
                      </a:r>
                      <a:endParaRPr lang="ko-KR" altLang="en-US" sz="12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추풍령초등학교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300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endParaRPr lang="ko-KR" altLang="en-US" sz="12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102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</a:t>
                      </a:r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매곡면민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화합의 날 행사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4.28.(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11:00</a:t>
                      </a:r>
                      <a:endParaRPr lang="ko-KR" altLang="en-US" sz="12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매곡초등학교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700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endParaRPr lang="ko-KR" altLang="en-US" sz="12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군수님  하실 일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축사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9760" y="71414"/>
            <a:ext cx="885825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18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8-8. 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각종 체육행사 및 대회참가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(13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개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0" hangingPunct="0">
              <a:lnSpc>
                <a:spcPct val="18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42844" y="357166"/>
            <a:ext cx="89646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난계국악경연대회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spc="-15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리플릿</a:t>
            </a:r>
            <a:r>
              <a:rPr lang="en-US" altLang="ko-KR" sz="2400" b="1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포스터</a:t>
            </a:r>
            <a:r>
              <a:rPr lang="en-US" altLang="ko-KR" sz="2400" b="1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현수막</a:t>
            </a:r>
            <a:r>
              <a:rPr lang="en-US" altLang="ko-KR" sz="2400" b="1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지역신문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5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호탄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벚꽃 문화축제 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현수막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5, 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지역신문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5</a:t>
            </a:r>
            <a:endParaRPr lang="en-US" altLang="ko-KR" sz="2400" b="1" spc="-1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2_조화">
  <a:themeElements>
    <a:clrScheme name="2_조화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조화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2_조화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73859</TotalTime>
  <Words>913</Words>
  <Application>Microsoft Office PowerPoint</Application>
  <PresentationFormat>화면 슬라이드 쇼(4:3)</PresentationFormat>
  <Paragraphs>258</Paragraphs>
  <Slides>7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2_조화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11523</cp:revision>
  <cp:lastPrinted>2017-02-23T05:46:08Z</cp:lastPrinted>
  <dcterms:modified xsi:type="dcterms:W3CDTF">2018-03-28T09:00:04Z</dcterms:modified>
</cp:coreProperties>
</file>