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10"/>
  </p:notesMasterIdLst>
  <p:handoutMasterIdLst>
    <p:handoutMasterId r:id="rId11"/>
  </p:handoutMasterIdLst>
  <p:sldIdLst>
    <p:sldId id="294" r:id="rId2"/>
    <p:sldId id="302" r:id="rId3"/>
    <p:sldId id="301" r:id="rId4"/>
    <p:sldId id="303" r:id="rId5"/>
    <p:sldId id="304" r:id="rId6"/>
    <p:sldId id="300" r:id="rId7"/>
    <p:sldId id="305" r:id="rId8"/>
    <p:sldId id="299" r:id="rId9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33"/>
    <a:srgbClr val="05AB0D"/>
    <a:srgbClr val="3366FF"/>
    <a:srgbClr val="1E4DE2"/>
    <a:srgbClr val="E9EDF4"/>
    <a:srgbClr val="D0D8E8"/>
    <a:srgbClr val="0066FF"/>
    <a:srgbClr val="3399FF"/>
    <a:srgbClr val="0CF8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568" autoAdjust="0"/>
  </p:normalViewPr>
  <p:slideViewPr>
    <p:cSldViewPr>
      <p:cViewPr>
        <p:scale>
          <a:sx n="70" d="100"/>
          <a:sy n="70" d="100"/>
        </p:scale>
        <p:origin x="-2082" y="-56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44038A7-0C8F-4770-A9EF-08E9129DF37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23406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198B7ABE-D8A7-4E0D-A9DC-40D785D095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91874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1C0F5-01A0-430A-959F-8B78BE116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6F21-358F-40F1-B353-DF3759590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BA03-3AE5-431B-8EBC-1329B921D8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E2A6-0BAE-4D33-9082-2A77B4457F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8A84-F992-4671-A229-ED193CE1D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5B60A-A1F0-465D-9039-4CF6DAFE77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D5B1-B11B-4DDE-8366-BB670B4A23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D052-7066-41E4-832A-B971CF5EA8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C67B-4EAF-4F28-905D-428C09D074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4C7DC-BBF2-41EE-AE3F-6EDB9DF04D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7EA-9B98-4CFC-92E4-AAAEB3FE8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defRPr/>
            </a:pPr>
            <a:fld id="{87B68AC6-AA22-462B-B812-3A456FBBE1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5496" y="67782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64823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395" y="404664"/>
            <a:ext cx="87130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</a:t>
            </a:r>
            <a:r>
              <a:rPr lang="en-US" altLang="ko-KR" sz="2800" b="1" kern="0" spc="-1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spc="-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난계박연</a:t>
            </a:r>
            <a:r>
              <a:rPr lang="ko-KR" altLang="en-US" sz="2800" b="1" kern="0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spc="-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서른아홉개의</a:t>
            </a:r>
            <a:r>
              <a:rPr lang="ko-KR" altLang="en-US" sz="2800" b="1" kern="0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상서 </a:t>
            </a:r>
            <a:r>
              <a:rPr lang="en-US" altLang="ko-KR" sz="2800" b="1" kern="0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&lt;Thirty-nine&gt; </a:t>
            </a:r>
            <a:r>
              <a:rPr lang="ko-KR" altLang="en-US" sz="2800" b="1" kern="0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뮤지컬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8.10.(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)~9.28.(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매주 토요일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분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개막식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8.10.(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19:30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국악기체험전수관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옆 야외무대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※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축사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88032" y="3663022"/>
            <a:ext cx="8892480" cy="29546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16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추풍령가요제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 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19:30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군민운동장 특설무대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MC : </a:t>
            </a:r>
            <a:r>
              <a:rPr lang="ko-KR" altLang="en-US" sz="2400" b="1" spc="-400" dirty="0" smtClean="0">
                <a:latin typeface="HY헤드라인M" pitchFamily="18" charset="-127"/>
                <a:ea typeface="HY헤드라인M" pitchFamily="18" charset="-127"/>
              </a:rPr>
              <a:t>김승연</a:t>
            </a: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400" dirty="0" smtClean="0">
                <a:latin typeface="HY헤드라인M" pitchFamily="18" charset="-127"/>
                <a:ea typeface="HY헤드라인M" pitchFamily="18" charset="-127"/>
              </a:rPr>
              <a:t>최지현</a:t>
            </a: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400" dirty="0" smtClean="0">
                <a:latin typeface="HY헤드라인M" pitchFamily="18" charset="-127"/>
                <a:ea typeface="HY헤드라인M" pitchFamily="18" charset="-127"/>
              </a:rPr>
              <a:t>가수 </a:t>
            </a: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spc="-400" dirty="0" smtClean="0">
                <a:latin typeface="HY헤드라인M" pitchFamily="18" charset="-127"/>
                <a:ea typeface="HY헤드라인M" pitchFamily="18" charset="-127"/>
              </a:rPr>
              <a:t>우주소녀</a:t>
            </a: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400" dirty="0" err="1" smtClean="0">
                <a:latin typeface="HY헤드라인M" pitchFamily="18" charset="-127"/>
                <a:ea typeface="HY헤드라인M" pitchFamily="18" charset="-127"/>
              </a:rPr>
              <a:t>노라조</a:t>
            </a: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400" dirty="0" err="1" smtClean="0">
                <a:latin typeface="HY헤드라인M" pitchFamily="18" charset="-127"/>
                <a:ea typeface="HY헤드라인M" pitchFamily="18" charset="-127"/>
              </a:rPr>
              <a:t>홍자</a:t>
            </a:r>
            <a:r>
              <a:rPr lang="ko-KR" altLang="en-US" sz="2400" b="1" spc="-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400" dirty="0" err="1" smtClean="0">
                <a:latin typeface="HY헤드라인M" pitchFamily="18" charset="-127"/>
                <a:ea typeface="HY헤드라인M" pitchFamily="18" charset="-127"/>
              </a:rPr>
              <a:t>본선진출자</a:t>
            </a:r>
            <a:r>
              <a:rPr lang="ko-KR" altLang="en-US" sz="2400" b="1" spc="-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4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spc="-400" dirty="0" smtClean="0">
                <a:latin typeface="HY헤드라인M" pitchFamily="18" charset="-127"/>
                <a:ea typeface="HY헤드라인M" pitchFamily="18" charset="-127"/>
              </a:rPr>
              <a:t>명 등</a:t>
            </a:r>
            <a:endParaRPr lang="en-US" altLang="ko-KR" sz="2400" b="1" spc="-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예심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: 8. 10.(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) 10:00   /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난계국악당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인터뷰 및 시상</a:t>
            </a:r>
            <a:endParaRPr lang="en-US" altLang="ko-KR" sz="2400" b="1" dirty="0" smtClean="0">
              <a:solidFill>
                <a:srgbClr val="339933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16632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문화예술행사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(6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4844570"/>
              </p:ext>
            </p:extLst>
          </p:nvPr>
        </p:nvGraphicFramePr>
        <p:xfrm>
          <a:off x="251520" y="936456"/>
          <a:ext cx="8643996" cy="4907280"/>
        </p:xfrm>
        <a:graphic>
          <a:graphicData uri="http://schemas.openxmlformats.org/drawingml/2006/table">
            <a:tbl>
              <a:tblPr firstRow="1" bandRow="1"/>
              <a:tblGrid>
                <a:gridCol w="2235284"/>
                <a:gridCol w="2232248"/>
                <a:gridCol w="1581140"/>
                <a:gridCol w="867132"/>
                <a:gridCol w="1728192"/>
              </a:tblGrid>
              <a:tr h="36792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20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20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물한계곡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음악회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8.3.(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(※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19:30)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물한계곡</a:t>
                      </a:r>
                      <a:endParaRPr lang="en-US" altLang="ko-KR" sz="20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주차장</a:t>
                      </a:r>
                      <a:endParaRPr lang="ko-KR" altLang="en-US" sz="20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인사말씀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20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도마령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산촌문화축제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8.10.(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18:00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(※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개회식 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: 19:00)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도마령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20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endParaRPr lang="ko-KR" altLang="en-US" sz="20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뮤지컬 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“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꽃신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8.14.(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영동복합문화</a:t>
                      </a:r>
                      <a:endParaRPr lang="en-US" altLang="ko-KR" sz="2000" spc="-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예술회관</a:t>
                      </a:r>
                      <a:endParaRPr lang="ko-KR" altLang="en-US" sz="20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420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en-US" altLang="ko-KR" sz="20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산골공연예술잔치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8.15.(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)~8.17.(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19:00</a:t>
                      </a:r>
                      <a:endParaRPr lang="ko-KR" altLang="en-US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자계예술촌</a:t>
                      </a:r>
                      <a:endParaRPr lang="ko-KR" altLang="en-US" sz="20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/1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자매도시 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문화예술공연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8.23.(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19:30</a:t>
                      </a:r>
                      <a:endParaRPr lang="ko-KR" altLang="en-US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오산</a:t>
                      </a:r>
                      <a:endParaRPr lang="en-US" altLang="ko-KR" sz="20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문화예술회관</a:t>
                      </a:r>
                      <a:endParaRPr lang="ko-KR" altLang="en-US" sz="2000" spc="-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영동군 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생활연극축제</a:t>
                      </a:r>
                      <a:endParaRPr lang="en-US" altLang="ko-KR" sz="20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8.30.(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)~8.31.(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20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난계국악기</a:t>
                      </a:r>
                      <a:endParaRPr lang="en-US" altLang="ko-KR" sz="20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체험전수관</a:t>
                      </a:r>
                      <a:endParaRPr lang="ko-KR" altLang="en-US" sz="20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20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254" y="476672"/>
            <a:ext cx="88582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축제추진위원회 개최</a:t>
            </a:r>
            <a:endParaRPr lang="ko-KR" altLang="en-US" sz="2800" b="1" kern="0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7.29.(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포도축제 세부추진계획 보고</a:t>
            </a:r>
            <a:endParaRPr lang="en-US" altLang="ko-KR" sz="2400" b="1" kern="0" spc="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2580294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회 대한민국 국제 관광 박람회 참가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8.15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)~8.18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일산 </a:t>
            </a:r>
            <a:r>
              <a:rPr lang="ko-KR" altLang="en-US" sz="2400" b="1" kern="0" spc="-15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킨텍스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전시장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홀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관광팀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관광자원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특산품의 홍보 및 영동군 관광지 안내 등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254" y="4668526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spc="-1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월류봉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둘레길 </a:t>
            </a:r>
            <a:r>
              <a:rPr lang="en-US" altLang="ko-KR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800" b="1" spc="-1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단계 조성사업 자재선정 심의위원회</a:t>
            </a:r>
            <a:endParaRPr lang="en-US" altLang="ko-KR" sz="2800" b="1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8.5.(</a:t>
            </a:r>
            <a:r>
              <a:rPr lang="ko-KR" altLang="en-US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14:00</a:t>
            </a:r>
            <a:r>
              <a:rPr lang="ko-KR" altLang="en-US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kern="0" spc="1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spc="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성능인증제품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데크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선정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44624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79512" y="764704"/>
          <a:ext cx="8856984" cy="5913120"/>
        </p:xfrm>
        <a:graphic>
          <a:graphicData uri="http://schemas.openxmlformats.org/drawingml/2006/table">
            <a:tbl>
              <a:tblPr firstRow="1" bandRow="1"/>
              <a:tblGrid>
                <a:gridCol w="1908941"/>
                <a:gridCol w="1187113"/>
                <a:gridCol w="3528570"/>
                <a:gridCol w="1512244"/>
                <a:gridCol w="720116"/>
              </a:tblGrid>
              <a:tr h="297964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 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생태자연도 등급 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 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인허가 협의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하천점용허가 신청 등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관광자원화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접근로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(L=1.5km),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공원화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(A=4,500㎡)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편의시설 설치 등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2020. 6.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홍보관문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디자인 및 실시설계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둘레길 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조성사업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둘레길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L=3.8km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기반시설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편의시설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1,900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17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도마령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 관광개발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계획 수립 용역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5.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2019. 9.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개발여건분석 및 관광개발 기본구상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56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현장조사 및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개발구상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금강 둘레길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사업 타당성조사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용역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2019. 9.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영국사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봉황대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사업 타당성조사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기초자료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경제적 분석 등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기초자료 및 사업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타당성 분석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봉곡교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야간경관 설치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7.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기본구상 및 경관조명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봉곡교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둘레길 일원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설계용역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전기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착수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관광안내표지판 신설 및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개보수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양산팔경 금강둘레길 관광안내표지판 신설 및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개보수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10EA,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영동역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관광안내지도 보수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완료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10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옥계폭포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고당사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일원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음수대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및 주차장 보수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smtClean="0">
                          <a:latin typeface="HY헤드라인M" pitchFamily="18" charset="-127"/>
                          <a:ea typeface="HY헤드라인M" pitchFamily="18" charset="-127"/>
                        </a:rPr>
                        <a:t>2019. 6. ~</a:t>
                      </a:r>
                    </a:p>
                    <a:p>
                      <a:pPr algn="ctr" latinLnBrk="1"/>
                      <a:r>
                        <a:rPr lang="en-US" altLang="ko-KR" sz="1100" spc="0" baseline="0" smtClean="0">
                          <a:latin typeface="HY헤드라인M" pitchFamily="18" charset="-127"/>
                          <a:ea typeface="HY헤드라인M" pitchFamily="18" charset="-127"/>
                        </a:rPr>
                        <a:t>2019. 12.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음수대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 및 주차장 보수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음수대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설치공사 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준공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(2019. 8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보수공사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준공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(2019. 9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700808"/>
            <a:ext cx="8858312" cy="6955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공연일정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395536" y="2420888"/>
          <a:ext cx="8352928" cy="4248473"/>
        </p:xfrm>
        <a:graphic>
          <a:graphicData uri="http://schemas.openxmlformats.org/drawingml/2006/table">
            <a:tbl>
              <a:tblPr firstRow="1" bandRow="1"/>
              <a:tblGrid>
                <a:gridCol w="1008112"/>
                <a:gridCol w="2597418"/>
                <a:gridCol w="2227118"/>
                <a:gridCol w="2520280"/>
              </a:tblGrid>
              <a:tr h="4659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유형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공연일시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  고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5496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  요</a:t>
                      </a:r>
                      <a:endParaRPr lang="en-US" altLang="ko-KR" sz="22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  설</a:t>
                      </a:r>
                      <a:endParaRPr lang="en-US" altLang="ko-KR" sz="22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 3.(</a:t>
                      </a:r>
                      <a:r>
                        <a:rPr lang="ko-KR" altLang="en-US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2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549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8.10.(</a:t>
                      </a:r>
                      <a:r>
                        <a:rPr lang="ko-KR" altLang="en-US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2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전통공연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654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8.17.(</a:t>
                      </a:r>
                      <a:r>
                        <a:rPr lang="ko-KR" altLang="en-US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2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퓨전공연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478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8.24.(</a:t>
                      </a:r>
                      <a:r>
                        <a:rPr lang="ko-KR" altLang="en-US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2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전통공연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79060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  타</a:t>
                      </a:r>
                      <a:endParaRPr lang="en-US" altLang="ko-KR" sz="22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8.29.(</a:t>
                      </a:r>
                      <a:r>
                        <a:rPr lang="ko-KR" altLang="en-US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19:00</a:t>
                      </a:r>
                      <a:endParaRPr lang="ko-KR" altLang="en-US" sz="2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포도축제장</a:t>
                      </a: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특설무대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포도축제 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개막식 공연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113847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8.30.(</a:t>
                      </a:r>
                      <a:r>
                        <a:rPr lang="ko-KR" altLang="en-US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월</a:t>
                      </a: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)~9. 1.(</a:t>
                      </a:r>
                      <a:r>
                        <a:rPr lang="ko-KR" altLang="en-US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11:00, 15:00</a:t>
                      </a:r>
                      <a:endParaRPr lang="ko-KR" altLang="en-US" sz="22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국악체험촌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포도축제기간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특별상설공연</a:t>
                      </a:r>
                      <a:endParaRPr lang="en-US" altLang="ko-KR" sz="22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매일</a:t>
                      </a:r>
                      <a:r>
                        <a:rPr lang="en-US" altLang="ko-KR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22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179512" y="81903"/>
            <a:ext cx="8891496" cy="16189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풍물경연대회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10:00~16:00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영동와인터널 옆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 350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2400" dirty="0" smtClean="0">
                <a:solidFill>
                  <a:srgbClr val="339933"/>
                </a:solidFill>
              </a:rPr>
              <a:t>       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인사말씀 및 </a:t>
            </a:r>
            <a:r>
              <a:rPr lang="ko-KR" altLang="en-US" sz="2400" b="1" dirty="0" err="1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공로패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 수여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7008" y="476672"/>
            <a:ext cx="8891496" cy="3465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직장운동경기부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하계 전지훈련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육상경기부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- 8. 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강원도 평창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선수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배드민턴경기부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- 8.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8.22.(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충주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인천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제천 일원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감독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선수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7)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1520" y="3632361"/>
            <a:ext cx="8891496" cy="21729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감고을배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전국 정구대회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8.24.(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8.25.(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군민정구장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※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개회식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8.25.(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</a:t>
            </a:r>
          </a:p>
          <a:p>
            <a:r>
              <a:rPr lang="en-US" altLang="ko-KR" sz="2400" dirty="0" smtClean="0">
                <a:solidFill>
                  <a:srgbClr val="339933"/>
                </a:solidFill>
              </a:rPr>
              <a:t>       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군수님 하실 일 </a:t>
            </a:r>
            <a:r>
              <a:rPr lang="en-US" altLang="ko-KR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339933"/>
                </a:solidFill>
                <a:latin typeface="HY헤드라인M" pitchFamily="18" charset="-127"/>
                <a:ea typeface="HY헤드라인M" pitchFamily="18" charset="-127"/>
              </a:rPr>
              <a:t>환영사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254" y="-27384"/>
            <a:ext cx="88582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체육행사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(5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8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8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4844570"/>
              </p:ext>
            </p:extLst>
          </p:nvPr>
        </p:nvGraphicFramePr>
        <p:xfrm>
          <a:off x="248484" y="765408"/>
          <a:ext cx="8643996" cy="3596640"/>
        </p:xfrm>
        <a:graphic>
          <a:graphicData uri="http://schemas.openxmlformats.org/drawingml/2006/table">
            <a:tbl>
              <a:tblPr firstRow="1" bandRow="1"/>
              <a:tblGrid>
                <a:gridCol w="2595324"/>
                <a:gridCol w="1833832"/>
                <a:gridCol w="1643074"/>
                <a:gridCol w="857256"/>
                <a:gridCol w="1714510"/>
              </a:tblGrid>
              <a:tr h="36792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행사명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일시</a:t>
                      </a:r>
                      <a:endParaRPr lang="ko-KR" altLang="en-US" sz="20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장소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참여인원</a:t>
                      </a:r>
                      <a:endParaRPr lang="en-US" altLang="ko-KR" sz="20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20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57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양산면민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체육대회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8.15.(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송호관광유원지</a:t>
                      </a: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내 운동장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격려사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22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심천초등학교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8.15.(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심천초등학교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34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상촌초등학교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총동문친선체육대회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8.15.(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상촌초등학교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격려</a:t>
                      </a: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47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충북협회장기 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초중고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태권도 대회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8.24.(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)~8.25.(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영동체육관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환영사</a:t>
                      </a: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16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 영동포도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전국마라톤대회</a:t>
                      </a:r>
                      <a:endParaRPr lang="en-US" altLang="ko-KR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9.1.(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7:20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군민운동장</a:t>
                      </a:r>
                      <a:endParaRPr lang="ko-KR" altLang="en-US" sz="160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endParaRPr lang="ko-KR" altLang="en-US" sz="160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군수님 하실 일 </a:t>
                      </a:r>
                      <a:r>
                        <a:rPr lang="en-US" altLang="ko-KR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: </a:t>
                      </a:r>
                      <a:r>
                        <a:rPr lang="ko-KR" altLang="en-US" sz="1600" b="1" spc="0" dirty="0" smtClean="0">
                          <a:solidFill>
                            <a:srgbClr val="339933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환영사</a:t>
                      </a:r>
                      <a:endParaRPr lang="ko-KR" altLang="en-US" sz="1600" b="1" spc="-150" dirty="0">
                        <a:solidFill>
                          <a:srgbClr val="339933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4725144"/>
            <a:ext cx="89646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HY견고딕" panose="02030600000101010101" pitchFamily="18" charset="-127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추풍령가요제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 영동포도 전국마라톤대회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리플렛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78673</TotalTime>
  <Words>1032</Words>
  <Application>Microsoft Office PowerPoint</Application>
  <PresentationFormat>화면 슬라이드 쇼(4:3)</PresentationFormat>
  <Paragraphs>276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2_조화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ancho</dc:creator>
  <cp:lastModifiedBy>owner</cp:lastModifiedBy>
  <cp:revision>12216</cp:revision>
  <cp:lastPrinted>2019-02-27T07:31:46Z</cp:lastPrinted>
  <dcterms:modified xsi:type="dcterms:W3CDTF">2019-07-25T04:22:19Z</dcterms:modified>
</cp:coreProperties>
</file>