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8"/>
  </p:notesMasterIdLst>
  <p:handoutMasterIdLst>
    <p:handoutMasterId r:id="rId9"/>
  </p:handoutMasterIdLst>
  <p:sldIdLst>
    <p:sldId id="6042" r:id="rId2"/>
    <p:sldId id="6833" r:id="rId3"/>
    <p:sldId id="6837" r:id="rId4"/>
    <p:sldId id="6834" r:id="rId5"/>
    <p:sldId id="6835" r:id="rId6"/>
    <p:sldId id="6838" r:id="rId7"/>
  </p:sldIdLst>
  <p:sldSz cx="9144000" cy="6858000" type="screen4x3"/>
  <p:notesSz cx="6797675" cy="99266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6" userDrawn="1">
          <p15:clr>
            <a:srgbClr val="A4A3A4"/>
          </p15:clr>
        </p15:guide>
        <p15:guide id="2" pos="214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00"/>
    <a:srgbClr val="0000CC"/>
    <a:srgbClr val="0000FF"/>
    <a:srgbClr val="05AB0D"/>
    <a:srgbClr val="00B036"/>
    <a:srgbClr val="FFFF00"/>
    <a:srgbClr val="3399FF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87" autoAdjust="0"/>
    <p:restoredTop sz="94240" autoAdjust="0"/>
  </p:normalViewPr>
  <p:slideViewPr>
    <p:cSldViewPr>
      <p:cViewPr varScale="1">
        <p:scale>
          <a:sx n="84" d="100"/>
          <a:sy n="84" d="100"/>
        </p:scale>
        <p:origin x="132" y="474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26"/>
        <p:guide pos="214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05" tIns="45339" rIns="90705" bIns="45339" numCol="1" anchor="t" anchorCtr="0" compatLnSpc="1">
            <a:prstTxWarp prst="textNoShape">
              <a:avLst/>
            </a:prstTxWarp>
          </a:bodyPr>
          <a:lstStyle>
            <a:lvl1pPr algn="l" defTabSz="879652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544" y="0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05" tIns="45339" rIns="90705" bIns="45339" numCol="1" anchor="t" anchorCtr="0" compatLnSpc="1">
            <a:prstTxWarp prst="textNoShape">
              <a:avLst/>
            </a:prstTxWarp>
          </a:bodyPr>
          <a:lstStyle>
            <a:lvl1pPr algn="r" defTabSz="879652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9431973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05" tIns="45339" rIns="90705" bIns="45339" numCol="1" anchor="b" anchorCtr="0" compatLnSpc="1">
            <a:prstTxWarp prst="textNoShape">
              <a:avLst/>
            </a:prstTxWarp>
          </a:bodyPr>
          <a:lstStyle>
            <a:lvl1pPr algn="l" defTabSz="879652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544" y="9431973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05" tIns="45339" rIns="90705" bIns="45339" numCol="1" anchor="b" anchorCtr="0" compatLnSpc="1">
            <a:prstTxWarp prst="textNoShape">
              <a:avLst/>
            </a:prstTxWarp>
          </a:bodyPr>
          <a:lstStyle>
            <a:lvl1pPr algn="r" defTabSz="879652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920022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05" tIns="45339" rIns="90705" bIns="45339" numCol="1" anchor="t" anchorCtr="0" compatLnSpc="1">
            <a:prstTxWarp prst="textNoShape">
              <a:avLst/>
            </a:prstTxWarp>
          </a:bodyPr>
          <a:lstStyle>
            <a:lvl1pPr algn="l" defTabSz="879652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544" y="0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05" tIns="45339" rIns="90705" bIns="45339" numCol="1" anchor="t" anchorCtr="0" compatLnSpc="1">
            <a:prstTxWarp prst="textNoShape">
              <a:avLst/>
            </a:prstTxWarp>
          </a:bodyPr>
          <a:lstStyle>
            <a:lvl1pPr algn="r" defTabSz="879652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2338" y="744538"/>
            <a:ext cx="4964112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5408" y="4715192"/>
            <a:ext cx="4986863" cy="44662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05" tIns="45339" rIns="90705" bIns="4533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431973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05" tIns="45339" rIns="90705" bIns="45339" numCol="1" anchor="b" anchorCtr="0" compatLnSpc="1">
            <a:prstTxWarp prst="textNoShape">
              <a:avLst/>
            </a:prstTxWarp>
          </a:bodyPr>
          <a:lstStyle>
            <a:lvl1pPr algn="l" defTabSz="879652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544" y="9431973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05" tIns="45339" rIns="90705" bIns="45339" numCol="1" anchor="b" anchorCtr="0" compatLnSpc="1">
            <a:prstTxWarp prst="textNoShape">
              <a:avLst/>
            </a:prstTxWarp>
          </a:bodyPr>
          <a:lstStyle>
            <a:lvl1pPr algn="r" defTabSz="879652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61122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 txBox="1">
            <a:spLocks noGrp="1" noChangeArrowheads="1"/>
          </p:cNvSpPr>
          <p:nvPr/>
        </p:nvSpPr>
        <p:spPr bwMode="auto">
          <a:xfrm>
            <a:off x="3852230" y="9431974"/>
            <a:ext cx="2945448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696" tIns="45334" rIns="90696" bIns="45334" anchor="b"/>
          <a:lstStyle/>
          <a:p>
            <a:pPr algn="r" defTabSz="879563">
              <a:lnSpc>
                <a:spcPct val="150000"/>
              </a:lnSpc>
              <a:buClr>
                <a:srgbClr val="FFFF00"/>
              </a:buClr>
              <a:buSzPct val="60000"/>
            </a:pPr>
            <a:fld id="{F9BB0A5A-2E71-461B-88AE-C85EE4C02AB6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pPr algn="r" defTabSz="879563">
                <a:lnSpc>
                  <a:spcPct val="150000"/>
                </a:lnSpc>
                <a:buClr>
                  <a:srgbClr val="FFFF00"/>
                </a:buClr>
                <a:buSzPct val="60000"/>
              </a:pPr>
              <a:t>1</a:t>
            </a:fld>
            <a:endParaRPr lang="en-US" altLang="ko-KR" sz="1200" b="1" dirty="0">
              <a:solidFill>
                <a:srgbClr val="000000"/>
              </a:solidFill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1673" y="4715192"/>
            <a:ext cx="5434335" cy="4466274"/>
          </a:xfrm>
          <a:noFill/>
          <a:ln/>
        </p:spPr>
        <p:txBody>
          <a:bodyPr lIns="90687" tIns="45329" rIns="90687" bIns="45329"/>
          <a:lstStyle/>
          <a:p>
            <a:endParaRPr lang="en-US" altLang="ko-KR" sz="1800" dirty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4413642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2021-03-24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2021-03-24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2021-03-24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2021-03-24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2021-03-24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2021-03-24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2021-03-24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2021-03-24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2021-03-24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2021-03-24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2021-03-24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5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9050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427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187624" y="2108993"/>
            <a:ext cx="6238875" cy="1184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가 족 행 복 과</a:t>
            </a:r>
            <a:endParaRPr lang="en-US" altLang="ko-KR" sz="6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-14840" y="260648"/>
            <a:ext cx="9193144" cy="2376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4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15-1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spc="-15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여성단체협의회 농촌 </a:t>
            </a:r>
            <a:r>
              <a:rPr lang="ko-KR" altLang="en-US" sz="2800" b="1" spc="-150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일손돕기</a:t>
            </a:r>
            <a:r>
              <a:rPr lang="ko-KR" altLang="en-US" sz="2800" b="1" spc="-15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추진</a:t>
            </a:r>
          </a:p>
          <a:p>
            <a:pPr marL="914400" lvl="1" indent="-463550" algn="dist">
              <a:lnSpc>
                <a:spcPct val="14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982663" algn="l"/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4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월말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관내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2~3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농가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회원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40 ~ 50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spc="-13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63550" algn="dist">
              <a:lnSpc>
                <a:spcPct val="14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982663" algn="l"/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고령화 등 일손이 부족한  농가에 대한 농촌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일손돕기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추진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450850" lvl="1" algn="dist">
              <a:lnSpc>
                <a:spcPct val="140000"/>
              </a:lnSpc>
              <a:buClr>
                <a:prstClr val="black"/>
              </a:buClr>
              <a:tabLst>
                <a:tab pos="982663" algn="l"/>
                <a:tab pos="4953000" algn="l"/>
              </a:tabLst>
              <a:defRPr/>
            </a:pPr>
            <a:r>
              <a:rPr lang="en-US" altLang="ko-KR" sz="2400" b="1" spc="-130" dirty="0">
                <a:latin typeface="HY헤드라인M" pitchFamily="18" charset="-127"/>
                <a:ea typeface="HY헤드라인M" pitchFamily="18" charset="-127"/>
              </a:rPr>
              <a:t>   ※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방역지침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준수하에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분산 진행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-35496" y="2636912"/>
            <a:ext cx="9144000" cy="20162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15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-2.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드림스타트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동화책 읽어주기 프로그램  봉사자 교육 </a:t>
            </a: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4. 10.(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토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13:00 /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고등학생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10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/ 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드림스타트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프로그램실</a:t>
            </a:r>
            <a:endParaRPr lang="en-US" altLang="ko-KR" sz="2400" b="1" kern="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spc="1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프로그램 참여 봉사자 동화책 활동 놀이 교육 등 </a:t>
            </a:r>
            <a:endParaRPr lang="en-US" altLang="ko-KR" sz="2400" b="1" kern="0" spc="10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-36512" y="4725144"/>
            <a:ext cx="9144000" cy="20162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15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-3.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저소득청소년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건강증진비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사업 만족도 설문조사 </a:t>
            </a: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spc="10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3</a:t>
            </a:r>
            <a:r>
              <a:rPr lang="en-US" altLang="ko-KR" sz="2400" b="1" spc="1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. 29</a:t>
            </a:r>
            <a:r>
              <a:rPr lang="en-US" altLang="ko-KR" sz="2400" b="1" spc="1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.(</a:t>
            </a:r>
            <a:r>
              <a:rPr lang="ko-KR" altLang="en-US" sz="2400" b="1" spc="1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spc="1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)~4.11.(</a:t>
            </a:r>
            <a:r>
              <a:rPr lang="ko-KR" altLang="en-US" sz="2400" b="1" spc="1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일</a:t>
            </a:r>
            <a:r>
              <a:rPr lang="en-US" altLang="ko-KR" sz="2400" b="1" spc="1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400" b="1" spc="1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280</a:t>
            </a:r>
            <a:r>
              <a:rPr lang="ko-KR" altLang="en-US" sz="2400" b="1" spc="1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spc="1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/ </a:t>
            </a:r>
            <a:r>
              <a:rPr lang="ko-KR" altLang="en-US" sz="2400" b="1" spc="1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온라인 설문조사</a:t>
            </a:r>
            <a:r>
              <a:rPr lang="en-US" altLang="ko-KR" sz="2400" b="1" spc="1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spc="1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핸드폰</a:t>
            </a:r>
            <a:r>
              <a:rPr lang="en-US" altLang="ko-KR" sz="2400" b="1" spc="1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  <a:endParaRPr lang="en-US" altLang="ko-KR" sz="2400" b="1" kern="0" spc="10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spc="100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건강증진비</a:t>
            </a:r>
            <a:r>
              <a:rPr lang="ko-KR" altLang="en-US" sz="2400" b="1" kern="0" spc="1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주 사용 용도 파악 및 수</a:t>
            </a:r>
            <a:r>
              <a:rPr lang="ko-KR" altLang="en-US" sz="2400" b="1" kern="0" spc="10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혜</a:t>
            </a:r>
            <a:r>
              <a:rPr lang="ko-KR" altLang="en-US" sz="2400" b="1" kern="0" spc="1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만족도 설문조사 </a:t>
            </a:r>
            <a:endParaRPr lang="en-US" altLang="ko-KR" sz="2400" b="1" kern="0" spc="10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751395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188640"/>
            <a:ext cx="9144000" cy="20162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15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-4.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드림스타트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사고력 톡톡 독서 프로그램 운영 </a:t>
            </a: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4. 24.(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토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10:00 /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초등학생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12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명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드림스타트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프로그램실</a:t>
            </a:r>
            <a:endParaRPr lang="en-US" altLang="ko-KR" sz="2400" b="1" kern="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spc="1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사고력 향상을 위한 독서 토론 및 글쓰기 익히기</a:t>
            </a:r>
            <a:endParaRPr lang="en-US" altLang="ko-KR" sz="2400" b="1" kern="0" spc="10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-36512" y="2132856"/>
            <a:ext cx="9001125" cy="13681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15-5.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지역아동센터연합회 센터장 회의 개최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4.2.(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10:30 /10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상황실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21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년 업무지침 및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당부사항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-36637" y="3645024"/>
            <a:ext cx="9001125" cy="13026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15-6.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어린이집연합회 원장 회의 개최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4.2.(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14:00 /16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상황실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/21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년 업무지침 및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당부사항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-36512" y="5222721"/>
            <a:ext cx="9001125" cy="13026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15-7.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아동학대상담조사실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설치 추진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4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월중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옥상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중앙입구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(1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식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13.3</a:t>
            </a:r>
            <a:r>
              <a:rPr lang="ko-KR" altLang="en-US" sz="30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㎡</a:t>
            </a:r>
            <a:r>
              <a:rPr lang="en-US" altLang="ko-KR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)</a:t>
            </a:r>
            <a:r>
              <a:rPr lang="ko-KR" altLang="en-US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r>
              <a:rPr lang="en-US" altLang="ko-KR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/ 20,000</a:t>
            </a:r>
            <a:r>
              <a:rPr lang="ko-KR" altLang="en-US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천원</a:t>
            </a:r>
            <a:r>
              <a:rPr lang="en-US" altLang="ko-KR" sz="12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(</a:t>
            </a:r>
            <a:r>
              <a:rPr lang="ko-KR" altLang="en-US" sz="12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설치비 및 </a:t>
            </a:r>
            <a:r>
              <a:rPr lang="ko-KR" altLang="en-US" sz="1200" b="1" dirty="0" err="1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기자재구입</a:t>
            </a:r>
            <a:r>
              <a:rPr lang="en-US" altLang="ko-KR" sz="12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)</a:t>
            </a:r>
            <a:r>
              <a:rPr lang="ko-KR" altLang="en-US" sz="12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endParaRPr lang="ko-KR" altLang="en-US" sz="1200" b="1" dirty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ko-KR" altLang="en-US" dirty="0"/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ko-KR" altLang="en-US" dirty="0"/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5300585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0" y="5143512"/>
            <a:ext cx="9144000" cy="15001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r>
              <a:rPr lang="en-US" altLang="ko-KR" sz="2300" b="1" dirty="0" smtClean="0">
                <a:latin typeface="HY헤드라인M" pitchFamily="18" charset="-127"/>
                <a:ea typeface="HY헤드라인M" pitchFamily="18" charset="-127"/>
              </a:rPr>
              <a:t>       </a:t>
            </a:r>
            <a:endParaRPr lang="en-US" altLang="ko-KR" sz="2400" b="1" kern="0" spc="-30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0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300" b="1" kern="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</a:t>
            </a:r>
            <a:endParaRPr lang="en-US" altLang="ko-KR" sz="2400" b="1" kern="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직사각형 3"/>
          <p:cNvSpPr/>
          <p:nvPr/>
        </p:nvSpPr>
        <p:spPr>
          <a:xfrm>
            <a:off x="0" y="1964447"/>
            <a:ext cx="9144000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15-9.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북스타트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온라인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책놀이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프로그램 운영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4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. 4. ~ 6. 27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. / 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영동군 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내 주소를 둔 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36~60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개월 유아와 가족</a:t>
            </a:r>
            <a:endParaRPr lang="en-US" altLang="ko-KR" sz="2400" b="1" spc="-15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비대면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온라인 수업으로 전문강사와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선정도서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함께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읽고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 사전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배부된 키트로 독후활동</a:t>
            </a:r>
            <a:endParaRPr lang="ko-KR" altLang="en-US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15-8.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찾아가는 이야기동화 할머니교실 운영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2021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. 4. ~ 12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. / 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동화구연 전문가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spc="-300" dirty="0" smtClean="0">
                <a:latin typeface="HY헤드라인M" pitchFamily="18" charset="-127"/>
                <a:ea typeface="HY헤드라인M" pitchFamily="18" charset="-127"/>
              </a:rPr>
              <a:t>관내 </a:t>
            </a:r>
            <a:r>
              <a:rPr lang="ko-KR" altLang="en-US" sz="2400" b="1" spc="-300" dirty="0" err="1" smtClean="0">
                <a:latin typeface="HY헤드라인M" pitchFamily="18" charset="-127"/>
                <a:ea typeface="HY헤드라인M" pitchFamily="18" charset="-127"/>
              </a:rPr>
              <a:t>어린이집</a:t>
            </a:r>
            <a:r>
              <a:rPr lang="ko-KR" altLang="en-US" sz="2400" b="1" spc="-300" dirty="0" smtClean="0">
                <a:latin typeface="HY헤드라인M" pitchFamily="18" charset="-127"/>
                <a:ea typeface="HY헤드라인M" pitchFamily="18" charset="-127"/>
              </a:rPr>
              <a:t> 및 유치원 </a:t>
            </a:r>
            <a:r>
              <a:rPr lang="ko-KR" altLang="en-US" sz="2400" b="1" spc="-300" dirty="0" smtClean="0">
                <a:latin typeface="HY헤드라인M" pitchFamily="18" charset="-127"/>
                <a:ea typeface="HY헤드라인M" pitchFamily="18" charset="-127"/>
              </a:rPr>
              <a:t>등으로 </a:t>
            </a:r>
            <a:r>
              <a:rPr lang="ko-KR" altLang="en-US" sz="2400" b="1" spc="-300" dirty="0" smtClean="0">
                <a:latin typeface="HY헤드라인M" pitchFamily="18" charset="-127"/>
                <a:ea typeface="HY헤드라인M" pitchFamily="18" charset="-127"/>
              </a:rPr>
              <a:t>어르신 동화 구연 전문 강사 지원 </a:t>
            </a:r>
            <a:endParaRPr lang="en-US" altLang="ko-KR" sz="2400" b="1" spc="-30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ko-KR" altLang="en-US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0" y="4290769"/>
            <a:ext cx="9144000" cy="29546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15-10.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북스타트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책꾸러미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차 배부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4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둘째주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2020. 10.1.~2021. 2.28.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영동군 내 출생신고 된 영아에게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책꾸러미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택배배부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ko-KR" altLang="en-US" sz="24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666573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0" y="5143512"/>
            <a:ext cx="9144000" cy="15001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r>
              <a:rPr lang="en-US" altLang="ko-KR" sz="2300" b="1" dirty="0" smtClean="0">
                <a:latin typeface="HY헤드라인M" pitchFamily="18" charset="-127"/>
                <a:ea typeface="HY헤드라인M" pitchFamily="18" charset="-127"/>
              </a:rPr>
              <a:t>       </a:t>
            </a:r>
            <a:endParaRPr lang="en-US" altLang="ko-KR" sz="2400" b="1" kern="0" spc="-30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0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300" b="1" kern="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</a:t>
            </a:r>
            <a:endParaRPr lang="en-US" altLang="ko-KR" sz="2400" b="1" kern="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직사각형 3"/>
          <p:cNvSpPr/>
          <p:nvPr/>
        </p:nvSpPr>
        <p:spPr>
          <a:xfrm>
            <a:off x="0" y="188640"/>
            <a:ext cx="9144000" cy="1846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15-11.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2021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도서관 주간 행사 운영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4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. 12.(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~ 4. 18.(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독서증진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및 독서문화 행사 계획 및 운영</a:t>
            </a:r>
            <a:endParaRPr lang="ko-KR" altLang="en-US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0" y="2132856"/>
            <a:ext cx="9141456" cy="1846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15-12.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초등학력인정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문해교육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프로그램 운영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2021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. 4. ~ 12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.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초등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단계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3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단계 학습자 각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 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성인 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학습자들이 </a:t>
            </a:r>
            <a:r>
              <a:rPr lang="ko-KR" altLang="en-US" sz="2400" b="1" spc="-150" dirty="0" err="1" smtClean="0">
                <a:latin typeface="HY헤드라인M" pitchFamily="18" charset="-127"/>
                <a:ea typeface="HY헤드라인M" pitchFamily="18" charset="-127"/>
              </a:rPr>
              <a:t>문해교육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 프로그램 이수를 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통한 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초등학력취득  </a:t>
            </a:r>
            <a:endParaRPr lang="en-US" altLang="ko-KR" sz="2400" b="1" spc="-150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017" y="4221088"/>
            <a:ext cx="9107487" cy="230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kumimoji="0"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15-13. </a:t>
            </a:r>
            <a:r>
              <a:rPr kumimoji="0" lang="en-US" altLang="ko-KR" sz="2500" b="1" spc="-30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2021</a:t>
            </a:r>
            <a:r>
              <a:rPr kumimoji="0" lang="ko-KR" altLang="en-US" sz="2500" b="1" spc="-30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년도 어린이기호식품 </a:t>
            </a:r>
            <a:r>
              <a:rPr kumimoji="0" lang="ko-KR" altLang="en-US" sz="2500" b="1" spc="-300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전담관리원</a:t>
            </a:r>
            <a:r>
              <a:rPr kumimoji="0" lang="ko-KR" altLang="en-US" sz="2500" b="1" spc="-30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비대면 역량강화 직무교육</a:t>
            </a:r>
            <a:endParaRPr lang="en-US" altLang="ko-KR" sz="2500" b="1" kern="0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4. 1.(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) 13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시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외식업 </a:t>
            </a:r>
            <a:r>
              <a:rPr lang="ko-KR" altLang="en-US" sz="2400" b="1" kern="0" dirty="0" err="1">
                <a:latin typeface="HY헤드라인M" pitchFamily="18" charset="-127"/>
                <a:ea typeface="HY헤드라인M" pitchFamily="18" charset="-127"/>
              </a:rPr>
              <a:t>영동군조합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층 회의실 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어린이기호식품 </a:t>
            </a:r>
            <a:r>
              <a:rPr lang="ko-KR" altLang="en-US" sz="2400" b="1" kern="0" dirty="0" err="1">
                <a:latin typeface="HY헤드라인M" pitchFamily="18" charset="-127"/>
                <a:ea typeface="HY헤드라인M" pitchFamily="18" charset="-127"/>
              </a:rPr>
              <a:t>전담관리원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8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어린이식생활 안전관리정책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 err="1">
                <a:latin typeface="HY헤드라인M" pitchFamily="18" charset="-127"/>
                <a:ea typeface="HY헤드라인M" pitchFamily="18" charset="-127"/>
              </a:rPr>
              <a:t>전담관리원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 임무 등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704814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34925" y="548680"/>
            <a:ext cx="9107488" cy="2160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kumimoji="0"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15-14. </a:t>
            </a:r>
            <a:r>
              <a:rPr kumimoji="0" lang="ko-KR" altLang="en-US" sz="25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어린이급식관리지원센터 </a:t>
            </a:r>
            <a:r>
              <a:rPr kumimoji="0" lang="ko-KR" altLang="en-US" sz="25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등록급식소</a:t>
            </a:r>
            <a:r>
              <a:rPr kumimoji="0" lang="ko-KR" altLang="en-US" sz="25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현장지도</a:t>
            </a:r>
            <a:endParaRPr lang="en-US" altLang="ko-KR" sz="2500" b="1" kern="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4.8.(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) ~ 4.14.(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어린이급식지원센터 </a:t>
            </a:r>
            <a:r>
              <a:rPr lang="ko-KR" altLang="en-US" sz="2400" b="1" kern="0" dirty="0" err="1">
                <a:latin typeface="HY헤드라인M" pitchFamily="18" charset="-127"/>
                <a:ea typeface="HY헤드라인M" pitchFamily="18" charset="-127"/>
              </a:rPr>
              <a:t>등록급식소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29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개소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err="1">
                <a:latin typeface="HY헤드라인M" pitchFamily="18" charset="-127"/>
                <a:ea typeface="HY헤드라인M" pitchFamily="18" charset="-127"/>
              </a:rPr>
              <a:t>점검반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식품안전팀장외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명 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식품위생점검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 err="1">
                <a:latin typeface="HY헤드라인M" pitchFamily="18" charset="-127"/>
                <a:ea typeface="HY헤드라인M" pitchFamily="18" charset="-127"/>
              </a:rPr>
              <a:t>식중독관리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 및 </a:t>
            </a:r>
            <a:r>
              <a:rPr lang="ko-KR" altLang="en-US" sz="2400" b="1" kern="0" dirty="0" err="1">
                <a:latin typeface="HY헤드라인M" pitchFamily="18" charset="-127"/>
                <a:ea typeface="HY헤드라인M" pitchFamily="18" charset="-127"/>
              </a:rPr>
              <a:t>생활방역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 지도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017" y="3501008"/>
            <a:ext cx="9107487" cy="230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kumimoji="0"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15-15. </a:t>
            </a:r>
            <a:r>
              <a:rPr kumimoji="0" lang="ko-KR" altLang="en-US" sz="25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어린이기호식품 조리판매업소 지도점검</a:t>
            </a:r>
            <a:endParaRPr lang="en-US" altLang="ko-KR" sz="2500" b="1" kern="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4. 22.(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) ~ 4. 23.(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kern="0" dirty="0" err="1">
                <a:latin typeface="HY헤드라인M" pitchFamily="18" charset="-127"/>
                <a:ea typeface="HY헤드라인M" pitchFamily="18" charset="-127"/>
              </a:rPr>
              <a:t>점검반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err="1">
                <a:latin typeface="HY헤드라인M" pitchFamily="18" charset="-127"/>
                <a:ea typeface="HY헤드라인M" pitchFamily="18" charset="-127"/>
              </a:rPr>
              <a:t>식품안전팀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1, </a:t>
            </a:r>
            <a:r>
              <a:rPr lang="ko-KR" altLang="en-US" sz="2400" b="1" kern="0" dirty="0" err="1">
                <a:latin typeface="HY헤드라인M" pitchFamily="18" charset="-127"/>
                <a:ea typeface="HY헤드라인M" pitchFamily="18" charset="-127"/>
              </a:rPr>
              <a:t>전담관리원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8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관내 어린이기호식품 조리판매업소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48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개소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어린이기호식품 조리판매업소 위생점검 등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227492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100179</TotalTime>
  <Words>452</Words>
  <Application>Microsoft Office PowerPoint</Application>
  <PresentationFormat>화면 슬라이드 쇼(4:3)</PresentationFormat>
  <Paragraphs>55</Paragraphs>
  <Slides>6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10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17" baseType="lpstr">
      <vt:lpstr>HY견고딕</vt:lpstr>
      <vt:lpstr>HY헤드라인M</vt:lpstr>
      <vt:lpstr>Monotype Sorts</vt:lpstr>
      <vt:lpstr>굴림</vt:lpstr>
      <vt:lpstr>굴림체</vt:lpstr>
      <vt:lpstr>맑은 고딕</vt:lpstr>
      <vt:lpstr>Arial</vt:lpstr>
      <vt:lpstr>Symbol</vt:lpstr>
      <vt:lpstr>Times New Roman</vt:lpstr>
      <vt:lpstr>Wingdings</vt:lpstr>
      <vt:lpstr>6_Office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15948</cp:revision>
  <cp:lastPrinted>2021-03-24T01:37:24Z</cp:lastPrinted>
  <dcterms:modified xsi:type="dcterms:W3CDTF">2021-03-24T01:44:39Z</dcterms:modified>
</cp:coreProperties>
</file>