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8"/>
  </p:notesMasterIdLst>
  <p:handoutMasterIdLst>
    <p:handoutMasterId r:id="rId9"/>
  </p:handoutMasterIdLst>
  <p:sldIdLst>
    <p:sldId id="6030" r:id="rId2"/>
    <p:sldId id="6041" r:id="rId3"/>
    <p:sldId id="6039" r:id="rId4"/>
    <p:sldId id="6035" r:id="rId5"/>
    <p:sldId id="6044" r:id="rId6"/>
    <p:sldId id="6045" r:id="rId7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>
          <p15:clr>
            <a:srgbClr val="A4A3A4"/>
          </p15:clr>
        </p15:guide>
        <p15:guide id="2" pos="214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4F81BD"/>
    <a:srgbClr val="05AB0D"/>
    <a:srgbClr val="00B036"/>
    <a:srgbClr val="0000CC"/>
    <a:srgbClr val="FFFF00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44" autoAdjust="0"/>
    <p:restoredTop sz="98347" autoAdjust="0"/>
  </p:normalViewPr>
  <p:slideViewPr>
    <p:cSldViewPr>
      <p:cViewPr varScale="1">
        <p:scale>
          <a:sx n="111" d="100"/>
          <a:sy n="111" d="100"/>
        </p:scale>
        <p:origin x="1746" y="102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t" anchorCtr="0" compatLnSpc="1">
            <a:prstTxWarp prst="textNoShape">
              <a:avLst/>
            </a:prstTxWarp>
          </a:bodyPr>
          <a:lstStyle>
            <a:lvl1pPr algn="l" defTabSz="8809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94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t" anchorCtr="0" compatLnSpc="1">
            <a:prstTxWarp prst="textNoShape">
              <a:avLst/>
            </a:prstTxWarp>
          </a:bodyPr>
          <a:lstStyle>
            <a:lvl1pPr algn="r" defTabSz="8809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444039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b" anchorCtr="0" compatLnSpc="1">
            <a:prstTxWarp prst="textNoShape">
              <a:avLst/>
            </a:prstTxWarp>
          </a:bodyPr>
          <a:lstStyle>
            <a:lvl1pPr algn="l" defTabSz="8809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940" y="9444039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b" anchorCtr="0" compatLnSpc="1">
            <a:prstTxWarp prst="textNoShape">
              <a:avLst/>
            </a:prstTxWarp>
          </a:bodyPr>
          <a:lstStyle>
            <a:lvl1pPr algn="r" defTabSz="8809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3609724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t" anchorCtr="0" compatLnSpc="1">
            <a:prstTxWarp prst="textNoShape">
              <a:avLst/>
            </a:prstTxWarp>
          </a:bodyPr>
          <a:lstStyle>
            <a:lvl1pPr algn="l" defTabSz="8809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94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t" anchorCtr="0" compatLnSpc="1">
            <a:prstTxWarp prst="textNoShape">
              <a:avLst/>
            </a:prstTxWarp>
          </a:bodyPr>
          <a:lstStyle>
            <a:lvl1pPr algn="r" defTabSz="8809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677" y="4721225"/>
            <a:ext cx="4993851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444039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b" anchorCtr="0" compatLnSpc="1">
            <a:prstTxWarp prst="textNoShape">
              <a:avLst/>
            </a:prstTxWarp>
          </a:bodyPr>
          <a:lstStyle>
            <a:lvl1pPr algn="l" defTabSz="8809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940" y="9444039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b" anchorCtr="0" compatLnSpc="1">
            <a:prstTxWarp prst="textNoShape">
              <a:avLst/>
            </a:prstTxWarp>
          </a:bodyPr>
          <a:lstStyle>
            <a:lvl1pPr algn="r" defTabSz="8809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30746853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 txBox="1">
            <a:spLocks noGrp="1" noChangeArrowheads="1"/>
          </p:cNvSpPr>
          <p:nvPr/>
        </p:nvSpPr>
        <p:spPr bwMode="auto">
          <a:xfrm>
            <a:off x="3857626" y="9444039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41" tIns="45408" rIns="90841" bIns="45408" anchor="b"/>
          <a:lstStyle/>
          <a:p>
            <a:pPr algn="r" defTabSz="880974">
              <a:lnSpc>
                <a:spcPct val="150000"/>
              </a:lnSpc>
              <a:buClr>
                <a:srgbClr val="FFFF00"/>
              </a:buClr>
              <a:buSzPct val="60000"/>
            </a:pPr>
            <a:fld id="{F9BB0A5A-2E71-461B-88AE-C85EE4C02AB6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pPr algn="r" defTabSz="880974">
                <a:lnSpc>
                  <a:spcPct val="150000"/>
                </a:lnSpc>
                <a:buClr>
                  <a:srgbClr val="FFFF00"/>
                </a:buClr>
                <a:buSzPct val="60000"/>
              </a:pPr>
              <a:t>1</a:t>
            </a:fld>
            <a:endParaRPr lang="en-US" altLang="ko-KR" sz="1200" b="1">
              <a:solidFill>
                <a:srgbClr val="000000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6" y="4721225"/>
            <a:ext cx="5441950" cy="4471988"/>
          </a:xfrm>
          <a:noFill/>
          <a:ln/>
        </p:spPr>
        <p:txBody>
          <a:bodyPr lIns="90832" tIns="45403" rIns="90832" bIns="45403"/>
          <a:lstStyle/>
          <a:p>
            <a:endParaRPr lang="en-US" altLang="ko-KR" sz="180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2019-05-31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2019-05-31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2019-05-31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2019-05-31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2019-05-31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2019-05-31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2019-05-31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2019-05-31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2019-05-31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2019-05-31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2019-05-31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5" descr="가우시안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9050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427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619250" y="2060575"/>
            <a:ext cx="6238875" cy="236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가</a:t>
            </a:r>
            <a:r>
              <a:rPr lang="ko-KR" altLang="en-US" sz="6500" b="1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족 행 복 과</a:t>
            </a:r>
            <a:endParaRPr lang="en-US" altLang="ko-KR" sz="6500" b="1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42844" y="4486033"/>
            <a:ext cx="9001125" cy="177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kumimoji="0"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12-3. </a:t>
            </a:r>
            <a:r>
              <a:rPr kumimoji="0" lang="ko-KR" altLang="en-US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상반기 공무원 성인지 교육</a:t>
            </a:r>
            <a:r>
              <a:rPr lang="ko-KR" altLang="en-US" sz="2800" b="1" kern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endParaRPr lang="en-US" altLang="ko-KR" sz="2800" b="1" kern="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smtClean="0">
                <a:latin typeface="HY헤드라인M" pitchFamily="18" charset="-127"/>
                <a:ea typeface="HY헤드라인M" pitchFamily="18" charset="-127"/>
              </a:rPr>
              <a:t>6. 20.(</a:t>
            </a:r>
            <a:r>
              <a:rPr lang="ko-KR" altLang="en-US" sz="2400" b="1" kern="0" smtClean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kern="0" smtClean="0">
                <a:latin typeface="HY헤드라인M" pitchFamily="18" charset="-127"/>
                <a:ea typeface="HY헤드라인M" pitchFamily="18" charset="-127"/>
              </a:rPr>
              <a:t>) 16:00 / </a:t>
            </a:r>
            <a:r>
              <a:rPr lang="ko-KR" altLang="en-US" sz="2400" b="1" kern="0" smtClean="0">
                <a:latin typeface="HY헤드라인M" pitchFamily="18" charset="-127"/>
                <a:ea typeface="HY헤드라인M" pitchFamily="18" charset="-127"/>
              </a:rPr>
              <a:t>군청 대회의실</a:t>
            </a:r>
            <a:r>
              <a:rPr lang="en-US" altLang="ko-KR" sz="2400" b="1" kern="0" smtClean="0">
                <a:latin typeface="HY헤드라인M" pitchFamily="18" charset="-127"/>
                <a:ea typeface="HY헤드라인M" pitchFamily="18" charset="-127"/>
              </a:rPr>
              <a:t> / 250</a:t>
            </a:r>
            <a:r>
              <a:rPr lang="ko-KR" altLang="en-US" sz="2400" b="1" kern="0" smtClean="0">
                <a:latin typeface="HY헤드라인M" pitchFamily="18" charset="-127"/>
                <a:ea typeface="HY헤드라인M" pitchFamily="18" charset="-127"/>
              </a:rPr>
              <a:t>여명</a:t>
            </a:r>
            <a:endParaRPr lang="en-US" altLang="ko-KR" sz="2400" b="1" kern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smtClean="0">
                <a:latin typeface="HY헤드라인M" pitchFamily="18" charset="-127"/>
                <a:ea typeface="HY헤드라인M" pitchFamily="18" charset="-127"/>
              </a:rPr>
              <a:t>성인지 감수성 기르기</a:t>
            </a:r>
            <a:r>
              <a:rPr lang="en-US" altLang="ko-KR" sz="2400" b="1" kern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smtClean="0">
                <a:latin typeface="HY헤드라인M" pitchFamily="18" charset="-127"/>
                <a:ea typeface="HY헤드라인M" pitchFamily="18" charset="-127"/>
              </a:rPr>
              <a:t>성인지 관점에서 정책 이해하기 등</a:t>
            </a:r>
            <a:endParaRPr lang="en-US" altLang="ko-KR" sz="2400" b="1" ker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42875" y="2420888"/>
            <a:ext cx="9001125" cy="177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kumimoji="0"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12-2. </a:t>
            </a:r>
            <a:r>
              <a:rPr kumimoji="0" lang="ko-KR" altLang="en-US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영동군 가족친화 기관 재인증 신청</a:t>
            </a:r>
            <a:r>
              <a:rPr lang="ko-KR" altLang="en-US" sz="2800" b="1" kern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endParaRPr lang="en-US" altLang="ko-KR" sz="2800" b="1" kern="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smtClean="0">
                <a:latin typeface="HY헤드라인M" pitchFamily="18" charset="-127"/>
                <a:ea typeface="HY헤드라인M" pitchFamily="18" charset="-127"/>
              </a:rPr>
              <a:t>신청마감일 </a:t>
            </a:r>
            <a:r>
              <a:rPr lang="en-US" altLang="ko-KR" sz="2400" b="1" kern="0" smtClean="0">
                <a:latin typeface="HY헤드라인M" pitchFamily="18" charset="-127"/>
                <a:ea typeface="HY헤드라인M" pitchFamily="18" charset="-127"/>
              </a:rPr>
              <a:t>: 6. 28. </a:t>
            </a:r>
            <a:r>
              <a:rPr lang="ko-KR" altLang="en-US" sz="2400" b="1" kern="0" smtClean="0">
                <a:latin typeface="HY헤드라인M" pitchFamily="18" charset="-127"/>
                <a:ea typeface="HY헤드라인M" pitchFamily="18" charset="-127"/>
              </a:rPr>
              <a:t>까지 </a:t>
            </a:r>
            <a:endParaRPr lang="en-US" altLang="ko-KR" sz="2400" b="1" ker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spc="150" smtClean="0">
                <a:latin typeface="HY헤드라인M" pitchFamily="18" charset="-127"/>
                <a:ea typeface="HY헤드라인M" pitchFamily="18" charset="-127"/>
              </a:rPr>
              <a:t>공공기관 가족친화인증 의무화에 따른 재인증 신청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44016" y="332656"/>
            <a:ext cx="8892480" cy="1857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12-1. </a:t>
            </a:r>
            <a:r>
              <a:rPr lang="ko-KR" altLang="en-US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상반기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결혼중개업체 지도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·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점검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6</a:t>
            </a:r>
            <a:r>
              <a:rPr lang="ko-KR" altLang="en-US" sz="2400" b="1" kern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월중 </a:t>
            </a:r>
            <a:r>
              <a:rPr lang="en-US" altLang="ko-KR" sz="2400" b="1" kern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3</a:t>
            </a:r>
            <a:r>
              <a:rPr lang="ko-KR" altLang="en-US" sz="2400" b="1" kern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개소 </a:t>
            </a:r>
            <a:r>
              <a:rPr lang="en-US" altLang="ko-KR" sz="2400" b="1" kern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kern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여성정책팀장 외 </a:t>
            </a:r>
            <a:r>
              <a:rPr lang="en-US" altLang="ko-KR" sz="2400" b="1" kern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kern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kern="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결혼중개업법 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준수사항 등</a:t>
            </a:r>
            <a:endParaRPr lang="en-US" altLang="ko-KR" sz="2400" b="1" kern="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615373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3"/>
          <p:cNvSpPr>
            <a:spLocks noChangeArrowheads="1"/>
          </p:cNvSpPr>
          <p:nvPr/>
        </p:nvSpPr>
        <p:spPr bwMode="auto">
          <a:xfrm>
            <a:off x="107504" y="404664"/>
            <a:ext cx="8929718" cy="2000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norm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12-4. </a:t>
            </a:r>
            <a:r>
              <a:rPr lang="ko-KR" altLang="en-US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뉴영동 라이온스클럽 장학금 수여식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600" b="1" smtClean="0">
                <a:latin typeface="HY헤드라인M" pitchFamily="18" charset="-127"/>
                <a:ea typeface="HY헤드라인M" pitchFamily="18" charset="-127"/>
              </a:rPr>
              <a:t>6. 5.(</a:t>
            </a:r>
            <a:r>
              <a:rPr lang="ko-KR" altLang="en-US" sz="2600" b="1" smtClean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600" b="1" smtClean="0">
                <a:latin typeface="HY헤드라인M" pitchFamily="18" charset="-127"/>
                <a:ea typeface="HY헤드라인M" pitchFamily="18" charset="-127"/>
              </a:rPr>
              <a:t>) 15:00 / </a:t>
            </a:r>
            <a:r>
              <a:rPr lang="ko-KR" altLang="en-US" sz="2600" b="1" smtClean="0">
                <a:latin typeface="HY헤드라인M" pitchFamily="18" charset="-127"/>
                <a:ea typeface="HY헤드라인M" pitchFamily="18" charset="-127"/>
              </a:rPr>
              <a:t>군청 소회의실 </a:t>
            </a:r>
            <a:r>
              <a:rPr lang="en-US" altLang="ko-KR" sz="2600" b="1" smtClean="0">
                <a:latin typeface="HY헤드라인M" pitchFamily="18" charset="-127"/>
                <a:ea typeface="HY헤드라인M" pitchFamily="18" charset="-127"/>
              </a:rPr>
              <a:t>/ 8</a:t>
            </a:r>
            <a:r>
              <a:rPr lang="ko-KR" altLang="en-US" sz="2600" b="1" smtClean="0">
                <a:latin typeface="HY헤드라인M" pitchFamily="18" charset="-127"/>
                <a:ea typeface="HY헤드라인M" pitchFamily="18" charset="-127"/>
              </a:rPr>
              <a:t>명 수여</a:t>
            </a:r>
            <a:endParaRPr lang="en-US" altLang="ko-KR" sz="2600" b="1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저소득층 가정 학생 장학금 수여 및 격려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07504" y="2492896"/>
            <a:ext cx="9144000" cy="1841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smtClean="0">
                <a:solidFill>
                  <a:srgbClr val="0000CC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12-5.</a:t>
            </a:r>
            <a:r>
              <a:rPr lang="ko-KR" altLang="en-US" sz="2800" b="1" smtClean="0">
                <a:solidFill>
                  <a:srgbClr val="0000CC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2019</a:t>
            </a:r>
            <a:r>
              <a:rPr lang="ko-KR" altLang="en-US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청소년 어울림마당 체험부스 운영</a:t>
            </a:r>
            <a:endParaRPr lang="ko-KR" altLang="en-US" sz="2800" b="1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spc="-15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6. 15.(</a:t>
            </a:r>
            <a:r>
              <a:rPr lang="ko-KR" altLang="en-US" sz="2400" b="1" spc="-15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토</a:t>
            </a:r>
            <a:r>
              <a:rPr lang="en-US" altLang="ko-KR" sz="2400" b="1" spc="-15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10:00 / </a:t>
            </a:r>
            <a:r>
              <a:rPr lang="ko-KR" altLang="en-US" sz="2400" b="1" spc="-30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중앙소공원 </a:t>
            </a:r>
            <a:r>
              <a:rPr lang="en-US" altLang="ko-KR" sz="2400" b="1" spc="-30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spc="-30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주관 </a:t>
            </a:r>
            <a:r>
              <a:rPr lang="en-US" altLang="ko-KR" sz="2400" b="1" spc="-30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spc="-30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청소년적십자 영동지구협의회</a:t>
            </a:r>
            <a:endParaRPr lang="en-US" altLang="ko-KR" sz="2400" b="1" spc="-30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커피만들기 등 체험부스 </a:t>
            </a:r>
            <a:r>
              <a:rPr lang="en-US" altLang="ko-KR" sz="2400" b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7</a:t>
            </a:r>
            <a:r>
              <a:rPr lang="ko-KR" altLang="en-US" sz="2400" b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개소 운영</a:t>
            </a:r>
            <a:endParaRPr lang="en-US" altLang="ko-KR" sz="24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07504" y="4533645"/>
            <a:ext cx="9001125" cy="177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kumimoji="0"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12-6. </a:t>
            </a:r>
            <a:r>
              <a:rPr kumimoji="0"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2019</a:t>
            </a:r>
            <a:r>
              <a:rPr kumimoji="0"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아동학대 신고의무자 교육</a:t>
            </a:r>
            <a:endParaRPr lang="en-US" altLang="ko-KR" sz="2800" b="1" kern="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6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월중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군청 소회의실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 /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아동학대 신고의무자 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40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여명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spc="150" dirty="0" smtClean="0">
                <a:latin typeface="HY헤드라인M" pitchFamily="18" charset="-127"/>
                <a:ea typeface="HY헤드라인M" pitchFamily="18" charset="-127"/>
              </a:rPr>
              <a:t>아동학대 신고의무자</a:t>
            </a:r>
            <a:r>
              <a:rPr lang="en-US" altLang="ko-KR" sz="2400" b="1" kern="0" spc="150" dirty="0" smtClean="0">
                <a:latin typeface="HY헤드라인M" pitchFamily="18" charset="-127"/>
                <a:ea typeface="HY헤드라인M" pitchFamily="18" charset="-127"/>
              </a:rPr>
              <a:t>(24</a:t>
            </a:r>
            <a:r>
              <a:rPr lang="ko-KR" altLang="en-US" sz="2400" b="1" kern="0" spc="150" dirty="0" smtClean="0">
                <a:latin typeface="HY헤드라인M" pitchFamily="18" charset="-127"/>
                <a:ea typeface="HY헤드라인M" pitchFamily="18" charset="-127"/>
              </a:rPr>
              <a:t>개 직군 종사자</a:t>
            </a:r>
            <a:r>
              <a:rPr lang="en-US" altLang="ko-KR" sz="2400" b="1" kern="0" spc="150" dirty="0" smtClean="0"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400" b="1" kern="0" spc="150" smtClean="0">
                <a:latin typeface="HY헤드라인M" pitchFamily="18" charset="-127"/>
                <a:ea typeface="HY헤드라인M" pitchFamily="18" charset="-127"/>
              </a:rPr>
              <a:t> 교육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453036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08520" y="332656"/>
            <a:ext cx="9144000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smtClean="0">
                <a:solidFill>
                  <a:srgbClr val="0000CC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12-7.</a:t>
            </a:r>
            <a:r>
              <a:rPr lang="ko-KR" altLang="en-US" sz="2800" b="1" smtClean="0">
                <a:solidFill>
                  <a:srgbClr val="0000CC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초ㆍ중학생 영어캠프 위탁운영 제안서 평가위원회</a:t>
            </a:r>
            <a:endParaRPr lang="ko-KR" altLang="en-US" sz="2800" b="1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6. 11.(</a:t>
            </a:r>
            <a:r>
              <a:rPr lang="ko-KR" altLang="en-US" sz="2400" b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14:00 /</a:t>
            </a:r>
            <a:r>
              <a:rPr lang="ko-KR" altLang="en-US" sz="2400" b="1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군청 상황실 </a:t>
            </a:r>
            <a:r>
              <a:rPr lang="en-US" altLang="ko-KR" sz="2400" b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평가위원 </a:t>
            </a:r>
            <a:r>
              <a:rPr lang="en-US" altLang="ko-KR" sz="2400" b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7</a:t>
            </a:r>
            <a:r>
              <a:rPr lang="ko-KR" altLang="en-US" sz="2400" b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초ㆍ중학생 합숙형 영어캠프 운영 업체 제안서 평가</a:t>
            </a:r>
            <a:r>
              <a:rPr lang="en-US" altLang="ko-KR" sz="2400" b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07504" y="2420888"/>
            <a:ext cx="8929718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norm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12-8. </a:t>
            </a:r>
            <a:r>
              <a:rPr lang="ko-KR" altLang="en-US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충북지역 문해교사 역량강화 워크숍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smtClean="0">
                <a:latin typeface="HY헤드라인M" pitchFamily="18" charset="-127"/>
                <a:ea typeface="HY헤드라인M" pitchFamily="18" charset="-127"/>
              </a:rPr>
              <a:t>6. 12.(</a:t>
            </a: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smtClean="0">
                <a:latin typeface="HY헤드라인M" pitchFamily="18" charset="-127"/>
                <a:ea typeface="HY헤드라인M" pitchFamily="18" charset="-127"/>
              </a:rPr>
              <a:t>) 11:00 / </a:t>
            </a: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레인보우영동도서관 </a:t>
            </a:r>
            <a:r>
              <a:rPr lang="en-US" altLang="ko-KR" sz="2400" b="1" smtClean="0">
                <a:latin typeface="HY헤드라인M" pitchFamily="18" charset="-127"/>
                <a:ea typeface="HY헤드라인M" pitchFamily="18" charset="-127"/>
              </a:rPr>
              <a:t>/ 40</a:t>
            </a: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spc="-100" smtClean="0">
                <a:latin typeface="HY헤드라인M" pitchFamily="18" charset="-127"/>
                <a:ea typeface="HY헤드라인M" pitchFamily="18" charset="-127"/>
              </a:rPr>
              <a:t>문해수업 지도안 구성 및 시연 등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107504" y="4523238"/>
            <a:ext cx="8929718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norm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12-9. </a:t>
            </a:r>
            <a:r>
              <a:rPr kumimoji="0"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</a:t>
            </a:r>
            <a:r>
              <a:rPr kumimoji="0" lang="ko-KR" altLang="en-US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재</a:t>
            </a:r>
            <a:r>
              <a:rPr kumimoji="0"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</a:t>
            </a:r>
            <a:r>
              <a:rPr kumimoji="0" lang="ko-KR" altLang="en-US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영동군민장학회 이사회</a:t>
            </a:r>
            <a:r>
              <a:rPr kumimoji="0"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(2</a:t>
            </a:r>
            <a:r>
              <a:rPr kumimoji="0" lang="ko-KR" altLang="en-US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차</a:t>
            </a:r>
            <a:r>
              <a:rPr kumimoji="0"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smtClean="0">
                <a:latin typeface="HY헤드라인M" pitchFamily="18" charset="-127"/>
                <a:ea typeface="HY헤드라인M" pitchFamily="18" charset="-127"/>
              </a:rPr>
              <a:t>6. 12.(</a:t>
            </a: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smtClean="0">
                <a:latin typeface="HY헤드라인M" pitchFamily="18" charset="-127"/>
                <a:ea typeface="HY헤드라인M" pitchFamily="18" charset="-127"/>
              </a:rPr>
              <a:t>) 14:00</a:t>
            </a: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군청 상황실 </a:t>
            </a:r>
            <a:r>
              <a:rPr lang="en-US" altLang="ko-KR" sz="2400" b="1" smtClean="0">
                <a:latin typeface="HY헤드라인M" pitchFamily="18" charset="-127"/>
                <a:ea typeface="HY헤드라인M" pitchFamily="18" charset="-127"/>
              </a:rPr>
              <a:t>/ 18</a:t>
            </a: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spc="-10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spc="-100" smtClean="0">
                <a:latin typeface="HY헤드라인M" pitchFamily="18" charset="-127"/>
                <a:ea typeface="HY헤드라인M" pitchFamily="18" charset="-127"/>
              </a:rPr>
              <a:t>2020</a:t>
            </a:r>
            <a:r>
              <a:rPr lang="ko-KR" altLang="en-US" sz="2400" b="1" spc="-100" smtClean="0">
                <a:latin typeface="HY헤드라인M" pitchFamily="18" charset="-127"/>
                <a:ea typeface="HY헤드라인M" pitchFamily="18" charset="-127"/>
              </a:rPr>
              <a:t>년도 향토장학금 확대 검토 및 기타 안건</a:t>
            </a:r>
            <a:r>
              <a:rPr lang="en-US" altLang="ko-KR" sz="2400" smtClean="0"/>
              <a:t> </a:t>
            </a:r>
            <a:endParaRPr lang="en-US" altLang="ko-KR" sz="2400" b="1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453036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07504" y="348046"/>
            <a:ext cx="8929718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norm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12-10. </a:t>
            </a:r>
            <a:r>
              <a:rPr kumimoji="0" lang="ko-KR" altLang="en-US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북스타트 활동가 교육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smtClean="0">
                <a:latin typeface="HY헤드라인M" pitchFamily="18" charset="-127"/>
                <a:ea typeface="HY헤드라인M" pitchFamily="18" charset="-127"/>
              </a:rPr>
              <a:t>6. 11. ~ 12.</a:t>
            </a: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레인보우영동도서관 </a:t>
            </a:r>
            <a:r>
              <a:rPr lang="en-US" altLang="ko-KR" sz="2400" b="1" smtClean="0">
                <a:latin typeface="HY헤드라인M" pitchFamily="18" charset="-127"/>
                <a:ea typeface="HY헤드라인M" pitchFamily="18" charset="-127"/>
              </a:rPr>
              <a:t>/ 20</a:t>
            </a: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spc="-10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영유아를 위한 독서육아 지원 활동가 교육</a:t>
            </a:r>
            <a:r>
              <a:rPr lang="en-US" altLang="ko-KR" sz="2400" smtClean="0"/>
              <a:t> </a:t>
            </a:r>
            <a:endParaRPr lang="en-US" altLang="ko-KR" sz="2400" b="1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07504" y="2492896"/>
            <a:ext cx="8929718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norm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12-11. </a:t>
            </a:r>
            <a:r>
              <a:rPr kumimoji="0"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</a:t>
            </a:r>
            <a:r>
              <a:rPr kumimoji="0" lang="ko-KR" altLang="en-US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인 미디어 크리에이터 양성과정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smtClean="0">
                <a:latin typeface="HY헤드라인M" pitchFamily="18" charset="-127"/>
                <a:ea typeface="HY헤드라인M" pitchFamily="18" charset="-127"/>
              </a:rPr>
              <a:t>6. 11. ~ 8. 14.</a:t>
            </a: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레인보우영동도서관 </a:t>
            </a:r>
            <a:r>
              <a:rPr lang="en-US" altLang="ko-KR" sz="2400" b="1" smtClean="0">
                <a:latin typeface="HY헤드라인M" pitchFamily="18" charset="-127"/>
                <a:ea typeface="HY헤드라인M" pitchFamily="18" charset="-127"/>
              </a:rPr>
              <a:t>/ 18</a:t>
            </a: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회</a:t>
            </a:r>
            <a:endParaRPr lang="en-US" altLang="ko-KR" sz="2400" b="1" spc="-10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청년세대를 위한 컨텐츠 제작 교육</a:t>
            </a:r>
            <a:endParaRPr lang="en-US" altLang="ko-KR" sz="2400" b="1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07504" y="4663487"/>
            <a:ext cx="8929718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norm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12-12. </a:t>
            </a:r>
            <a:r>
              <a:rPr kumimoji="0"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6</a:t>
            </a:r>
            <a:r>
              <a:rPr kumimoji="0" lang="ko-KR" altLang="en-US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월 인문학 교실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smtClean="0">
                <a:latin typeface="HY헤드라인M" pitchFamily="18" charset="-127"/>
                <a:ea typeface="HY헤드라인M" pitchFamily="18" charset="-127"/>
              </a:rPr>
              <a:t>6. 26.(</a:t>
            </a: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smtClean="0">
                <a:latin typeface="HY헤드라인M" pitchFamily="18" charset="-127"/>
                <a:ea typeface="HY헤드라인M" pitchFamily="18" charset="-127"/>
              </a:rPr>
              <a:t>) 19:00</a:t>
            </a: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레인보우영동도서관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강사 및 주제 </a:t>
            </a:r>
            <a:r>
              <a:rPr lang="en-US" altLang="ko-KR" sz="2400" b="1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정수년 </a:t>
            </a:r>
            <a:r>
              <a:rPr lang="en-US" altLang="ko-KR" sz="2400" b="1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정수년의 해금연주회</a:t>
            </a:r>
            <a:endParaRPr lang="en-US" altLang="ko-KR" sz="2400" b="1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392897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07504" y="404664"/>
            <a:ext cx="8533011" cy="1944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ko-KR" altLang="en-US" sz="2800" b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▣</a:t>
            </a:r>
            <a:r>
              <a:rPr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이달의 중점 홍보사항</a:t>
            </a:r>
            <a:endParaRPr lang="en-US" altLang="ko-KR" sz="2800" b="1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인문학 교실 홍보 </a:t>
            </a:r>
            <a:r>
              <a:rPr lang="en-US" altLang="ko-KR" sz="2400" b="1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지역신문</a:t>
            </a:r>
            <a:r>
              <a:rPr lang="en-US" altLang="ko-KR" sz="2400" b="1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현수막</a:t>
            </a:r>
            <a:endParaRPr lang="en-US" altLang="ko-KR" sz="2400" b="1" smtClean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709766629"/>
      </p:ext>
    </p:extLst>
  </p:cSld>
  <p:clrMapOvr>
    <a:masterClrMapping/>
  </p:clrMapOvr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gradFill>
          <a:gsLst>
            <a:gs pos="0">
              <a:schemeClr val="accent1">
                <a:tint val="66000"/>
                <a:satMod val="160000"/>
                <a:alpha val="9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</a:spPr>
      <a:bodyPr/>
      <a:lstStyle>
        <a:defPPr eaLnBrk="0" hangingPunct="0">
          <a:defRPr sz="2400" b="1" kern="0" dirty="0">
            <a:solidFill>
              <a:schemeClr val="tx2"/>
            </a:solidFill>
            <a:latin typeface="HY헤드라인M" pitchFamily="18" charset="-127"/>
            <a:ea typeface="HY헤드라인M" pitchFamily="18" charset="-127"/>
            <a:cs typeface="+mj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75064</TotalTime>
  <Words>322</Words>
  <Application>Microsoft Office PowerPoint</Application>
  <PresentationFormat>화면 슬라이드 쇼(4:3)</PresentationFormat>
  <Paragraphs>40</Paragraphs>
  <Slides>6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10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17" baseType="lpstr">
      <vt:lpstr>HY견고딕</vt:lpstr>
      <vt:lpstr>HY헤드라인M</vt:lpstr>
      <vt:lpstr>Monotype Sorts</vt:lpstr>
      <vt:lpstr>굴림</vt:lpstr>
      <vt:lpstr>굴림체</vt:lpstr>
      <vt:lpstr>맑은 고딕</vt:lpstr>
      <vt:lpstr>Arial</vt:lpstr>
      <vt:lpstr>Symbol</vt:lpstr>
      <vt:lpstr>Times New Roman</vt:lpstr>
      <vt:lpstr>Wingdings</vt:lpstr>
      <vt:lpstr>6_Office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남 진우</cp:lastModifiedBy>
  <cp:revision>11782</cp:revision>
  <cp:lastPrinted>2019-05-30T05:19:12Z</cp:lastPrinted>
  <dcterms:modified xsi:type="dcterms:W3CDTF">2019-05-31T02:21:59Z</dcterms:modified>
</cp:coreProperties>
</file>