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7"/>
  </p:notesMasterIdLst>
  <p:handoutMasterIdLst>
    <p:handoutMasterId r:id="rId8"/>
  </p:handoutMasterIdLst>
  <p:sldIdLst>
    <p:sldId id="6102" r:id="rId2"/>
    <p:sldId id="6096" r:id="rId3"/>
    <p:sldId id="6097" r:id="rId4"/>
    <p:sldId id="6098" r:id="rId5"/>
    <p:sldId id="6101" r:id="rId6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36"/>
    <a:srgbClr val="05AB0D"/>
    <a:srgbClr val="0000CC"/>
    <a:srgbClr val="FFFF00"/>
    <a:srgbClr val="3399FF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9679" autoAdjust="0"/>
  </p:normalViewPr>
  <p:slideViewPr>
    <p:cSldViewPr>
      <p:cViewPr varScale="1">
        <p:scale>
          <a:sx n="115" d="100"/>
          <a:sy n="115" d="100"/>
        </p:scale>
        <p:origin x="1530" y="12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44" rIns="90714" bIns="45344" numCol="1" anchor="t" anchorCtr="0" compatLnSpc="1">
            <a:prstTxWarp prst="textNoShape">
              <a:avLst/>
            </a:prstTxWarp>
          </a:bodyPr>
          <a:lstStyle>
            <a:lvl1pPr algn="l" defTabSz="879741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4" y="0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44" rIns="90714" bIns="45344" numCol="1" anchor="t" anchorCtr="0" compatLnSpc="1">
            <a:prstTxWarp prst="textNoShape">
              <a:avLst/>
            </a:prstTxWarp>
          </a:bodyPr>
          <a:lstStyle>
            <a:lvl1pPr algn="r" defTabSz="879741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972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44" rIns="90714" bIns="45344" numCol="1" anchor="b" anchorCtr="0" compatLnSpc="1">
            <a:prstTxWarp prst="textNoShape">
              <a:avLst/>
            </a:prstTxWarp>
          </a:bodyPr>
          <a:lstStyle>
            <a:lvl1pPr algn="l" defTabSz="879741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4" y="9431972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44" rIns="90714" bIns="45344" numCol="1" anchor="b" anchorCtr="0" compatLnSpc="1">
            <a:prstTxWarp prst="textNoShape">
              <a:avLst/>
            </a:prstTxWarp>
          </a:bodyPr>
          <a:lstStyle>
            <a:lvl1pPr algn="r" defTabSz="879741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097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44" rIns="90714" bIns="45344" numCol="1" anchor="t" anchorCtr="0" compatLnSpc="1">
            <a:prstTxWarp prst="textNoShape">
              <a:avLst/>
            </a:prstTxWarp>
          </a:bodyPr>
          <a:lstStyle>
            <a:lvl1pPr algn="l" defTabSz="879741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4" y="0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44" rIns="90714" bIns="45344" numCol="1" anchor="t" anchorCtr="0" compatLnSpc="1">
            <a:prstTxWarp prst="textNoShape">
              <a:avLst/>
            </a:prstTxWarp>
          </a:bodyPr>
          <a:lstStyle>
            <a:lvl1pPr algn="r" defTabSz="879741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409" y="4715192"/>
            <a:ext cx="4986863" cy="44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44" rIns="90714" bIns="453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972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44" rIns="90714" bIns="45344" numCol="1" anchor="b" anchorCtr="0" compatLnSpc="1">
            <a:prstTxWarp prst="textNoShape">
              <a:avLst/>
            </a:prstTxWarp>
          </a:bodyPr>
          <a:lstStyle>
            <a:lvl1pPr algn="l" defTabSz="879741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4" y="9431972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44" rIns="90714" bIns="45344" numCol="1" anchor="b" anchorCtr="0" compatLnSpc="1">
            <a:prstTxWarp prst="textNoShape">
              <a:avLst/>
            </a:prstTxWarp>
          </a:bodyPr>
          <a:lstStyle>
            <a:lvl1pPr algn="r" defTabSz="879741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7468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2020-11-27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2020-11-27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2020-11-27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2020-11-27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2020-11-27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2020-11-27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2020-11-27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2020-11-27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2020-11-27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2020-11-27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2020-11-27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6228184" y="0"/>
          <a:ext cx="2915816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가족행복과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6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52536" y="-99392"/>
            <a:ext cx="91931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아동</a:t>
            </a:r>
            <a:r>
              <a:rPr lang="en-US" altLang="ko-KR" sz="2800" b="1" dirty="0" smtClean="0">
                <a:solidFill>
                  <a:srgbClr val="0000FF"/>
                </a:solidFill>
              </a:rPr>
              <a:t>·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여성안전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지역연대 위원회 개최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12. 15.(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10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위원장 행정복지국장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군청 상황실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년도 지역연대 운영실적 및 기관 간 추진사업 공유 및 홍보</a:t>
            </a: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356992"/>
            <a:ext cx="910850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14-3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2021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기간제 근로자 모집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80700"/>
              </p:ext>
            </p:extLst>
          </p:nvPr>
        </p:nvGraphicFramePr>
        <p:xfrm>
          <a:off x="185446" y="4149080"/>
          <a:ext cx="8851050" cy="260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5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latin typeface="+mj-ea"/>
                          <a:ea typeface="+mj-ea"/>
                        </a:rPr>
                        <a:t>구분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latin typeface="+mj-ea"/>
                          <a:ea typeface="+mj-ea"/>
                        </a:rPr>
                        <a:t>채용인원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latin typeface="+mj-ea"/>
                          <a:ea typeface="+mj-ea"/>
                        </a:rPr>
                        <a:t>내용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latin typeface="+mj-ea"/>
                          <a:ea typeface="+mj-ea"/>
                        </a:rPr>
                        <a:t>접수기간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latin typeface="+mj-ea"/>
                          <a:ea typeface="+mj-ea"/>
                        </a:rPr>
                        <a:t>면접일시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50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영동군민회관</a:t>
                      </a:r>
                      <a:endParaRPr lang="ko-KR" altLang="en-US" sz="1500" spc="-15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500" b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500" b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명</a:t>
                      </a:r>
                      <a:endParaRPr lang="ko-KR" altLang="en-US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500" b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영동군민회관 시설 환경관리 등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12.7.(</a:t>
                      </a:r>
                      <a:r>
                        <a:rPr lang="ko-KR" altLang="en-US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)~12.11.(</a:t>
                      </a:r>
                      <a:r>
                        <a:rPr lang="ko-KR" altLang="en-US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</a:t>
                      </a:r>
                      <a:r>
                        <a:rPr lang="en-US" altLang="ko-KR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500" b="0" spc="-15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500" b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12.18.(</a:t>
                      </a:r>
                      <a:r>
                        <a:rPr lang="ko-KR" altLang="en-US" sz="1500" b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</a:t>
                      </a:r>
                      <a:r>
                        <a:rPr lang="en-US" altLang="ko-KR" sz="1500" b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3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50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관내 지역아동센터 </a:t>
                      </a:r>
                      <a:r>
                        <a:rPr lang="en-US" altLang="ko-KR" sz="150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</a:t>
                      </a:r>
                      <a:r>
                        <a:rPr lang="ko-KR" altLang="en-US" sz="150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개소</a:t>
                      </a:r>
                      <a:endParaRPr lang="ko-KR" altLang="en-US" sz="1500" spc="-15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500" b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7</a:t>
                      </a:r>
                      <a:r>
                        <a:rPr lang="ko-KR" altLang="en-US" sz="1500" b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명</a:t>
                      </a:r>
                      <a:endParaRPr lang="ko-KR" altLang="en-US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500" b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관내 지역아동센터 파견 아동학습 지도 등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12.10.(</a:t>
                      </a:r>
                      <a:r>
                        <a:rPr lang="ko-KR" altLang="en-US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altLang="ko-KR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)~12.14.(</a:t>
                      </a:r>
                      <a:r>
                        <a:rPr lang="ko-KR" altLang="en-US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500" b="0" spc="-15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82255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50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황간 청소년 문화의 집</a:t>
                      </a:r>
                      <a:endParaRPr lang="ko-KR" altLang="en-US" sz="15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50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50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명</a:t>
                      </a:r>
                      <a:endParaRPr lang="ko-KR" altLang="en-US" sz="15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50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황간청소년 문화의 집   시설환경</a:t>
                      </a:r>
                      <a:r>
                        <a:rPr lang="ko-KR" altLang="en-US" sz="1500" baseline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관리 등</a:t>
                      </a:r>
                      <a:endParaRPr lang="ko-KR" altLang="en-US" sz="15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2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50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레인보우영동도서관</a:t>
                      </a:r>
                      <a:endParaRPr lang="ko-KR" altLang="en-US" sz="15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5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r>
                        <a:rPr lang="ko-KR" altLang="en-US" sz="15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명</a:t>
                      </a:r>
                      <a:endParaRPr lang="ko-KR" altLang="en-US" sz="15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500" spc="-15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도서관 자료관리</a:t>
                      </a:r>
                      <a:r>
                        <a:rPr lang="en-US" altLang="ko-KR" sz="1500" spc="-15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</a:t>
                      </a:r>
                      <a:r>
                        <a:rPr lang="en-US" altLang="ko-KR" sz="1500" spc="-15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500" spc="-150" baseline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평생학습 </a:t>
                      </a:r>
                      <a:r>
                        <a:rPr lang="ko-KR" altLang="en-US" sz="1500" baseline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운영보조 및</a:t>
                      </a:r>
                      <a:r>
                        <a:rPr lang="ko-KR" altLang="en-US" sz="150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환경관리</a:t>
                      </a:r>
                      <a:endParaRPr lang="ko-KR" altLang="en-US" sz="15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12.7.(</a:t>
                      </a:r>
                      <a:r>
                        <a:rPr lang="ko-KR" altLang="en-US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)~12.10.(</a:t>
                      </a:r>
                      <a:r>
                        <a:rPr lang="ko-KR" altLang="en-US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altLang="ko-KR" sz="1500" b="0" spc="-15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500" b="0" spc="-15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95523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00664" y="1628800"/>
            <a:ext cx="91931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14-2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영동군민회관 하반기 건물 정기안전점검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11.30.(</a:t>
            </a:r>
            <a:r>
              <a:rPr lang="ko-KR" altLang="en-US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)~12.18.(</a:t>
            </a:r>
            <a:r>
              <a:rPr lang="ko-KR" altLang="en-US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건물 균열</a:t>
            </a:r>
            <a:r>
              <a:rPr lang="en-US" altLang="ko-KR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붕괴 등 구조안전성 진단 </a:t>
            </a:r>
            <a:endParaRPr lang="en-US" altLang="ko-KR" sz="2400" b="1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44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252536" y="332656"/>
            <a:ext cx="9144000" cy="157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14-4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청소년 유해환경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개선활동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12. 10.(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/ 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청소년상담복지센터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영동경찰서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수능 후 청소년 유해환경 민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 합동 점검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08520" y="1881550"/>
            <a:ext cx="9144000" cy="19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14-5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청소년 축제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(e-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스포츠대회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12. 12.(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13.(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온라인 및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영동문화원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청소년 카트라이더 리그 대회 예선 및 본선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252536" y="3429000"/>
            <a:ext cx="9144000" cy="159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14-6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방과후 아카데미 방학식</a:t>
            </a:r>
          </a:p>
          <a:p>
            <a:pPr marL="914400" lvl="1" indent="-457200"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12. 24.(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35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크리스마스 이벤트 등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1520" y="5085184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하반기 지역아동센터 운영 및 동절기 안전 점검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12. 1.(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12. 18.(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9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영유아보육팀장외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인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운영 회계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한파 대비 전기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소방시설 등 안전관리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252536" y="1776298"/>
            <a:ext cx="8817928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영동군민장학금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기탁식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. 3.(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11:00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군수님실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여자만회타운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-252536" y="3140968"/>
            <a:ext cx="8817928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14-10.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평생학습도시 영동군 정책살롱 개최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09:30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레인보우영동도서관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담당자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24544" y="4728626"/>
            <a:ext cx="8817928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레인보우영동연수원 민간위탁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제안서 평가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16:00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평가위원 및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제안사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2536" y="332656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14-8.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영동군공립지역아동센터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위수탁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협약 체결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비아들사회적협동조합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2021.1.1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~2025.12.31(5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61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42999" y="2420888"/>
            <a:ext cx="91074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</a:t>
            </a:r>
            <a:r>
              <a:rPr kumimoji="0"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-13. 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어린이급식관리지원센터 재 위탁 계약 체결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12. 1.(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) /『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어린이급식관리지원센터 위탁운영관리 협약서</a:t>
            </a:r>
            <a:endParaRPr lang="en-US" altLang="ko-KR" sz="23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위탁기간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(2021.1.1.-2022.12.31.) / 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유원대학교 </a:t>
            </a:r>
            <a:r>
              <a:rPr lang="ko-KR" altLang="en-US" sz="2300" b="1" kern="0" dirty="0" err="1">
                <a:latin typeface="HY헤드라인M" pitchFamily="18" charset="-127"/>
                <a:ea typeface="HY헤드라인M" pitchFamily="18" charset="-127"/>
              </a:rPr>
              <a:t>산힉협력단</a:t>
            </a:r>
            <a:endParaRPr lang="en-US" altLang="ko-KR" sz="23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매년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105,000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천원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국비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50%, 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도비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10%, 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군비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40%)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42999" y="4653136"/>
            <a:ext cx="91074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</a:t>
            </a:r>
            <a:r>
              <a:rPr kumimoji="0"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</a:t>
            </a:r>
            <a:r>
              <a:rPr kumimoji="0"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어린이기호식품 조리판매업소 지도점검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12. 1.(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)~12. 8.(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200" b="1" kern="0" dirty="0">
                <a:latin typeface="HY헤드라인M" pitchFamily="18" charset="-127"/>
                <a:ea typeface="HY헤드라인M" pitchFamily="18" charset="-127"/>
              </a:rPr>
              <a:t>어린이기호식품 조리판매업소 </a:t>
            </a:r>
            <a:r>
              <a:rPr lang="en-US" altLang="ko-KR" sz="22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200" b="1" kern="0" dirty="0">
                <a:latin typeface="HY헤드라인M" pitchFamily="18" charset="-127"/>
                <a:ea typeface="HY헤드라인M" pitchFamily="18" charset="-127"/>
              </a:rPr>
              <a:t>회 </a:t>
            </a:r>
            <a:r>
              <a:rPr lang="en-US" altLang="ko-KR" sz="2200" b="1" kern="0" dirty="0">
                <a:latin typeface="HY헤드라인M" pitchFamily="18" charset="-127"/>
                <a:ea typeface="HY헤드라인M" pitchFamily="18" charset="-127"/>
              </a:rPr>
              <a:t>51</a:t>
            </a:r>
            <a:r>
              <a:rPr lang="ko-KR" altLang="en-US" sz="22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2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kern="0" dirty="0" err="1">
                <a:latin typeface="HY헤드라인M" pitchFamily="18" charset="-127"/>
                <a:ea typeface="HY헤드라인M" pitchFamily="18" charset="-127"/>
              </a:rPr>
              <a:t>점검반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300" b="1" kern="0" dirty="0" err="1">
                <a:latin typeface="HY헤드라인M" pitchFamily="18" charset="-127"/>
                <a:ea typeface="HY헤드라인M" pitchFamily="18" charset="-127"/>
              </a:rPr>
              <a:t>식품안전팀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전담관리원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3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점검항목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어린이 기호식품 중 정서저해식품 등 판매여부</a:t>
            </a:r>
            <a:endParaRPr lang="en-US" altLang="ko-KR" sz="23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43000" y="332656"/>
            <a:ext cx="91074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spc="-15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</a:t>
            </a:r>
            <a:r>
              <a:rPr kumimoji="0" lang="en-US" altLang="ko-KR" sz="2800" b="1" spc="-15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-12. </a:t>
            </a:r>
            <a:r>
              <a:rPr kumimoji="0" lang="ko-KR" altLang="en-US" sz="2600" b="1" spc="-15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사회적거리두기</a:t>
            </a:r>
            <a:r>
              <a:rPr kumimoji="0" lang="ko-KR" altLang="en-US" sz="26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개편에 따른 </a:t>
            </a:r>
            <a:r>
              <a:rPr kumimoji="0" lang="en-US" altLang="ko-KR" sz="26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kumimoji="0" lang="ko-KR" altLang="en-US" sz="26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단계 행정명령 이행점검</a:t>
            </a:r>
            <a:endParaRPr lang="en-US" altLang="ko-KR" sz="26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200" b="1" kern="0" dirty="0">
                <a:latin typeface="HY헤드라인M" pitchFamily="18" charset="-127"/>
                <a:ea typeface="HY헤드라인M" pitchFamily="18" charset="-127"/>
              </a:rPr>
              <a:t>12. 1.(</a:t>
            </a:r>
            <a:r>
              <a:rPr lang="ko-KR" altLang="en-US" sz="2200" b="1" kern="0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200" b="1" kern="0" dirty="0">
                <a:latin typeface="HY헤드라인M" pitchFamily="18" charset="-127"/>
                <a:ea typeface="HY헤드라인M" pitchFamily="18" charset="-127"/>
              </a:rPr>
              <a:t>) ~ 12. 31.(</a:t>
            </a:r>
            <a:r>
              <a:rPr lang="ko-KR" altLang="en-US" sz="2200" b="1" kern="0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200" b="1" kern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2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b="1" kern="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200" b="1" kern="0" dirty="0">
                <a:latin typeface="HY헤드라인M" pitchFamily="18" charset="-127"/>
                <a:ea typeface="HY헤드라인M" pitchFamily="18" charset="-127"/>
              </a:rPr>
              <a:t>일반 및 휴게음식</a:t>
            </a:r>
            <a:r>
              <a:rPr lang="en-US" altLang="ko-KR" sz="2200" b="1" kern="0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200" b="1" kern="0" dirty="0">
                <a:latin typeface="HY헤드라인M" pitchFamily="18" charset="-127"/>
                <a:ea typeface="HY헤드라인M" pitchFamily="18" charset="-127"/>
              </a:rPr>
              <a:t>유흥</a:t>
            </a:r>
            <a:r>
              <a:rPr lang="en-US" altLang="ko-KR" sz="2200" b="1" kern="0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200" b="1" kern="0" dirty="0" err="1">
                <a:latin typeface="HY헤드라인M" pitchFamily="18" charset="-127"/>
                <a:ea typeface="HY헤드라인M" pitchFamily="18" charset="-127"/>
              </a:rPr>
              <a:t>목욕장</a:t>
            </a:r>
            <a:r>
              <a:rPr lang="en-US" altLang="ko-KR" sz="2200" b="1" kern="0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200" b="1" kern="0" dirty="0">
                <a:latin typeface="HY헤드라인M" pitchFamily="18" charset="-127"/>
                <a:ea typeface="HY헤드라인M" pitchFamily="18" charset="-127"/>
              </a:rPr>
              <a:t>이 </a:t>
            </a:r>
            <a:r>
              <a:rPr lang="ko-KR" altLang="en-US" sz="2200" b="1" kern="0" dirty="0" err="1">
                <a:latin typeface="HY헤드라인M" pitchFamily="18" charset="-127"/>
                <a:ea typeface="HY헤드라인M" pitchFamily="18" charset="-127"/>
              </a:rPr>
              <a:t>미용업</a:t>
            </a:r>
            <a:endParaRPr lang="en-US" altLang="ko-KR" sz="23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kern="0" dirty="0" err="1">
                <a:latin typeface="HY헤드라인M" pitchFamily="18" charset="-127"/>
                <a:ea typeface="HY헤드라인M" pitchFamily="18" charset="-127"/>
              </a:rPr>
              <a:t>점검반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300" b="1" kern="0" dirty="0" err="1">
                <a:latin typeface="HY헤드라인M" pitchFamily="18" charset="-127"/>
                <a:ea typeface="HY헤드라인M" pitchFamily="18" charset="-127"/>
              </a:rPr>
              <a:t>식품안팀장외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회 또는 수시</a:t>
            </a:r>
            <a:endParaRPr lang="en-US" altLang="ko-KR" sz="23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kern="0" dirty="0" err="1">
                <a:latin typeface="HY헤드라인M" pitchFamily="18" charset="-127"/>
                <a:ea typeface="HY헤드라인M" pitchFamily="18" charset="-127"/>
              </a:rPr>
              <a:t>고위험시설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 등 방역수칙 이행여부</a:t>
            </a:r>
            <a:endParaRPr lang="en-US" altLang="ko-KR" sz="23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2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>
          <a:gsLst>
            <a:gs pos="0">
              <a:schemeClr val="accent1">
                <a:tint val="66000"/>
                <a:satMod val="160000"/>
                <a:alpha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/>
      <a:lstStyle>
        <a:defPPr eaLnBrk="0" hangingPunct="0">
          <a:defRPr sz="2400" b="1" kern="0" dirty="0">
            <a:solidFill>
              <a:schemeClr val="tx2"/>
            </a:solidFill>
            <a:latin typeface="HY헤드라인M" pitchFamily="18" charset="-127"/>
            <a:ea typeface="HY헤드라인M" pitchFamily="18" charset="-127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74667</TotalTime>
  <Words>472</Words>
  <Application>Microsoft Office PowerPoint</Application>
  <PresentationFormat>화면 슬라이드 쇼(4:3)</PresentationFormat>
  <Paragraphs>61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HY헤드라인M</vt:lpstr>
      <vt:lpstr>굴림</vt:lpstr>
      <vt:lpstr>맑은 고딕</vt:lpstr>
      <vt:lpstr>Arial</vt:lpstr>
      <vt:lpstr>Symbol</vt:lpstr>
      <vt:lpstr>Times New Roman</vt:lpstr>
      <vt:lpstr>Wingdings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11803</cp:revision>
  <cp:lastPrinted>2020-11-26T02:27:27Z</cp:lastPrinted>
  <dcterms:modified xsi:type="dcterms:W3CDTF">2020-11-27T00:20:58Z</dcterms:modified>
</cp:coreProperties>
</file>