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11"/>
  </p:notesMasterIdLst>
  <p:handoutMasterIdLst>
    <p:handoutMasterId r:id="rId12"/>
  </p:handoutMasterIdLst>
  <p:sldIdLst>
    <p:sldId id="6021" r:id="rId2"/>
    <p:sldId id="6037" r:id="rId3"/>
    <p:sldId id="6032" r:id="rId4"/>
    <p:sldId id="6033" r:id="rId5"/>
    <p:sldId id="6034" r:id="rId6"/>
    <p:sldId id="6035" r:id="rId7"/>
    <p:sldId id="6031" r:id="rId8"/>
    <p:sldId id="6038" r:id="rId9"/>
    <p:sldId id="6036" r:id="rId10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05AB0D"/>
    <a:srgbClr val="0000CC"/>
    <a:srgbClr val="FFFF00"/>
    <a:srgbClr val="3399FF"/>
    <a:srgbClr val="00B036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9679" autoAdjust="0"/>
  </p:normalViewPr>
  <p:slideViewPr>
    <p:cSldViewPr>
      <p:cViewPr varScale="1">
        <p:scale>
          <a:sx n="107" d="100"/>
          <a:sy n="107" d="100"/>
        </p:scale>
        <p:origin x="-174" y="-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57626" y="9444039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41" tIns="45408" rIns="90841" bIns="45408" anchor="b"/>
          <a:lstStyle/>
          <a:p>
            <a:pPr algn="r" defTabSz="880974">
              <a:lnSpc>
                <a:spcPct val="150000"/>
              </a:lnSpc>
              <a:buClr>
                <a:srgbClr val="FFFF00"/>
              </a:buClr>
              <a:buSzPct val="60000"/>
            </a:pPr>
            <a:fld id="{F9BB0A5A-2E71-461B-88AE-C85EE4C02AB6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pPr algn="r" defTabSz="880974">
                <a:lnSpc>
                  <a:spcPct val="150000"/>
                </a:lnSpc>
                <a:buClr>
                  <a:srgbClr val="FFFF00"/>
                </a:buClr>
                <a:buSzPct val="60000"/>
              </a:pPr>
              <a:t>1</a:t>
            </a:fld>
            <a:endParaRPr lang="en-US" altLang="ko-KR" sz="1200" b="1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6" y="4721225"/>
            <a:ext cx="5441950" cy="4471988"/>
          </a:xfrm>
          <a:noFill/>
          <a:ln/>
        </p:spPr>
        <p:txBody>
          <a:bodyPr lIns="90832" tIns="45403" rIns="90832" bIns="45403"/>
          <a:lstStyle/>
          <a:p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2018-02-02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2018-02-02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2018-02-02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2018-02-02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2018-02-02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2018-02-02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2018-02-02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2018-02-02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2018-02-02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2018-02-02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2018-02-02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가우시안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19250" y="2060575"/>
            <a:ext cx="62388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생 활 지 원 </a:t>
            </a:r>
            <a:r>
              <a:rPr lang="ko-KR" altLang="en-US" sz="6500" b="1" dirty="0" smtClean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</a:t>
            </a:r>
            <a:endParaRPr lang="en-US" altLang="ko-KR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001125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13-1</a:t>
            </a:r>
            <a:r>
              <a:rPr kumimoji="0"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kumimoji="0"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상반기 여성회관 문화강좌 수강생 모집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 5.(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2. 14.(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여성회관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모집분야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생활조리 외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과정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강좌별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접수방법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방문접수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571744"/>
            <a:ext cx="90011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13-2. 2018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다문화가족 한국어교육 대상자 모집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 2.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9.(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영동군다문화가족지원센터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30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접수방법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방문 및 전화접수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(745-8489)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0" y="4643446"/>
            <a:ext cx="8894445" cy="1785926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none" lIns="92075" tIns="46355" rIns="92075" bIns="46355" numCol="1" anchor="t">
            <a:noAutofit/>
          </a:bodyPr>
          <a:lstStyle/>
          <a:p>
            <a:pPr marL="533400" indent="-533400" algn="l" defTabSz="914400" eaLnBrk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953000" algn="l"/>
              </a:tabLst>
            </a:pPr>
            <a:r>
              <a:rPr lang="en-US" altLang="ko-KR" sz="2800" b="1" cap="none" dirty="0" smtClean="0">
                <a:solidFill>
                  <a:srgbClr val="0000FF"/>
                </a:solidFill>
                <a:latin typeface="HY헤드라인M" charset="0"/>
                <a:ea typeface="HY헤드라인M" charset="0"/>
              </a:rPr>
              <a:t>13-3.  드림스타트  제1차 부모교육 추진</a:t>
            </a:r>
            <a:endParaRPr lang="ko-KR" altLang="en-US" sz="2800" b="1" cap="none" dirty="0" smtClean="0">
              <a:solidFill>
                <a:srgbClr val="0000FF"/>
              </a:solidFill>
              <a:latin typeface="HY헤드라인M" charset="0"/>
              <a:ea typeface="HY헤드라인M" charset="0"/>
            </a:endParaRPr>
          </a:p>
          <a:p>
            <a:pPr marL="914400" indent="-457200" algn="l" defTabSz="914400" eaLnBrk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q"/>
              <a:tabLst>
                <a:tab pos="4953000" algn="l"/>
              </a:tabLst>
            </a:pP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2. 24.(토) 10:00  / </a:t>
            </a:r>
            <a:r>
              <a:rPr lang="ko-KR" altLang="en-US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영동문화원 </a:t>
            </a: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/ 90</a:t>
            </a:r>
            <a:r>
              <a:rPr lang="ko-KR" altLang="en-US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명</a:t>
            </a:r>
            <a:endParaRPr lang="en-US" altLang="ko-KR" sz="2400" b="1" cap="none" dirty="0" smtClean="0">
              <a:solidFill>
                <a:srgbClr val="000000"/>
              </a:solidFill>
              <a:latin typeface="HY헤드라인M" charset="0"/>
              <a:ea typeface="HY헤드라인M" charset="0"/>
            </a:endParaRPr>
          </a:p>
          <a:p>
            <a:pPr marL="914400" indent="-457200" algn="l" defTabSz="914400" eaLnBrk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q"/>
              <a:tabLst>
                <a:tab pos="4953000" algn="l"/>
              </a:tabLst>
            </a:pP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내     용 :“영혼이 강한 </a:t>
            </a:r>
            <a:r>
              <a:rPr lang="en-US" altLang="ko-KR" sz="2400" b="1" cap="none" dirty="0" err="1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아이로</a:t>
            </a: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 </a:t>
            </a:r>
            <a:r>
              <a:rPr lang="en-US" altLang="ko-KR" sz="2400" b="1" cap="none" dirty="0" err="1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키워라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”(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강사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: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조선미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)</a:t>
            </a:r>
            <a:endParaRPr lang="ko-KR" altLang="en-US" sz="2400" b="1" cap="none" dirty="0" smtClean="0">
              <a:solidFill>
                <a:srgbClr val="000000"/>
              </a:solidFill>
              <a:latin typeface="HY헤드라인M" charset="0"/>
              <a:ea typeface="HY헤드라인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573145"/>
            <a:ext cx="9001125" cy="31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0" y="0"/>
            <a:ext cx="8895080" cy="1928826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none" lIns="92075" tIns="46355" rIns="92075" bIns="46355" anchor="t">
            <a:noAutofit/>
          </a:bodyPr>
          <a:lstStyle/>
          <a:p>
            <a:pPr marL="533400" indent="-533400" algn="l" defTabSz="914400" eaLnBrk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953000" algn="l"/>
              </a:tabLst>
            </a:pPr>
            <a:r>
              <a:rPr lang="en-US" altLang="ko-KR" sz="2800" b="1" cap="none" dirty="0" smtClean="0">
                <a:solidFill>
                  <a:srgbClr val="0000FF"/>
                </a:solidFill>
                <a:latin typeface="HY헤드라인M" charset="0"/>
                <a:ea typeface="HY헤드라인M" charset="0"/>
              </a:rPr>
              <a:t>13-4. 청소년유해환경 지도</a:t>
            </a:r>
            <a:r>
              <a:rPr lang="en-US" altLang="ko-KR" sz="2800" b="1" cap="none" dirty="0" smtClean="0">
                <a:solidFill>
                  <a:srgbClr val="0000FF"/>
                </a:solidFill>
                <a:latin typeface="Arial" charset="0"/>
                <a:ea typeface="Arial" charset="0"/>
              </a:rPr>
              <a:t>•</a:t>
            </a:r>
            <a:r>
              <a:rPr lang="en-US" altLang="ko-KR" sz="2800" b="1" cap="none" dirty="0" smtClean="0">
                <a:solidFill>
                  <a:srgbClr val="0000FF"/>
                </a:solidFill>
                <a:latin typeface="HY헤드라인M" charset="0"/>
                <a:ea typeface="HY헤드라인M" charset="0"/>
              </a:rPr>
              <a:t>점검</a:t>
            </a:r>
            <a:endParaRPr lang="ko-KR" altLang="en-US" sz="2800" b="1" cap="none" dirty="0" smtClean="0">
              <a:solidFill>
                <a:srgbClr val="0000FF"/>
              </a:solidFill>
              <a:latin typeface="HY헤드라인M" charset="0"/>
              <a:ea typeface="HY헤드라인M" charset="0"/>
            </a:endParaRPr>
          </a:p>
          <a:p>
            <a:pPr marL="914400" indent="-457200" algn="l" defTabSz="914400" eaLnBrk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q"/>
              <a:tabLst>
                <a:tab pos="4953000" algn="l"/>
              </a:tabLst>
            </a:pP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2월 중 / </a:t>
            </a:r>
            <a:r>
              <a:rPr lang="ko-KR" altLang="en-US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영동군 일원</a:t>
            </a:r>
          </a:p>
          <a:p>
            <a:pPr marL="914400" indent="-457200" algn="l" defTabSz="914400" eaLnBrk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q"/>
              <a:tabLst>
                <a:tab pos="4953000" algn="l"/>
              </a:tabLst>
            </a:pP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내    용 : 청소년보호법위반(스티커 부착 등) 여부 점검</a:t>
            </a:r>
            <a:endParaRPr lang="ko-KR" altLang="en-US" sz="2400" b="1" cap="none" dirty="0" smtClean="0">
              <a:solidFill>
                <a:srgbClr val="000000"/>
              </a:solidFill>
              <a:latin typeface="HY헤드라인M" charset="0"/>
              <a:ea typeface="HY헤드라인M" charset="0"/>
            </a:endParaRPr>
          </a:p>
          <a:p>
            <a:pPr marL="914400" indent="-457200" algn="l" defTabSz="914400" eaLnBrk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q"/>
              <a:tabLst>
                <a:tab pos="4953000" algn="l"/>
              </a:tabLst>
            </a:pPr>
            <a:endParaRPr lang="ko-KR" altLang="en-US" sz="2400" b="1" cap="none" dirty="0" smtClean="0">
              <a:solidFill>
                <a:srgbClr val="000000"/>
              </a:solidFill>
              <a:latin typeface="HY헤드라인M" charset="0"/>
              <a:ea typeface="HY헤드라인M" charset="0"/>
            </a:endParaRPr>
          </a:p>
          <a:p>
            <a:pPr marL="0" indent="0" algn="l" defTabSz="914400" eaLnBrk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953000" algn="l"/>
              </a:tabLst>
            </a:pPr>
            <a:endParaRPr lang="ko-KR" altLang="en-US" sz="2400" b="1" cap="none" dirty="0" smtClean="0">
              <a:solidFill>
                <a:srgbClr val="000000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7" name="도형 4"/>
          <p:cNvSpPr>
            <a:spLocks/>
          </p:cNvSpPr>
          <p:nvPr/>
        </p:nvSpPr>
        <p:spPr>
          <a:xfrm>
            <a:off x="0" y="1857364"/>
            <a:ext cx="9018270" cy="1854828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none" lIns="92075" tIns="46355" rIns="92075" bIns="46355" numCol="1" anchor="t">
            <a:noAutofit/>
          </a:bodyPr>
          <a:lstStyle/>
          <a:p>
            <a:pPr marL="0" indent="0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cap="none" dirty="0" smtClean="0">
                <a:solidFill>
                  <a:srgbClr val="0000FF"/>
                </a:solidFill>
                <a:latin typeface="HY헤드라인M" charset="0"/>
                <a:ea typeface="HY헤드라인M" charset="0"/>
              </a:rPr>
              <a:t>13-5. 영동군 보육정책위원회 개최</a:t>
            </a:r>
            <a:endParaRPr lang="ko-KR" altLang="en-US" sz="2800" b="1" cap="none" dirty="0" smtClean="0">
              <a:solidFill>
                <a:srgbClr val="0000FF"/>
              </a:solidFill>
              <a:latin typeface="HY헤드라인M" charset="0"/>
              <a:ea typeface="HY헤드라인M" charset="0"/>
            </a:endParaRPr>
          </a:p>
          <a:p>
            <a:pPr marL="916305" indent="-458470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q"/>
            </a:pP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2. 13.(화) 10:00 / 군청 상황실</a:t>
            </a:r>
            <a:endParaRPr lang="ko-KR" altLang="en-US" sz="2400" b="1" cap="none" dirty="0" smtClean="0">
              <a:solidFill>
                <a:srgbClr val="000000"/>
              </a:solidFill>
              <a:latin typeface="HY헤드라인M" charset="0"/>
              <a:ea typeface="HY헤드라인M" charset="0"/>
            </a:endParaRPr>
          </a:p>
          <a:p>
            <a:pPr marL="916305" indent="-458470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q"/>
            </a:pP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안   건 : 영동군 </a:t>
            </a:r>
            <a:r>
              <a:rPr lang="en-US" altLang="ko-KR" sz="2400" b="1" cap="none" dirty="0" err="1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어린이집</a:t>
            </a: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 </a:t>
            </a:r>
            <a:r>
              <a:rPr lang="en-US" altLang="ko-KR" sz="2400" b="1" cap="none" dirty="0" err="1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특례</a:t>
            </a: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 </a:t>
            </a:r>
            <a:r>
              <a:rPr lang="en-US" altLang="ko-KR" sz="2400" b="1" cap="none" dirty="0" err="1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인정</a:t>
            </a: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 심의</a:t>
            </a:r>
            <a:endParaRPr lang="ko-KR" altLang="en-US" sz="2400" b="1" cap="none" dirty="0" smtClean="0">
              <a:solidFill>
                <a:srgbClr val="000000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3929066"/>
            <a:ext cx="9144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13-6.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셋째 이상 자녀 고등학교 학비지원 신청 접수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2. 5.(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) ~ 2. 28.(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신청대상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80" dirty="0" smtClean="0">
                <a:latin typeface="HY헤드라인M" pitchFamily="18" charset="-127"/>
                <a:ea typeface="HY헤드라인M" pitchFamily="18" charset="-127"/>
              </a:rPr>
              <a:t>관내 </a:t>
            </a:r>
            <a:r>
              <a:rPr lang="ko-KR" altLang="en-US" sz="2400" b="1" kern="0" spc="-180" dirty="0">
                <a:latin typeface="HY헤드라인M" pitchFamily="18" charset="-127"/>
                <a:ea typeface="HY헤드라인M" pitchFamily="18" charset="-127"/>
              </a:rPr>
              <a:t>주민등록을 두고 있는 자녀 </a:t>
            </a:r>
            <a:endParaRPr lang="en-US" altLang="ko-KR" sz="2400" b="1" kern="0" spc="-18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지원내역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입학금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학교운영비 및 수업료</a:t>
            </a:r>
            <a:endParaRPr lang="en-US" altLang="ko-KR" sz="2400" b="1" kern="0" spc="-3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0" y="3573145"/>
            <a:ext cx="9001760" cy="314261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none" lIns="92075" tIns="46355" rIns="92075" bIns="46355" anchor="t">
            <a:noAutofit/>
          </a:bodyPr>
          <a:lstStyle/>
          <a:p>
            <a:pPr marL="914400" indent="-457200" algn="l" defTabSz="914400" eaLnBrk="0" fontAlgn="auto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FontTx/>
              <a:buNone/>
              <a:tabLst>
                <a:tab pos="4953000" algn="l"/>
              </a:tabLst>
            </a:pPr>
            <a:endParaRPr lang="ko-KR" altLang="en-US" sz="300" b="1" cap="none" dirty="0" smtClean="0">
              <a:solidFill>
                <a:srgbClr val="FFFFFF"/>
              </a:solidFill>
              <a:latin typeface="굴림" charset="0"/>
              <a:ea typeface="굴림" charset="0"/>
            </a:endParaRPr>
          </a:p>
          <a:p>
            <a:pPr marL="533400" indent="-533400" algn="l" defTabSz="914400" eaLnBrk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953000" algn="l"/>
              </a:tabLst>
            </a:pPr>
            <a:endParaRPr lang="ko-KR" altLang="en-US" sz="2800" b="1" cap="none" dirty="0" smtClean="0">
              <a:solidFill>
                <a:srgbClr val="0000FF"/>
              </a:solidFill>
              <a:latin typeface="HY헤드라인M" charset="0"/>
              <a:ea typeface="HY헤드라인M" charset="0"/>
            </a:endParaRPr>
          </a:p>
          <a:p>
            <a:pPr marL="533400" indent="-533400" algn="l" defTabSz="914400" eaLnBrk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953000" algn="l"/>
              </a:tabLst>
            </a:pP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 </a:t>
            </a:r>
            <a:endParaRPr lang="ko-KR" altLang="en-US" sz="2400" b="1" cap="none" dirty="0" smtClean="0">
              <a:solidFill>
                <a:srgbClr val="000000"/>
              </a:solidFill>
              <a:latin typeface="HY헤드라인M" charset="0"/>
              <a:ea typeface="HY헤드라인M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928802"/>
            <a:ext cx="90011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13-8. 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상반기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평생학습 강좌 수강생 모집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2. 19.(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~ 2. 22.(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레인보우영동도서관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모집분야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켈리그라피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과정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강좌별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접수방법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방문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및 인터넷접수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3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365010"/>
            <a:ext cx="9144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13-9. </a:t>
            </a:r>
            <a:r>
              <a:rPr kumimoji="0"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설</a:t>
            </a: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명절 대비 공중위생업소 지도</a:t>
            </a:r>
            <a:r>
              <a:rPr 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점검</a:t>
            </a:r>
            <a:endParaRPr lang="ko-KR" altLang="en-US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 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2. 8.(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점검대상  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kern="0" spc="-300" dirty="0" smtClean="0">
                <a:latin typeface="HY헤드라인M" pitchFamily="18" charset="-127"/>
                <a:ea typeface="HY헤드라인M" pitchFamily="18" charset="-127"/>
              </a:rPr>
              <a:t>숙박업 </a:t>
            </a:r>
            <a:r>
              <a:rPr lang="en-US" altLang="ko-KR" sz="2400" b="1" kern="0" spc="-300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kern="0" spc="-300" dirty="0" smtClean="0">
                <a:latin typeface="HY헤드라인M" pitchFamily="18" charset="-127"/>
                <a:ea typeface="HY헤드라인M" pitchFamily="18" charset="-127"/>
              </a:rPr>
              <a:t>이</a:t>
            </a:r>
            <a:r>
              <a:rPr lang="en-US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미</a:t>
            </a:r>
            <a:r>
              <a:rPr lang="ko-KR" altLang="en-US" sz="2400" b="1" kern="0" spc="-300" dirty="0" err="1" smtClean="0">
                <a:latin typeface="HY헤드라인M" pitchFamily="18" charset="-127"/>
                <a:ea typeface="HY헤드라인M" pitchFamily="18" charset="-127"/>
              </a:rPr>
              <a:t>용업</a:t>
            </a:r>
            <a:r>
              <a:rPr lang="en-US" altLang="ko-KR" sz="2400" b="1" kern="0" spc="-300" dirty="0" smtClean="0">
                <a:latin typeface="HY헤드라인M" pitchFamily="18" charset="-127"/>
                <a:ea typeface="HY헤드라인M" pitchFamily="18" charset="-127"/>
              </a:rPr>
              <a:t>  20</a:t>
            </a:r>
            <a:r>
              <a:rPr lang="ko-KR" altLang="en-US" sz="2400" b="1" kern="0" spc="-30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spc="-30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점검내용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시설기준 및 영업자 위생관리기준 이행여부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도형 5"/>
          <p:cNvSpPr>
            <a:spLocks/>
          </p:cNvSpPr>
          <p:nvPr/>
        </p:nvSpPr>
        <p:spPr>
          <a:xfrm>
            <a:off x="0" y="0"/>
            <a:ext cx="9018270" cy="17859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none" lIns="92075" tIns="46355" rIns="92075" bIns="46355" anchor="t">
            <a:noAutofit/>
          </a:bodyPr>
          <a:lstStyle/>
          <a:p>
            <a:pPr marL="534035" indent="-534035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961890" algn="l"/>
              </a:tabLst>
            </a:pPr>
            <a:r>
              <a:rPr lang="en-US" altLang="ko-KR" sz="2800" b="1" cap="none" dirty="0" smtClean="0">
                <a:solidFill>
                  <a:srgbClr val="0000FF"/>
                </a:solidFill>
                <a:latin typeface="HY헤드라인M" charset="0"/>
                <a:ea typeface="HY헤드라인M" charset="0"/>
              </a:rPr>
              <a:t>13-7. 청소년수련시설 자체안전점검 실시 </a:t>
            </a:r>
            <a:endParaRPr lang="ko-KR" altLang="en-US" sz="2800" b="1" cap="none" dirty="0" smtClean="0">
              <a:solidFill>
                <a:srgbClr val="0000FF"/>
              </a:solidFill>
              <a:latin typeface="HY헤드라인M" charset="0"/>
              <a:ea typeface="HY헤드라인M" charset="0"/>
            </a:endParaRPr>
          </a:p>
          <a:p>
            <a:pPr marL="916305" indent="-458470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q"/>
              <a:tabLst>
                <a:tab pos="4961890" algn="l"/>
              </a:tabLst>
            </a:pP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2월 중 / </a:t>
            </a:r>
            <a:r>
              <a:rPr lang="ko-KR" altLang="en-US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청소년수련관</a:t>
            </a: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, </a:t>
            </a:r>
            <a:r>
              <a:rPr lang="ko-KR" altLang="en-US" sz="2400" b="1" cap="none" dirty="0" err="1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황간청소년</a:t>
            </a:r>
            <a:r>
              <a:rPr lang="ko-KR" altLang="en-US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 </a:t>
            </a:r>
            <a:r>
              <a:rPr lang="ko-KR" altLang="en-US" sz="2400" b="1" cap="none" dirty="0" err="1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문화의집</a:t>
            </a: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, </a:t>
            </a:r>
            <a:r>
              <a:rPr lang="ko-KR" altLang="en-US" sz="2400" b="1" cap="none" dirty="0" err="1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송호연수원</a:t>
            </a:r>
            <a:endParaRPr lang="ko-KR" altLang="en-US" sz="2400" b="1" cap="none" dirty="0" smtClean="0">
              <a:solidFill>
                <a:srgbClr val="000000"/>
              </a:solidFill>
              <a:latin typeface="HY헤드라인M" charset="0"/>
              <a:ea typeface="HY헤드라인M" charset="0"/>
            </a:endParaRPr>
          </a:p>
          <a:p>
            <a:pPr marL="916305" indent="-458470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q"/>
              <a:tabLst>
                <a:tab pos="4961890" algn="l"/>
              </a:tabLst>
            </a:pP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내    용 : </a:t>
            </a:r>
            <a:r>
              <a:rPr lang="en-US" altLang="ko-KR" sz="2400" b="1" cap="none" dirty="0" err="1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건축물</a:t>
            </a: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 </a:t>
            </a:r>
            <a:r>
              <a:rPr lang="en-US" altLang="ko-KR" sz="2400" b="1" cap="none" dirty="0" err="1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안전관리</a:t>
            </a: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, </a:t>
            </a:r>
            <a:r>
              <a:rPr lang="en-US" altLang="ko-KR" sz="2400" b="1" cap="none" dirty="0" err="1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시설기준</a:t>
            </a: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 이행사항 등</a:t>
            </a:r>
            <a:endParaRPr lang="ko-KR" altLang="en-US" sz="2400" b="1" cap="none" dirty="0" smtClean="0">
              <a:solidFill>
                <a:srgbClr val="000000"/>
              </a:solidFill>
              <a:latin typeface="HY헤드라인M" charset="0"/>
              <a:ea typeface="HY헤드라인M" charset="0"/>
            </a:endParaRPr>
          </a:p>
          <a:p>
            <a:pPr marL="916305" indent="-458470" algn="l" defTabSz="914400" eaLnBrk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961890" algn="l"/>
              </a:tabLst>
            </a:pPr>
            <a:r>
              <a:rPr lang="en-US" altLang="ko-KR" sz="24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 </a:t>
            </a:r>
            <a:endParaRPr lang="ko-KR" altLang="en-US" sz="2400" b="1" cap="none" dirty="0" smtClean="0">
              <a:solidFill>
                <a:srgbClr val="000000"/>
              </a:solidFill>
              <a:latin typeface="HY헤드라인M" charset="0"/>
              <a:ea typeface="HY헤드라인M" charset="0"/>
            </a:endParaRPr>
          </a:p>
          <a:p>
            <a:pPr marL="916305" indent="-458470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961890" algn="l"/>
              </a:tabLst>
            </a:pPr>
            <a:endParaRPr lang="ko-KR" altLang="en-US" sz="2000" b="1" cap="none" dirty="0" smtClean="0">
              <a:solidFill>
                <a:srgbClr val="000000"/>
              </a:solidFill>
              <a:latin typeface="HY헤드라인M" charset="0"/>
              <a:ea typeface="HY헤드라인M" charset="0"/>
            </a:endParaRPr>
          </a:p>
          <a:p>
            <a:pPr marL="916305" indent="-458470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961890" algn="l"/>
              </a:tabLst>
            </a:pPr>
            <a:r>
              <a:rPr lang="en-US" altLang="ko-KR" sz="2300" b="1" cap="none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  </a:t>
            </a:r>
            <a:endParaRPr lang="ko-KR" altLang="en-US" sz="2300" b="1" cap="none" dirty="0" smtClean="0">
              <a:solidFill>
                <a:srgbClr val="000000"/>
              </a:solidFill>
              <a:latin typeface="HY헤드라인M" charset="0"/>
              <a:ea typeface="HY헤드라인M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13-10. </a:t>
            </a:r>
            <a:r>
              <a:rPr kumimoji="0"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식품접객업소 시설 안전진단 민</a:t>
            </a:r>
            <a:r>
              <a:rPr 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관 합동점검</a:t>
            </a:r>
            <a:endParaRPr lang="ko-KR" altLang="en-US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 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2. 20.(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식품접객업소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777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spc="-3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점검내용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영업자 준수사항 및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시설</a:t>
            </a:r>
            <a:r>
              <a:rPr lang="en-US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설비기준 이행사항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143116"/>
            <a:ext cx="90011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13-11.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문해교육사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보수교육과정 운영</a:t>
            </a:r>
            <a:endParaRPr lang="ko-KR" altLang="en-US" sz="27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2. 19.(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~ 2. 22.(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레인보우영동도서관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문해교육사의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역할과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문해교육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이해 등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214818"/>
            <a:ext cx="900112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13-12.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레인보우영동도서관 독서프로그램 수강생 모집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2. 19.(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~ 2. 22.(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층 어린이자료실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모집분야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도서관견학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 프로그램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강좌별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접수방법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방문접수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0" y="-46038"/>
            <a:ext cx="90011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lang="en-US" altLang="ko-KR" sz="20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893175" cy="8124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13-13.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현안업무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3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관내  유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spc="-3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초 </a:t>
            </a:r>
            <a:r>
              <a:rPr lang="en-US" sz="2400" b="1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중</a:t>
            </a:r>
            <a:r>
              <a:rPr lang="en-US" sz="2400" b="1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고 및 유원대학교 졸업식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1000" b="1" spc="-15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000" b="1" spc="-150" dirty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  ※ </a:t>
            </a:r>
            <a:r>
              <a:rPr lang="ko-KR" altLang="en-US" sz="2000" b="1" spc="-150" dirty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군수님  축사  </a:t>
            </a:r>
            <a:r>
              <a:rPr lang="en-US" altLang="ko-KR" sz="2000" b="1" spc="-150" dirty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000" b="1" spc="-150" dirty="0" err="1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인터넷고</a:t>
            </a:r>
            <a:r>
              <a:rPr lang="en-US" altLang="ko-KR" sz="2000" b="1" spc="-150" dirty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000" b="1" spc="-150" dirty="0" err="1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영동고</a:t>
            </a:r>
            <a:r>
              <a:rPr lang="en-US" altLang="ko-KR" sz="2000" b="1" spc="-150" dirty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000" b="1" spc="-150" dirty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영동유치원</a:t>
            </a:r>
            <a:r>
              <a:rPr lang="en-US" altLang="ko-KR" sz="2000" b="1" spc="-150" dirty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000" b="1" spc="-150" dirty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유원대학교</a:t>
            </a:r>
            <a:r>
              <a:rPr lang="en-US" altLang="ko-KR" sz="2000" b="1" spc="-150" dirty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000" b="1" spc="-150" dirty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산업과학고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4429125"/>
            <a:ext cx="9001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lang="en-US" altLang="ko-KR" sz="20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spc="-3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3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28625" y="1341438"/>
          <a:ext cx="7858180" cy="3397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349"/>
                <a:gridCol w="6386831"/>
              </a:tblGrid>
              <a:tr h="44412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  정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대상학교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5151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2.  8.(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목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인터넷고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황간중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영신중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황간고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학산고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학산중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영동중</a:t>
                      </a: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5151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2.  9.(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영동고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상촌중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추풍령초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이수초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심천중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양산초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용문중</a:t>
                      </a: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solidFill>
                      <a:srgbClr val="E9EDF4"/>
                    </a:solidFill>
                  </a:tcPr>
                </a:tc>
              </a:tr>
              <a:tr h="5151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2.12.(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영동유치원</a:t>
                      </a: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  <a:tr h="87981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2.13.(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화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유원대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영동초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황간초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부용초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상촌초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초강초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용화초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심천초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추풍령중</a:t>
                      </a: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solidFill>
                      <a:srgbClr val="E9EDF4"/>
                    </a:solidFill>
                  </a:tcPr>
                </a:tc>
              </a:tr>
              <a:tr h="5151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2.14.(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수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미봉초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양강초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산업과학고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학산초</a:t>
                      </a: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142853"/>
            <a:ext cx="9144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문해교실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학습장 개설 홍보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리플릿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셋째이상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고등학교 학비 지원 신청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평생학습 프로그램 수강생 모집 홍보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리플릿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42853"/>
            <a:ext cx="9001156" cy="623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공무원 </a:t>
            </a:r>
            <a:r>
              <a:rPr lang="ko-KR" altLang="en-US" sz="2800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보고</a:t>
            </a:r>
            <a:endParaRPr lang="en-US" altLang="ko-KR" sz="24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생활지원과 </a:t>
            </a: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2018.1.31.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기준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kern="0" spc="-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향후추진대책</a:t>
            </a:r>
            <a:r>
              <a:rPr lang="ko-KR" altLang="en-US" sz="2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관련 기관</a:t>
            </a:r>
            <a:r>
              <a:rPr lang="en-US" altLang="ko-KR" sz="2400" spc="-150" dirty="0" smtClean="0">
                <a:latin typeface="HY헤드라인M" pitchFamily="18" charset="-127"/>
                <a:ea typeface="HY헤드라인M" pitchFamily="18" charset="-127"/>
              </a:rPr>
              <a:t>‧</a:t>
            </a:r>
            <a:r>
              <a:rPr lang="ko-KR" altLang="en-US" sz="2400" spc="-150" dirty="0" smtClean="0">
                <a:latin typeface="HY헤드라인M" pitchFamily="18" charset="-127"/>
                <a:ea typeface="HY헤드라인M" pitchFamily="18" charset="-127"/>
              </a:rPr>
              <a:t>사회단체 전입 유도 및 시책 홍보 등</a:t>
            </a:r>
            <a:endParaRPr lang="en-US" altLang="ko-KR" sz="2400" kern="0" spc="-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85786" y="1785926"/>
          <a:ext cx="7500991" cy="2818830"/>
        </p:xfrm>
        <a:graphic>
          <a:graphicData uri="http://schemas.openxmlformats.org/drawingml/2006/table">
            <a:tbl>
              <a:tblPr firstRow="1" bandRow="1"/>
              <a:tblGrid>
                <a:gridCol w="1653011"/>
                <a:gridCol w="1500136"/>
                <a:gridCol w="1500136"/>
                <a:gridCol w="1496360"/>
                <a:gridCol w="1351348"/>
              </a:tblGrid>
              <a:tr h="50486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6279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18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여성정책팀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16.7%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아동청소년팀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평생학습팀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식품안전팀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>
          <a:gsLst>
            <a:gs pos="0">
              <a:schemeClr val="accent1">
                <a:tint val="66000"/>
                <a:satMod val="160000"/>
                <a:alpha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/>
      <a:lstStyle>
        <a:defPPr eaLnBrk="0" hangingPunct="0">
          <a:defRPr sz="2400" b="1" kern="0" dirty="0">
            <a:solidFill>
              <a:schemeClr val="tx2"/>
            </a:solidFill>
            <a:latin typeface="HY헤드라인M" pitchFamily="18" charset="-127"/>
            <a:ea typeface="HY헤드라인M" pitchFamily="18" charset="-127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73746</TotalTime>
  <Words>594</Words>
  <Application>Microsoft Office PowerPoint</Application>
  <PresentationFormat>화면 슬라이드 쇼(4:3)</PresentationFormat>
  <Paragraphs>130</Paragraphs>
  <Slides>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6_Office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11648</cp:revision>
  <dcterms:modified xsi:type="dcterms:W3CDTF">2018-02-02T02:44:11Z</dcterms:modified>
</cp:coreProperties>
</file>