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6042" r:id="rId2"/>
    <p:sldId id="6853" r:id="rId3"/>
    <p:sldId id="6855" r:id="rId4"/>
    <p:sldId id="6854" r:id="rId5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46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38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4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4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4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8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4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2230" y="9431974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96" tIns="45334" rIns="90696" bIns="45334" anchor="b"/>
          <a:lstStyle/>
          <a:p>
            <a:pPr algn="r" defTabSz="879563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563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3" y="4715192"/>
            <a:ext cx="5434335" cy="4466274"/>
          </a:xfrm>
          <a:noFill/>
          <a:ln/>
        </p:spPr>
        <p:txBody>
          <a:bodyPr lIns="90687" tIns="45329" rIns="90687" bIns="4532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46838" y="9419920"/>
            <a:ext cx="2941327" cy="494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596" tIns="45286" rIns="90596" bIns="45286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20FCEF0-CA89-4746-B551-DBED76821B97}" type="slidenum">
              <a:rPr kumimoji="0" lang="en-US" altLang="ko-KR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4</a:t>
            </a:fld>
            <a:endParaRPr kumimoji="0" lang="en-US" altLang="ko-K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5200" y="757238"/>
            <a:ext cx="4910138" cy="3681412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179" y="4717085"/>
            <a:ext cx="4989806" cy="443839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0" tIns="45409" rIns="90850" bIns="45409"/>
          <a:lstStyle/>
          <a:p>
            <a:pPr eaLnBrk="1" hangingPunct="1"/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4022706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2021-04-09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2021-04-09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2021-04-09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2021-04-09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2021-04-09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2021-04-09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0" y="3325048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11:00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꿈담공예협동조합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14:30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고광슈퍼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고성환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윤정호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476672"/>
            <a:ext cx="954055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어린이집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코로나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방역 현장 점검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4.12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국공립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사회복지법인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민간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어린이집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감염예방 관리 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대응지침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이행여부 중점 점검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7405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588" y="2060848"/>
            <a:ext cx="910748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봄 행락철 관광지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등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방역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합동점검</a:t>
            </a:r>
            <a:endParaRPr lang="en-US" altLang="ko-KR" sz="25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4. 12.(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4. 16.(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유원지 주변 식당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카페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8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관광팀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사회적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거리두기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방역수칙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준수 여부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588" y="4508326"/>
            <a:ext cx="910748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공중위생업소 민관 특별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방역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합동점검</a:t>
            </a:r>
            <a:endParaRPr lang="en-US" altLang="ko-KR" sz="25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4. 12.(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4. 16.(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24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이</a:t>
            </a: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∙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미용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10,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숙박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10,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목욕장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식품안전팀장외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명예공중위생감시원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업종별 기본방역수칙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목욕장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특별방역수칙 이행여부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543" y="70173"/>
            <a:ext cx="910653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레인보우영동도서관 주간 행사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~ 4.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레인보우영동도서관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그림책 작가 온라인 강연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도서 물물교환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북큐레이션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8423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3"/>
          <p:cNvSpPr>
            <a:spLocks noChangeArrowheads="1"/>
          </p:cNvSpPr>
          <p:nvPr/>
        </p:nvSpPr>
        <p:spPr bwMode="auto">
          <a:xfrm>
            <a:off x="179388" y="249238"/>
            <a:ext cx="8964612" cy="6492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 eaLnBrk="1" latin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b="1" dirty="0" smtClean="0">
              <a:solidFill>
                <a:srgbClr val="FFFFFF"/>
              </a:solidFill>
              <a:latin typeface="굴림" panose="020B0600000101010101" pitchFamily="50" charset="-127"/>
              <a:ea typeface="굴림" panose="020B0600000101010101" pitchFamily="50" charset="-127"/>
              <a:sym typeface="Symbol" panose="05050102010706020507" pitchFamily="18" charset="2"/>
            </a:endParaRPr>
          </a:p>
          <a:p>
            <a:pPr algn="ctr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예산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신속집행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소비</a:t>
            </a:r>
            <a:r>
              <a:rPr lang="en-US" altLang="ko-KR" sz="2800" b="1" dirty="0">
                <a:solidFill>
                  <a:srgbClr val="0000FF"/>
                </a:solidFill>
                <a:sym typeface="Symbol" panose="05050102010706020507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투자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추진현황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집행현황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(4. 6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 기준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단위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%)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40000"/>
              </a:lnSpc>
              <a:buClr>
                <a:schemeClr val="tx1"/>
              </a:buClr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금주 집행대상사업</a:t>
            </a:r>
            <a:r>
              <a:rPr lang="en-US" altLang="ko-KR" sz="2400" b="1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</a:p>
          <a:p>
            <a:pPr lvl="1" eaLnBrk="1" hangingPunct="1">
              <a:buClr>
                <a:schemeClr val="tx1"/>
              </a:buClr>
              <a:buFontTx/>
              <a:buChar char="-"/>
              <a:defRPr/>
            </a:pPr>
            <a:r>
              <a:rPr lang="ko-KR" altLang="en-US" sz="2000" b="1" dirty="0" smtClean="0">
                <a:latin typeface="HY견고딕" panose="02030600000101010101" pitchFamily="18" charset="-127"/>
              </a:rPr>
              <a:t>레인보우영동도서관 </a:t>
            </a:r>
            <a:r>
              <a:rPr lang="ko-KR" altLang="en-US" sz="2000" b="1" dirty="0">
                <a:latin typeface="HY견고딕" panose="02030600000101010101" pitchFamily="18" charset="-127"/>
              </a:rPr>
              <a:t>전자책 구입</a:t>
            </a:r>
            <a:r>
              <a:rPr lang="en-US" altLang="ko-KR" sz="2000" b="1" dirty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>
                <a:latin typeface="HY견고딕" panose="02030600000101010101" pitchFamily="18" charset="-127"/>
              </a:rPr>
              <a:t>소비</a:t>
            </a:r>
            <a:r>
              <a:rPr lang="en-US" altLang="ko-KR" sz="2000" b="1" dirty="0">
                <a:latin typeface="HY견고딕" panose="02030600000101010101" pitchFamily="18" charset="-127"/>
              </a:rPr>
              <a:t>)                    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    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</a:t>
            </a:r>
            <a:r>
              <a:rPr lang="en-US" altLang="ko-KR" sz="2000" b="1" dirty="0">
                <a:latin typeface="HY견고딕" panose="02030600000101010101" pitchFamily="18" charset="-127"/>
              </a:rPr>
              <a:t>:   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3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</a:t>
            </a:r>
            <a:endParaRPr lang="en-US" altLang="ko-KR" sz="2000" b="1" dirty="0" smtClean="0">
              <a:latin typeface="HY견고딕" panose="02030600000101010101" pitchFamily="18" charset="-127"/>
            </a:endParaRPr>
          </a:p>
          <a:p>
            <a:pPr lvl="1" eaLnBrk="1" hangingPunct="1">
              <a:buClr>
                <a:schemeClr val="tx1"/>
              </a:buClr>
              <a:buFontTx/>
              <a:buChar char="-"/>
              <a:defRPr/>
            </a:pPr>
            <a:r>
              <a:rPr lang="ko-KR" altLang="en-US" sz="2000" b="1" dirty="0" smtClean="0">
                <a:latin typeface="HY견고딕" panose="02030600000101010101" pitchFamily="18" charset="-127"/>
              </a:rPr>
              <a:t>황간청소년문화의 집 체육용품 구입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소비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)                      : 1.5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</a:t>
            </a:r>
            <a:endParaRPr lang="en-US" altLang="ko-KR" sz="2000" b="1" dirty="0" smtClean="0">
              <a:latin typeface="HY견고딕" panose="02030600000101010101" pitchFamily="18" charset="-127"/>
            </a:endParaRPr>
          </a:p>
          <a:p>
            <a:pPr lvl="1" eaLnBrk="1" hangingPunct="1">
              <a:buClr>
                <a:schemeClr val="tx1"/>
              </a:buClr>
              <a:defRPr/>
            </a:pPr>
            <a:endParaRPr lang="en-US" altLang="ko-KR" sz="2000" b="1" dirty="0">
              <a:latin typeface="HY견고딕" panose="02030600000101010101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부진사유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및 향후 집행계획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800100" lvl="1" indent="-342900" eaLnBrk="1" latinLnBrk="1" hangingPunct="1">
              <a:lnSpc>
                <a:spcPct val="140000"/>
              </a:lnSpc>
              <a:buClr>
                <a:schemeClr val="tx1"/>
              </a:buClr>
              <a:buFont typeface="HY헤드라인M" panose="02030600000101010101" pitchFamily="18" charset="-127"/>
              <a:buChar char="-"/>
              <a:defRPr/>
            </a:pPr>
            <a:r>
              <a:rPr lang="ko-KR" altLang="en-US" sz="20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급량비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등 기타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소비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투자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상반기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                                  :     1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endParaRPr lang="en-US" altLang="ko-KR" sz="20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defRPr/>
            </a:pPr>
            <a:r>
              <a:rPr lang="en-US" altLang="ko-KR" sz="2000" b="1" dirty="0" smtClean="0">
                <a:latin typeface="HY견고딕" panose="02030600000101010101" pitchFamily="18" charset="-127"/>
              </a:rPr>
              <a:t>  </a:t>
            </a:r>
            <a:r>
              <a:rPr lang="en-US" altLang="ko-KR" sz="20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291660"/>
              </p:ext>
            </p:extLst>
          </p:nvPr>
        </p:nvGraphicFramePr>
        <p:xfrm>
          <a:off x="755650" y="1389063"/>
          <a:ext cx="7781923" cy="1392238"/>
        </p:xfrm>
        <a:graphic>
          <a:graphicData uri="http://schemas.openxmlformats.org/drawingml/2006/table">
            <a:tbl>
              <a:tblPr/>
              <a:tblGrid>
                <a:gridCol w="1152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425373485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val="286322218"/>
                    </a:ext>
                  </a:extLst>
                </a:gridCol>
                <a:gridCol w="437181">
                  <a:extLst>
                    <a:ext uri="{9D8B030D-6E8A-4147-A177-3AD203B41FA5}">
                      <a16:colId xmlns:a16="http://schemas.microsoft.com/office/drawing/2014/main" val="3663432741"/>
                    </a:ext>
                  </a:extLst>
                </a:gridCol>
              </a:tblGrid>
              <a:tr h="30946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 분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목표액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집행실적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)(B)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(C=B/A)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집행계획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전망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비 고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9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금주 </a:t>
                      </a: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611418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상반기 신속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9,806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4,415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45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4,415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소비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투자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1,522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629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41.3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4.5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633.5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41.6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389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4254656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104122</TotalTime>
  <Words>325</Words>
  <Application>Microsoft Office PowerPoint</Application>
  <PresentationFormat>화면 슬라이드 쇼(4:3)</PresentationFormat>
  <Paragraphs>64</Paragraphs>
  <Slides>4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5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16804</cp:revision>
  <cp:lastPrinted>2021-04-07T06:43:45Z</cp:lastPrinted>
  <dcterms:modified xsi:type="dcterms:W3CDTF">2021-04-09T00:16:53Z</dcterms:modified>
</cp:coreProperties>
</file>