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9"/>
  </p:notesMasterIdLst>
  <p:handoutMasterIdLst>
    <p:handoutMasterId r:id="rId10"/>
  </p:handoutMasterIdLst>
  <p:sldIdLst>
    <p:sldId id="5879" r:id="rId2"/>
    <p:sldId id="5905" r:id="rId3"/>
    <p:sldId id="5918" r:id="rId4"/>
    <p:sldId id="5923" r:id="rId5"/>
    <p:sldId id="5920" r:id="rId6"/>
    <p:sldId id="5924" r:id="rId7"/>
    <p:sldId id="5922" r:id="rId8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5AB0D"/>
    <a:srgbClr val="0000CC"/>
    <a:srgbClr val="0000FF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79" autoAdjust="0"/>
  </p:normalViewPr>
  <p:slideViewPr>
    <p:cSldViewPr>
      <p:cViewPr varScale="1">
        <p:scale>
          <a:sx n="91" d="100"/>
          <a:sy n="91" d="100"/>
        </p:scale>
        <p:origin x="-1068" y="-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0363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7"/>
          <p:cNvSpPr txBox="1">
            <a:spLocks noGrp="1" noChangeArrowheads="1"/>
          </p:cNvSpPr>
          <p:nvPr/>
        </p:nvSpPr>
        <p:spPr bwMode="auto">
          <a:xfrm>
            <a:off x="3856039" y="9444039"/>
            <a:ext cx="2949575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E0F4D8D8-1CAF-4466-9500-4E18BCE3F43E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7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54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1250" cy="3690937"/>
          </a:xfrm>
          <a:ln/>
        </p:spPr>
      </p:sp>
      <p:sp>
        <p:nvSpPr>
          <p:cNvPr id="2549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1" y="4729163"/>
            <a:ext cx="5002213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2014-05-30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2014-05-30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2014-05-30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2014-05-30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2014-05-30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2014-05-30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   무 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75" y="418664"/>
            <a:ext cx="8821613" cy="286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10-1. 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정기분 자동차세 과세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과세기준일 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: 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1. (2014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과세 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13,500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자동차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이륜차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기계장비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과세 금액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1,390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지방교육세 포함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납       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6. 16. ~ 6. 30.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고지서발송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6.10.)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504" y="3356992"/>
            <a:ext cx="9036496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주민세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재산분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신고납부 안내문 발송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발송 일자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6. 16.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㈜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에넥스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252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사업장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납세의무자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과세기준일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(7. 1.)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현재 사업소를 경영하는 자로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건축물 연면적이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를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초과하는 사업소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신고납부기간 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1. ~ 7. 31.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1884" y="332656"/>
            <a:ext cx="8964612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10-3. 2013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회계연도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세입세출결산검사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         간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6. 2.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 6.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22.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   소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층 소회의실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검 사 위 원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정창용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이연주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김홍구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여운정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강봉희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검 사 내 용 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계산의 과오여부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실제수지의 부합여부</a:t>
            </a:r>
            <a:endParaRPr lang="ko-KR" altLang="en-US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재무운영의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합당성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예산집행의 효율성 등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4016" y="3699351"/>
            <a:ext cx="9036496" cy="1457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전자입찰 추진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업  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서부농기계임대사업장 신축공사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집  행  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2,850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44" y="5373216"/>
            <a:ext cx="8821644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수의계약집행 추진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업  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마을 역량강화  중장기 계획수립 용역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집  행  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404664"/>
            <a:ext cx="9001156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10-6. 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상반기 지방세 체납액 일제정리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1. ~ 6. 30.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상  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5,592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체  납  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1,295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자동차세 체납차량  등록번호판 영치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                        </a:t>
            </a:r>
            <a:r>
              <a:rPr lang="ko-KR" altLang="en-US" sz="2400" b="1" spc="-300" dirty="0" err="1" smtClean="0">
                <a:latin typeface="HY헤드라인M" pitchFamily="18" charset="-127"/>
                <a:ea typeface="HY헤드라인M" pitchFamily="18" charset="-127"/>
              </a:rPr>
              <a:t>체납자별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  개별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방문 징수 및 납부독려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07504" y="3645024"/>
            <a:ext cx="9001156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10-7. 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세외수입업무담당자 전산교육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6. 13.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~ 17:00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전산교육장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상  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세외수입업무담당자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강       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세외수입정보화사업단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김남기 차장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세외수입정보시스템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상시모니터링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및 부과업무 등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332656"/>
            <a:ext cx="9001156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10-8. 6. 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기준 개별주택 특성 조사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6. 2. ~ 6. 30.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1. 1. ~ 5. 31.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사이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변동분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(350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토지의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분할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합병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건물의 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신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증축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멸실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변동 주택에 대하여 특성조사표 항목 조사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3501008"/>
            <a:ext cx="9001156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10-9.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재산세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중과세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대상 건축물 조사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6. 2. ~ 6. 3. 18:00 ~ 23:00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위락시설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유흥주점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에 대한 과세기준일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(6. 1.)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                       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현재 재산세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중과세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대상 여부 조사</a:t>
            </a:r>
            <a:endParaRPr lang="en-US" altLang="ko-KR" sz="20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332656"/>
            <a:ext cx="9001156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10-10.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임시 사용 건축물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존치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여부 조사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6. 2. ~ 6. 20.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과세기준일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(6. 1.)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현재 임시 사용 기간이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년이상인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건물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재산세 과세 대상임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3"/>
          <p:cNvSpPr>
            <a:spLocks noChangeArrowheads="1"/>
          </p:cNvSpPr>
          <p:nvPr/>
        </p:nvSpPr>
        <p:spPr bwMode="auto">
          <a:xfrm>
            <a:off x="179388" y="424610"/>
            <a:ext cx="8535987" cy="2500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지방재정 균형집행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추진상황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집행현황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(5. 28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현재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                                         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단위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금주 집행대상사업 </a:t>
            </a:r>
            <a:endParaRPr lang="en-US" altLang="ko-KR" sz="2000" b="1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1600" b="1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1600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1600" dirty="0" smtClean="0">
                <a:latin typeface="HY헤드라인M" pitchFamily="18" charset="-127"/>
                <a:ea typeface="HY헤드라인M" pitchFamily="18" charset="-127"/>
              </a:rPr>
              <a:t>복식부기 회계운영 자문료 </a:t>
            </a:r>
            <a:r>
              <a:rPr lang="en-US" altLang="ko-KR" sz="1600" dirty="0" smtClean="0">
                <a:latin typeface="HY헤드라인M" pitchFamily="18" charset="-127"/>
                <a:ea typeface="HY헤드라인M" pitchFamily="18" charset="-127"/>
              </a:rPr>
              <a:t>: 16</a:t>
            </a:r>
            <a:r>
              <a:rPr lang="ko-KR" altLang="en-US" sz="160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16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1600" dirty="0" smtClean="0">
                <a:latin typeface="HY헤드라인M" pitchFamily="18" charset="-127"/>
                <a:ea typeface="HY헤드라인M" pitchFamily="18" charset="-127"/>
              </a:rPr>
              <a:t>  - RFID</a:t>
            </a:r>
            <a:r>
              <a:rPr lang="ko-KR" altLang="en-US" sz="1600" dirty="0" smtClean="0">
                <a:latin typeface="HY헤드라인M" pitchFamily="18" charset="-127"/>
                <a:ea typeface="HY헤드라인M" pitchFamily="18" charset="-127"/>
              </a:rPr>
              <a:t>물품 </a:t>
            </a:r>
            <a:r>
              <a:rPr lang="ko-KR" altLang="en-US" sz="1600" dirty="0" err="1" smtClean="0">
                <a:latin typeface="HY헤드라인M" pitchFamily="18" charset="-127"/>
                <a:ea typeface="HY헤드라인M" pitchFamily="18" charset="-127"/>
              </a:rPr>
              <a:t>소모품비</a:t>
            </a:r>
            <a:r>
              <a:rPr lang="ko-KR" altLang="en-US" sz="16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1600" dirty="0" smtClean="0">
                <a:latin typeface="HY헤드라인M" pitchFamily="18" charset="-127"/>
                <a:ea typeface="HY헤드라인M" pitchFamily="18" charset="-127"/>
              </a:rPr>
              <a:t>: 7</a:t>
            </a:r>
            <a:r>
              <a:rPr lang="ko-KR" altLang="en-US" sz="160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16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16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16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부진사유 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및 향후 집행계획 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16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16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1600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1600" dirty="0" smtClean="0">
                <a:latin typeface="HY헤드라인M" pitchFamily="18" charset="-127"/>
                <a:ea typeface="HY헤드라인M" pitchFamily="18" charset="-127"/>
              </a:rPr>
              <a:t>기타 </a:t>
            </a:r>
            <a:r>
              <a:rPr lang="en-US" altLang="ko-KR" sz="1600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160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160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252950" name="Group 22"/>
          <p:cNvGraphicFramePr>
            <a:graphicFrameLocks noGrp="1"/>
          </p:cNvGraphicFramePr>
          <p:nvPr/>
        </p:nvGraphicFramePr>
        <p:xfrm>
          <a:off x="719138" y="1709829"/>
          <a:ext cx="7781952" cy="1071099"/>
        </p:xfrm>
        <a:graphic>
          <a:graphicData uri="http://schemas.openxmlformats.org/drawingml/2006/table">
            <a:tbl>
              <a:tblPr/>
              <a:tblGrid>
                <a:gridCol w="1438353"/>
                <a:gridCol w="1659670"/>
                <a:gridCol w="1298872"/>
                <a:gridCol w="1226712"/>
                <a:gridCol w="2158345"/>
              </a:tblGrid>
              <a:tr h="5240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목표액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(A)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현재까지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추진실적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(B)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집행율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(%)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(C=B/A)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금주집행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예상액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월말까지 집행계획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누계액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919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148</a:t>
                      </a:r>
                      <a:endParaRPr kumimoji="0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129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87.3</a:t>
                      </a:r>
                      <a:endParaRPr kumimoji="0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154</a:t>
                      </a:r>
                      <a:r>
                        <a:rPr kumimoji="0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(104%)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70386</TotalTime>
  <Words>572</Words>
  <Application>Microsoft Office PowerPoint</Application>
  <PresentationFormat>화면 슬라이드 쇼(4:3)</PresentationFormat>
  <Paragraphs>86</Paragraphs>
  <Slides>7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6_Office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owner</cp:lastModifiedBy>
  <cp:revision>11230</cp:revision>
  <dcterms:modified xsi:type="dcterms:W3CDTF">2014-05-30T08:24:49Z</dcterms:modified>
</cp:coreProperties>
</file>