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2"/>
  </p:notesMasterIdLst>
  <p:sldIdLst>
    <p:sldId id="292" r:id="rId4"/>
    <p:sldId id="257" r:id="rId5"/>
    <p:sldId id="278" r:id="rId6"/>
    <p:sldId id="290" r:id="rId7"/>
    <p:sldId id="291" r:id="rId8"/>
    <p:sldId id="287" r:id="rId9"/>
    <p:sldId id="288" r:id="rId10"/>
    <p:sldId id="277" r:id="rId11"/>
  </p:sldIdLst>
  <p:sldSz cx="9144000" cy="6858000" type="screen4x3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161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5839" y="3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156B4B-D98A-42C7-A27A-609893A63B2F}" type="datetimeFigureOut">
              <a:rPr lang="ko-KR" altLang="en-US" smtClean="0"/>
              <a:pPr/>
              <a:t>2020-02-18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721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440649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5839" y="9440649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549307-986D-4BE1-AB37-C006588B741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4522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 txBox="1">
            <a:spLocks noGrp="1" noChangeArrowheads="1"/>
          </p:cNvSpPr>
          <p:nvPr/>
        </p:nvSpPr>
        <p:spPr bwMode="auto">
          <a:xfrm>
            <a:off x="3858525" y="9444043"/>
            <a:ext cx="2950264" cy="495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Monotype Sorts"/>
              <a:buNone/>
            </a:pPr>
            <a:fld id="{E2CAECB7-59CD-4B28-A2FE-F999B675D9FE}" type="slidenum">
              <a:rPr kumimoji="1"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1063"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00"/>
                </a:buClr>
                <a:buSzPct val="60000"/>
                <a:buFont typeface="Monotype Sorts"/>
                <a:buNone/>
              </a:pPr>
              <a:t>1</a:t>
            </a:fld>
            <a:endParaRPr kumimoji="1" lang="en-US" altLang="ko-KR" sz="1200" b="1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5" y="4721225"/>
            <a:ext cx="5443220" cy="4471988"/>
          </a:xfrm>
          <a:noFill/>
          <a:ln/>
        </p:spPr>
        <p:txBody>
          <a:bodyPr lIns="90841" tIns="45408" rIns="90841" bIns="45408"/>
          <a:lstStyle/>
          <a:p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694998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49307-986D-4BE1-AB37-C006588B7410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5402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49307-986D-4BE1-AB37-C006588B7410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7912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2020-02-18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2020-02-18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2020-02-18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2902BA-E121-479A-8D1D-97053C92DF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45E9E5-CC5F-480C-8814-37216526E34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0323B2-C02A-4E0D-B973-8C542999768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87D696-C057-4F0A-A21C-AF5C1F552DA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26FD4-FADD-4B19-8CC0-8F273E65CA0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7748B-0E63-4C22-A1E7-FBC5CC67D6D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A7E6DA-642D-4407-9586-5EDD14DBCCB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5346B6-551D-4022-8730-93B080597BE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2020-02-18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8FDC83-D33D-4468-99DD-8F8F1F870F4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3CD6C0-43DA-46AA-9C17-55EFEC975BC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4757D-41BA-4D11-87EB-D10587942AE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298F2-C949-41DC-B3F4-3C75FD113BE2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D7127-E16F-42B8-8B3A-1B8F02A08094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83EEE-037C-404E-990E-ECBEE36681E4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C7126-1292-441D-94CE-7C8459072364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4B950-7FEA-485B-8F7C-6581A650491D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E6A55-51FA-4699-BBCB-AE7D62C4C97D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F35EC4-8F41-428B-8C0A-847B8542AEAF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2020-02-18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B6596-2CFF-4941-A4E4-0D84AE7868A9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10547-0B16-4162-B440-5F951D1AECD6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498F0-624E-459B-BCE7-43AE8427FFE5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A71DD-D787-4807-B8F6-63917F7E2FD2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2020-02-18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2020-02-18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2020-02-18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2020-02-18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2020-02-18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2020-02-18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F63D8-0C5B-4611-88F3-F00C765788E0}" type="datetimeFigureOut">
              <a:rPr lang="ko-KR" altLang="en-US" smtClean="0"/>
              <a:pPr/>
              <a:t>2020-02-18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fld id="{B4FB7ACF-9309-47AE-BB5E-49EC12C14F9C}" type="slidenum">
              <a:rPr lang="en-US" altLang="ko-KR"/>
              <a:pPr>
                <a:spcAft>
                  <a:spcPct val="0"/>
                </a:spcAft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>
              <a:solidFill>
                <a:prstClr val="black">
                  <a:tint val="75000"/>
                </a:prstClr>
              </a:solidFill>
              <a:ea typeface="HY견고딕" pitchFamily="18" charset="-127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>
              <a:solidFill>
                <a:prstClr val="black">
                  <a:tint val="75000"/>
                </a:prstClr>
              </a:solidFill>
              <a:ea typeface="HY견고딕" pitchFamily="18" charset="-127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BD11F9D-0575-47E1-81D7-C4E74CBB65D3}" type="slidenum">
              <a:rPr kumimoji="1" lang="en-US" altLang="ko-KR">
                <a:solidFill>
                  <a:prstClr val="black">
                    <a:tint val="75000"/>
                  </a:prstClr>
                </a:solidFill>
                <a:ea typeface="HY견고딕" pitchFamily="18" charset="-127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ko-KR">
              <a:solidFill>
                <a:prstClr val="black">
                  <a:tint val="75000"/>
                </a:prstClr>
              </a:solidFill>
              <a:ea typeface="HY견고딕" pitchFamily="18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kumimoji="1"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kumimoji="1"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8" name="표 7"/>
          <p:cNvGraphicFramePr>
            <a:graphicFrameLocks noGrp="1"/>
          </p:cNvGraphicFramePr>
          <p:nvPr/>
        </p:nvGraphicFramePr>
        <p:xfrm>
          <a:off x="5500694" y="285728"/>
          <a:ext cx="3476628" cy="77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76628"/>
              </a:tblGrid>
              <a:tr h="72008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4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건설교통과</a:t>
                      </a:r>
                      <a:endParaRPr lang="ko-KR" altLang="en-US" sz="4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394532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286125"/>
            <a:ext cx="864076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kumimoji="1" lang="en-US" altLang="ko-KR" sz="2400" b="1" ker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6050" y="333375"/>
            <a:ext cx="8783638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077" name="직사각형 7"/>
          <p:cNvSpPr>
            <a:spLocks noChangeArrowheads="1"/>
          </p:cNvSpPr>
          <p:nvPr/>
        </p:nvSpPr>
        <p:spPr bwMode="auto">
          <a:xfrm>
            <a:off x="107504" y="357166"/>
            <a:ext cx="8569896" cy="2825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15-1.  1/4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분기 도로관리 심의 위원회 개최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서면심의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endParaRPr lang="ko-KR" altLang="en-US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심의대상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도로구역에서 시설을 신설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개축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변경하는 사업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-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그밖의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목적으로 도로굴착을 수반하는 공사</a:t>
            </a:r>
            <a:endParaRPr lang="en-US" altLang="ko-KR" sz="2400" b="1" kern="0" spc="-30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직사각형 7"/>
          <p:cNvSpPr>
            <a:spLocks noChangeArrowheads="1"/>
          </p:cNvSpPr>
          <p:nvPr/>
        </p:nvSpPr>
        <p:spPr bwMode="auto">
          <a:xfrm>
            <a:off x="142844" y="3571876"/>
            <a:ext cx="8715436" cy="2271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15-2.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상촌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~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황간 도로건설공사 감정평가 현지조사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평가기간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2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월중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평가업체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대한감정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가온감정평가법인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내     용 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기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감정평가시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누락된 지장물건 감정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7"/>
          <p:cNvSpPr>
            <a:spLocks noChangeArrowheads="1"/>
          </p:cNvSpPr>
          <p:nvPr/>
        </p:nvSpPr>
        <p:spPr bwMode="auto">
          <a:xfrm>
            <a:off x="142844" y="214291"/>
            <a:ext cx="8858312" cy="1680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15-3.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주차난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해소를 위한 마을단위 소규모주차장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조성지 수요조사</a:t>
            </a:r>
            <a:endParaRPr lang="ko-KR" altLang="en-US" sz="2800" b="1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신청기간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월중</a:t>
            </a:r>
            <a:endParaRPr lang="en-US" altLang="ko-KR" sz="2400" b="1" kern="0" spc="-15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직사각형 7"/>
          <p:cNvSpPr>
            <a:spLocks noChangeArrowheads="1"/>
          </p:cNvSpPr>
          <p:nvPr/>
        </p:nvSpPr>
        <p:spPr bwMode="auto">
          <a:xfrm>
            <a:off x="142844" y="2140235"/>
            <a:ext cx="8858312" cy="1717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15-4.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버스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택시 승강장 설치 및 보수대상지 조사 </a:t>
            </a:r>
            <a:endParaRPr lang="ko-KR" altLang="en-US" sz="2800" b="1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신청기간 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: 2</a:t>
            </a:r>
            <a:r>
              <a:rPr lang="ko-KR" altLang="en-US" sz="2400" b="1" spc="-100" dirty="0" err="1" smtClean="0">
                <a:latin typeface="HY헤드라인M" pitchFamily="18" charset="-127"/>
                <a:ea typeface="HY헤드라인M" pitchFamily="18" charset="-127"/>
              </a:rPr>
              <a:t>월중</a:t>
            </a:r>
            <a:endParaRPr lang="en-US" altLang="ko-KR" sz="2400" b="1" spc="-10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신규설치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시설개선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spc="-100" dirty="0" err="1" smtClean="0">
                <a:latin typeface="HY헤드라인M" pitchFamily="18" charset="-127"/>
                <a:ea typeface="HY헤드라인M" pitchFamily="18" charset="-127"/>
              </a:rPr>
              <a:t>온열의자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spc="-100" dirty="0" err="1" smtClean="0">
                <a:latin typeface="HY헤드라인M" pitchFamily="18" charset="-127"/>
                <a:ea typeface="HY헤드라인M" pitchFamily="18" charset="-127"/>
              </a:rPr>
              <a:t>조명설치등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1" name="직사각형 10"/>
          <p:cNvSpPr>
            <a:spLocks noChangeArrowheads="1"/>
          </p:cNvSpPr>
          <p:nvPr/>
        </p:nvSpPr>
        <p:spPr bwMode="auto">
          <a:xfrm>
            <a:off x="142844" y="4357695"/>
            <a:ext cx="8893652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15-5.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무지개택시 운행 지원</a:t>
            </a:r>
            <a:endParaRPr lang="ko-KR" altLang="en-US" sz="2800" b="1" kern="0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7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사업대상 </a:t>
            </a:r>
            <a:r>
              <a:rPr lang="en-US" altLang="ko-KR" sz="2400" b="1" kern="0" spc="7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spc="7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농어촌버스 </a:t>
            </a:r>
            <a:r>
              <a:rPr lang="ko-KR" altLang="en-US" sz="2400" b="1" kern="0" spc="7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미운행</a:t>
            </a:r>
            <a:r>
              <a:rPr lang="ko-KR" altLang="en-US" sz="2400" b="1" kern="0" spc="7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마을 </a:t>
            </a:r>
            <a:r>
              <a:rPr lang="en-US" altLang="ko-KR" sz="2400" b="1" kern="0" spc="7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(27</a:t>
            </a:r>
            <a:r>
              <a:rPr lang="ko-KR" altLang="en-US" sz="2400" b="1" kern="0" spc="7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개마을</a:t>
            </a:r>
            <a:r>
              <a:rPr lang="en-US" altLang="ko-KR" sz="2400" b="1" kern="0" spc="7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7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운행횟수 </a:t>
            </a:r>
            <a:r>
              <a:rPr lang="en-US" altLang="ko-KR" sz="2400" b="1" kern="0" spc="7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spc="7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주 </a:t>
            </a:r>
            <a:r>
              <a:rPr lang="en-US" altLang="ko-KR" sz="2400" b="1" kern="0" spc="7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kern="0" spc="7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일 </a:t>
            </a:r>
            <a:r>
              <a:rPr lang="en-US" altLang="ko-KR" sz="2400" b="1" kern="0" spc="7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/1</a:t>
            </a:r>
            <a:r>
              <a:rPr lang="ko-KR" altLang="en-US" sz="2400" b="1" kern="0" spc="7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kern="0" spc="7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kern="0" spc="7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회운행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7"/>
          <p:cNvSpPr>
            <a:spLocks noChangeArrowheads="1"/>
          </p:cNvSpPr>
          <p:nvPr/>
        </p:nvSpPr>
        <p:spPr bwMode="auto">
          <a:xfrm>
            <a:off x="0" y="71414"/>
            <a:ext cx="9036496" cy="1163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15-6</a:t>
            </a:r>
            <a:r>
              <a:rPr lang="ko-KR" altLang="en-US" sz="2800" b="1" dirty="0" smtClean="0"/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군도 및 농어촌도로 확포장 사업 추진</a:t>
            </a:r>
            <a:endParaRPr kumimoji="1"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kumimoji="1"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                </a:t>
            </a:r>
            <a:endParaRPr kumimoji="1" lang="en-US" altLang="ko-KR" sz="2400" b="1" kern="0" dirty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/>
          </p:nvPr>
        </p:nvGraphicFramePr>
        <p:xfrm>
          <a:off x="428596" y="864887"/>
          <a:ext cx="8215370" cy="5220811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500330"/>
                <a:gridCol w="1785950"/>
                <a:gridCol w="1214446"/>
                <a:gridCol w="2000264"/>
                <a:gridCol w="714380"/>
              </a:tblGrid>
              <a:tr h="637538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700" dirty="0" smtClean="0"/>
                        <a:t>사  업  명</a:t>
                      </a:r>
                      <a:endParaRPr lang="ko-KR" alt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700" dirty="0" smtClean="0"/>
                        <a:t>사  업  량 </a:t>
                      </a:r>
                      <a:endParaRPr lang="ko-KR" alt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700" dirty="0" smtClean="0"/>
                        <a:t>사 업 비</a:t>
                      </a:r>
                      <a:r>
                        <a:rPr lang="en-US" altLang="ko-KR" sz="1700" dirty="0" smtClean="0"/>
                        <a:t>(</a:t>
                      </a:r>
                      <a:r>
                        <a:rPr lang="ko-KR" altLang="en-US" sz="1700" dirty="0" err="1" smtClean="0"/>
                        <a:t>백만원</a:t>
                      </a:r>
                      <a:r>
                        <a:rPr lang="en-US" altLang="ko-KR" sz="1700" dirty="0" smtClean="0"/>
                        <a:t>)</a:t>
                      </a:r>
                      <a:endParaRPr lang="ko-KR" alt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700" dirty="0" smtClean="0"/>
                        <a:t>추 진 현 황</a:t>
                      </a:r>
                      <a:endParaRPr lang="ko-KR" alt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700" dirty="0" smtClean="0"/>
                        <a:t>비고</a:t>
                      </a:r>
                      <a:endParaRPr lang="ko-KR" alt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52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 smtClean="0"/>
                        <a:t>합    계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>
                          <a:solidFill>
                            <a:schemeClr val="tx1"/>
                          </a:solidFill>
                        </a:rPr>
                        <a:t>L=11.53km</a:t>
                      </a:r>
                      <a:endParaRPr lang="ko-KR" altLang="en-US" sz="1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>
                          <a:solidFill>
                            <a:schemeClr val="tx1"/>
                          </a:solidFill>
                        </a:rPr>
                        <a:t>7,696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91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1050" b="1" dirty="0" err="1" smtClean="0">
                          <a:solidFill>
                            <a:schemeClr val="tx1"/>
                          </a:solidFill>
                        </a:rPr>
                        <a:t>안화리</a:t>
                      </a:r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050" b="1" dirty="0" smtClean="0">
                          <a:solidFill>
                            <a:schemeClr val="tx1"/>
                          </a:solidFill>
                        </a:rPr>
                        <a:t>군도</a:t>
                      </a:r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r>
                        <a:rPr lang="ko-KR" altLang="en-US" sz="1050" b="1" dirty="0" smtClean="0">
                          <a:solidFill>
                            <a:schemeClr val="tx1"/>
                          </a:solidFill>
                        </a:rPr>
                        <a:t>호선</a:t>
                      </a:r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) </a:t>
                      </a:r>
                      <a:r>
                        <a:rPr lang="ko-KR" altLang="en-US" sz="1050" b="1" dirty="0" smtClean="0">
                          <a:solidFill>
                            <a:schemeClr val="tx1"/>
                          </a:solidFill>
                        </a:rPr>
                        <a:t>진입로개설</a:t>
                      </a:r>
                      <a:endParaRPr lang="en-US" altLang="ko-KR" sz="105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L=0.3km,B=8.0(7.0)m</a:t>
                      </a:r>
                      <a:endParaRPr lang="ko-KR" altLang="en-US" sz="105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     550</a:t>
                      </a:r>
                      <a:endParaRPr lang="ko-KR" altLang="en-US" sz="105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050" b="1" dirty="0" smtClean="0">
                          <a:solidFill>
                            <a:schemeClr val="tx1"/>
                          </a:solidFill>
                        </a:rPr>
                        <a:t>보상협의 및 집행</a:t>
                      </a:r>
                      <a:endParaRPr lang="en-US" altLang="ko-KR" sz="105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66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050" b="1" dirty="0" err="1" smtClean="0">
                          <a:solidFill>
                            <a:schemeClr val="tx1"/>
                          </a:solidFill>
                        </a:rPr>
                        <a:t>학촌</a:t>
                      </a:r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~</a:t>
                      </a:r>
                      <a:r>
                        <a:rPr lang="ko-KR" altLang="en-US" sz="1050" b="1" dirty="0" smtClean="0">
                          <a:solidFill>
                            <a:schemeClr val="tx1"/>
                          </a:solidFill>
                        </a:rPr>
                        <a:t>마곡간 </a:t>
                      </a:r>
                      <a:r>
                        <a:rPr lang="ko-KR" altLang="en-US" sz="1050" b="1" dirty="0" err="1" smtClean="0">
                          <a:solidFill>
                            <a:schemeClr val="tx1"/>
                          </a:solidFill>
                        </a:rPr>
                        <a:t>도로확포장</a:t>
                      </a:r>
                      <a:endParaRPr lang="ko-KR" alt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050" b="1" dirty="0" smtClean="0"/>
                        <a:t>L=0.9km,</a:t>
                      </a:r>
                      <a:r>
                        <a:rPr lang="en-US" altLang="ko-KR" sz="1050" b="1" baseline="0" dirty="0" smtClean="0"/>
                        <a:t> </a:t>
                      </a:r>
                      <a:r>
                        <a:rPr lang="en-US" altLang="ko-KR" sz="1050" b="1" dirty="0" smtClean="0"/>
                        <a:t>B=6.0m</a:t>
                      </a:r>
                      <a:endParaRPr lang="ko-KR" alt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050" b="1" dirty="0" smtClean="0"/>
                        <a:t>   1,500</a:t>
                      </a:r>
                      <a:endParaRPr lang="ko-KR" alt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50" b="1" dirty="0" smtClean="0">
                          <a:solidFill>
                            <a:schemeClr val="tx1"/>
                          </a:solidFill>
                        </a:rPr>
                        <a:t>동절기공사정지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66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050" b="1" dirty="0" err="1" smtClean="0">
                          <a:solidFill>
                            <a:schemeClr val="tx1"/>
                          </a:solidFill>
                        </a:rPr>
                        <a:t>횡지</a:t>
                      </a:r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~</a:t>
                      </a:r>
                      <a:r>
                        <a:rPr lang="ko-KR" altLang="en-US" sz="1050" b="1" dirty="0" err="1" smtClean="0">
                          <a:solidFill>
                            <a:schemeClr val="tx1"/>
                          </a:solidFill>
                        </a:rPr>
                        <a:t>구백간</a:t>
                      </a:r>
                      <a:r>
                        <a:rPr lang="ko-KR" altLang="en-US" sz="105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1050" b="1" dirty="0" err="1" smtClean="0">
                          <a:solidFill>
                            <a:schemeClr val="tx1"/>
                          </a:solidFill>
                        </a:rPr>
                        <a:t>도로확포장</a:t>
                      </a:r>
                      <a:endParaRPr lang="ko-KR" alt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050" b="1" dirty="0" smtClean="0"/>
                        <a:t>L=0.6km,</a:t>
                      </a:r>
                      <a:r>
                        <a:rPr lang="en-US" altLang="ko-KR" sz="1050" b="1" baseline="0" dirty="0" smtClean="0"/>
                        <a:t> </a:t>
                      </a:r>
                      <a:r>
                        <a:rPr lang="en-US" altLang="ko-KR" sz="1050" b="1" dirty="0" smtClean="0"/>
                        <a:t>B=6.0m</a:t>
                      </a:r>
                      <a:endParaRPr lang="ko-KR" altLang="en-US" sz="105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050" b="1" dirty="0" smtClean="0"/>
                        <a:t>   1,300</a:t>
                      </a:r>
                      <a:endParaRPr lang="ko-KR" alt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50" b="1" dirty="0" smtClean="0">
                          <a:solidFill>
                            <a:schemeClr val="tx1"/>
                          </a:solidFill>
                        </a:rPr>
                        <a:t>공사발주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66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050" b="1" dirty="0" err="1" smtClean="0">
                          <a:solidFill>
                            <a:schemeClr val="tx1"/>
                          </a:solidFill>
                        </a:rPr>
                        <a:t>광평</a:t>
                      </a:r>
                      <a:r>
                        <a:rPr lang="ko-KR" altLang="en-US" sz="1050" b="1" baseline="0" dirty="0" err="1" smtClean="0">
                          <a:solidFill>
                            <a:schemeClr val="tx1"/>
                          </a:solidFill>
                        </a:rPr>
                        <a:t>도로확포장</a:t>
                      </a:r>
                      <a:endParaRPr lang="ko-KR" alt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050" b="1" dirty="0" smtClean="0"/>
                        <a:t>L=0.25km,</a:t>
                      </a:r>
                      <a:r>
                        <a:rPr lang="en-US" altLang="ko-KR" sz="1050" b="1" baseline="0" dirty="0" smtClean="0"/>
                        <a:t> </a:t>
                      </a:r>
                      <a:r>
                        <a:rPr lang="en-US" altLang="ko-KR" sz="1050" b="1" dirty="0" smtClean="0"/>
                        <a:t>B=8.0m</a:t>
                      </a:r>
                      <a:endParaRPr lang="ko-KR" altLang="en-US" sz="105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050" b="1" dirty="0" smtClean="0"/>
                        <a:t>     500</a:t>
                      </a:r>
                      <a:endParaRPr lang="ko-KR" alt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50" b="1" dirty="0" smtClean="0">
                          <a:solidFill>
                            <a:schemeClr val="tx1"/>
                          </a:solidFill>
                        </a:rPr>
                        <a:t>보상협의 및 집행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66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050" b="1" dirty="0" smtClean="0">
                          <a:solidFill>
                            <a:schemeClr val="tx1"/>
                          </a:solidFill>
                        </a:rPr>
                        <a:t>구강</a:t>
                      </a:r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~</a:t>
                      </a:r>
                      <a:r>
                        <a:rPr lang="ko-KR" altLang="en-US" sz="1050" b="1" dirty="0" err="1" smtClean="0">
                          <a:solidFill>
                            <a:schemeClr val="tx1"/>
                          </a:solidFill>
                        </a:rPr>
                        <a:t>죽산간</a:t>
                      </a:r>
                      <a:r>
                        <a:rPr lang="ko-KR" altLang="en-US" sz="105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1050" b="1" dirty="0" err="1" smtClean="0">
                          <a:solidFill>
                            <a:schemeClr val="tx1"/>
                          </a:solidFill>
                        </a:rPr>
                        <a:t>도로확포장</a:t>
                      </a:r>
                      <a:endParaRPr lang="ko-KR" alt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L=1.72km,</a:t>
                      </a:r>
                      <a:r>
                        <a:rPr lang="en-US" altLang="ko-KR" sz="1050" b="1" baseline="0" dirty="0" smtClean="0">
                          <a:solidFill>
                            <a:schemeClr val="tx1"/>
                          </a:solidFill>
                        </a:rPr>
                        <a:t> B=3~8m</a:t>
                      </a:r>
                      <a:endParaRPr lang="ko-KR" altLang="en-US" sz="105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     600</a:t>
                      </a:r>
                      <a:endParaRPr lang="ko-KR" alt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050" b="1" dirty="0" smtClean="0">
                          <a:solidFill>
                            <a:schemeClr val="tx1"/>
                          </a:solidFill>
                        </a:rPr>
                        <a:t>관계기관협의</a:t>
                      </a:r>
                      <a:r>
                        <a:rPr lang="en-US" altLang="ko-KR" sz="500" b="1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500" b="1" dirty="0" smtClean="0">
                          <a:solidFill>
                            <a:schemeClr val="tx1"/>
                          </a:solidFill>
                        </a:rPr>
                        <a:t>대전지방국토관리청</a:t>
                      </a:r>
                      <a:r>
                        <a:rPr lang="en-US" altLang="ko-KR" sz="5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5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66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050" b="1" dirty="0" err="1" smtClean="0">
                          <a:solidFill>
                            <a:schemeClr val="tx1"/>
                          </a:solidFill>
                        </a:rPr>
                        <a:t>노근</a:t>
                      </a:r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ko-KR" altLang="en-US" sz="1050" b="1" dirty="0" smtClean="0">
                          <a:solidFill>
                            <a:schemeClr val="tx1"/>
                          </a:solidFill>
                        </a:rPr>
                        <a:t>우천간 </a:t>
                      </a:r>
                      <a:r>
                        <a:rPr lang="ko-KR" altLang="en-US" sz="1050" b="1" dirty="0" err="1" smtClean="0">
                          <a:solidFill>
                            <a:schemeClr val="tx1"/>
                          </a:solidFill>
                        </a:rPr>
                        <a:t>도로확포장</a:t>
                      </a:r>
                      <a:endParaRPr lang="ko-KR" alt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L=0.65km,</a:t>
                      </a:r>
                      <a:r>
                        <a:rPr lang="en-US" altLang="ko-KR" sz="1050" b="1" baseline="0" dirty="0" smtClean="0">
                          <a:solidFill>
                            <a:schemeClr val="tx1"/>
                          </a:solidFill>
                        </a:rPr>
                        <a:t> B=8.0m</a:t>
                      </a:r>
                      <a:endParaRPr lang="ko-KR" altLang="en-US" sz="105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     500</a:t>
                      </a:r>
                      <a:endParaRPr lang="ko-KR" alt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50" b="1" dirty="0" smtClean="0">
                          <a:solidFill>
                            <a:schemeClr val="tx1"/>
                          </a:solidFill>
                        </a:rPr>
                        <a:t>동절기공사정지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615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050" b="1" dirty="0" smtClean="0">
                          <a:solidFill>
                            <a:schemeClr val="tx1"/>
                          </a:solidFill>
                        </a:rPr>
                        <a:t>명덕</a:t>
                      </a:r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050" b="1" dirty="0" smtClean="0">
                          <a:solidFill>
                            <a:schemeClr val="tx1"/>
                          </a:solidFill>
                        </a:rPr>
                        <a:t>도가실</a:t>
                      </a:r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ko-KR" altLang="en-US" sz="1050" b="1" dirty="0" err="1" smtClean="0">
                          <a:solidFill>
                            <a:schemeClr val="tx1"/>
                          </a:solidFill>
                        </a:rPr>
                        <a:t>도로확포장</a:t>
                      </a:r>
                      <a:endParaRPr lang="en-US" altLang="ko-KR" sz="105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L=2.2km,B=6.5(5.0)m</a:t>
                      </a:r>
                      <a:endParaRPr lang="ko-KR" altLang="en-US" sz="105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     550</a:t>
                      </a:r>
                      <a:endParaRPr lang="ko-KR" alt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100" b="1" dirty="0" smtClean="0">
                          <a:solidFill>
                            <a:schemeClr val="tx1"/>
                          </a:solidFill>
                        </a:rPr>
                        <a:t>동절기공사정지</a:t>
                      </a:r>
                      <a:endParaRPr lang="en-US" altLang="ko-KR" sz="11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615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050" b="1" dirty="0" err="1" smtClean="0">
                          <a:solidFill>
                            <a:schemeClr val="tx1"/>
                          </a:solidFill>
                        </a:rPr>
                        <a:t>지촌</a:t>
                      </a:r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ko-KR" altLang="en-US" sz="1050" b="1" dirty="0" err="1" smtClean="0">
                          <a:solidFill>
                            <a:schemeClr val="tx1"/>
                          </a:solidFill>
                        </a:rPr>
                        <a:t>남전간</a:t>
                      </a:r>
                      <a:r>
                        <a:rPr lang="ko-KR" altLang="en-US" sz="105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1050" b="1" dirty="0" err="1" smtClean="0">
                          <a:solidFill>
                            <a:schemeClr val="tx1"/>
                          </a:solidFill>
                        </a:rPr>
                        <a:t>도로확포장</a:t>
                      </a:r>
                      <a:endParaRPr lang="en-US" altLang="ko-KR" sz="105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L=1.0km,B=8.0(7.0)m</a:t>
                      </a:r>
                      <a:endParaRPr lang="ko-KR" altLang="en-US" sz="105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     550</a:t>
                      </a:r>
                      <a:endParaRPr lang="ko-KR" alt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dirty="0" smtClean="0">
                          <a:solidFill>
                            <a:schemeClr val="tx1"/>
                          </a:solidFill>
                        </a:rPr>
                        <a:t>보상협의</a:t>
                      </a:r>
                      <a:endParaRPr lang="en-US" altLang="ko-KR" sz="11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61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 err="1" smtClean="0">
                          <a:solidFill>
                            <a:schemeClr val="tx1"/>
                          </a:solidFill>
                        </a:rPr>
                        <a:t>남전</a:t>
                      </a:r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~</a:t>
                      </a:r>
                      <a:r>
                        <a:rPr lang="ko-KR" altLang="en-US" sz="1050" b="1" dirty="0" smtClean="0">
                          <a:solidFill>
                            <a:schemeClr val="tx1"/>
                          </a:solidFill>
                        </a:rPr>
                        <a:t>가동간 </a:t>
                      </a:r>
                      <a:r>
                        <a:rPr lang="ko-KR" altLang="en-US" sz="1050" b="1" dirty="0" err="1" smtClean="0">
                          <a:solidFill>
                            <a:schemeClr val="tx1"/>
                          </a:solidFill>
                        </a:rPr>
                        <a:t>도로확포장</a:t>
                      </a:r>
                      <a:endParaRPr lang="ko-KR" alt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L=1.1km</a:t>
                      </a:r>
                      <a:r>
                        <a:rPr lang="en-US" altLang="ko-KR" sz="1050" b="1" baseline="0" dirty="0" smtClean="0">
                          <a:solidFill>
                            <a:schemeClr val="tx1"/>
                          </a:solidFill>
                        </a:rPr>
                        <a:t> B=8.0(7.0)m</a:t>
                      </a:r>
                      <a:endParaRPr lang="ko-KR" altLang="en-US" sz="105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     550</a:t>
                      </a:r>
                      <a:endParaRPr lang="ko-KR" alt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100" b="1" dirty="0" smtClean="0">
                          <a:solidFill>
                            <a:schemeClr val="tx1"/>
                          </a:solidFill>
                        </a:rPr>
                        <a:t>보상협의</a:t>
                      </a:r>
                      <a:endParaRPr lang="en-US" altLang="ko-KR" sz="11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61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 err="1" smtClean="0">
                          <a:solidFill>
                            <a:schemeClr val="tx1"/>
                          </a:solidFill>
                        </a:rPr>
                        <a:t>상촌면</a:t>
                      </a:r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050" b="1" dirty="0" smtClean="0">
                          <a:solidFill>
                            <a:schemeClr val="tx1"/>
                          </a:solidFill>
                        </a:rPr>
                        <a:t>리도</a:t>
                      </a:r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ko-KR" altLang="en-US" sz="1050" b="1" dirty="0" smtClean="0">
                          <a:solidFill>
                            <a:schemeClr val="tx1"/>
                          </a:solidFill>
                        </a:rPr>
                        <a:t>호선</a:t>
                      </a:r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ko-KR" altLang="en-US" sz="1050" b="1" dirty="0" err="1" smtClean="0">
                          <a:solidFill>
                            <a:schemeClr val="tx1"/>
                          </a:solidFill>
                        </a:rPr>
                        <a:t>도로확포장</a:t>
                      </a:r>
                      <a:endParaRPr lang="ko-KR" alt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L=0.3km</a:t>
                      </a:r>
                      <a:r>
                        <a:rPr lang="en-US" altLang="ko-KR" sz="1050" b="1" baseline="0" dirty="0" smtClean="0">
                          <a:solidFill>
                            <a:schemeClr val="tx1"/>
                          </a:solidFill>
                        </a:rPr>
                        <a:t> B=6.5(5.0)m</a:t>
                      </a:r>
                      <a:endParaRPr lang="ko-KR" altLang="en-US" sz="105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      21</a:t>
                      </a:r>
                      <a:endParaRPr lang="ko-KR" alt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100" b="1" dirty="0" smtClean="0">
                          <a:solidFill>
                            <a:schemeClr val="tx1"/>
                          </a:solidFill>
                        </a:rPr>
                        <a:t>관계기관 및 보상협의</a:t>
                      </a:r>
                      <a:endParaRPr lang="en-US" altLang="ko-KR" sz="11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61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 err="1" smtClean="0">
                          <a:solidFill>
                            <a:schemeClr val="tx1"/>
                          </a:solidFill>
                        </a:rPr>
                        <a:t>어촌도로확포장</a:t>
                      </a:r>
                      <a:endParaRPr lang="ko-KR" alt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L=1.21km</a:t>
                      </a:r>
                      <a:r>
                        <a:rPr lang="en-US" altLang="ko-KR" sz="1050" b="1" baseline="0" dirty="0" smtClean="0">
                          <a:solidFill>
                            <a:schemeClr val="tx1"/>
                          </a:solidFill>
                        </a:rPr>
                        <a:t> B=6.5(5.0)m</a:t>
                      </a:r>
                      <a:endParaRPr lang="ko-KR" altLang="en-US" sz="105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     976</a:t>
                      </a:r>
                      <a:endParaRPr lang="ko-KR" alt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100" b="1" dirty="0" smtClean="0">
                          <a:solidFill>
                            <a:schemeClr val="tx1"/>
                          </a:solidFill>
                        </a:rPr>
                        <a:t>동절기공사정지</a:t>
                      </a:r>
                      <a:endParaRPr lang="en-US" altLang="ko-KR" sz="11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74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 smtClean="0">
                          <a:solidFill>
                            <a:schemeClr val="tx1"/>
                          </a:solidFill>
                        </a:rPr>
                        <a:t>군도</a:t>
                      </a:r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ko-KR" altLang="en-US" sz="1050" b="1" dirty="0" smtClean="0">
                          <a:solidFill>
                            <a:schemeClr val="tx1"/>
                          </a:solidFill>
                        </a:rPr>
                        <a:t>호</a:t>
                      </a:r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050" b="1" dirty="0" smtClean="0">
                          <a:solidFill>
                            <a:schemeClr val="tx1"/>
                          </a:solidFill>
                        </a:rPr>
                        <a:t>설계리</a:t>
                      </a:r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~</a:t>
                      </a:r>
                      <a:r>
                        <a:rPr lang="ko-KR" altLang="en-US" sz="1050" b="1" dirty="0" err="1" smtClean="0">
                          <a:solidFill>
                            <a:schemeClr val="tx1"/>
                          </a:solidFill>
                        </a:rPr>
                        <a:t>회동리</a:t>
                      </a:r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ko-KR" altLang="en-US" sz="1050" b="1" dirty="0" err="1" smtClean="0">
                          <a:solidFill>
                            <a:schemeClr val="tx1"/>
                          </a:solidFill>
                        </a:rPr>
                        <a:t>도로확포장</a:t>
                      </a:r>
                      <a:endParaRPr lang="ko-KR" alt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L=1.3km</a:t>
                      </a:r>
                      <a:r>
                        <a:rPr lang="en-US" altLang="ko-KR" sz="1050" b="1" baseline="0" dirty="0" smtClean="0">
                          <a:solidFill>
                            <a:schemeClr val="tx1"/>
                          </a:solidFill>
                        </a:rPr>
                        <a:t> B=8.0(7.0)m</a:t>
                      </a:r>
                      <a:endParaRPr lang="ko-KR" altLang="en-US" sz="105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       99</a:t>
                      </a:r>
                      <a:endParaRPr lang="ko-KR" alt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100" b="1" dirty="0" smtClean="0">
                          <a:solidFill>
                            <a:schemeClr val="tx1"/>
                          </a:solidFill>
                        </a:rPr>
                        <a:t>실시설계용역추진</a:t>
                      </a:r>
                      <a:endParaRPr lang="en-US" altLang="ko-KR" sz="11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6207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7"/>
          <p:cNvSpPr>
            <a:spLocks noChangeArrowheads="1"/>
          </p:cNvSpPr>
          <p:nvPr/>
        </p:nvSpPr>
        <p:spPr bwMode="auto">
          <a:xfrm>
            <a:off x="36098" y="-24"/>
            <a:ext cx="9036496" cy="1522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endParaRPr kumimoji="1" lang="en-US" altLang="ko-KR" sz="17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endParaRPr kumimoji="1" lang="en-US" altLang="ko-KR" sz="17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kumimoji="1" lang="en-US" altLang="ko-KR" sz="17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kumimoji="1" lang="en-US" altLang="ko-KR" sz="17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직사각형 3"/>
          <p:cNvSpPr>
            <a:spLocks noChangeArrowheads="1"/>
          </p:cNvSpPr>
          <p:nvPr/>
        </p:nvSpPr>
        <p:spPr bwMode="auto">
          <a:xfrm>
            <a:off x="0" y="214290"/>
            <a:ext cx="9036496" cy="305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15-7.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보행약자 안전한 이동환경 조성사업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상  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학산면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봉림리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 지구</a:t>
            </a:r>
            <a:endParaRPr lang="en-US" altLang="ko-KR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  업  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1,000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주민설명회 추진</a:t>
            </a:r>
            <a:endParaRPr kumimoji="1" lang="en-US" altLang="ko-KR" sz="17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kumimoji="1" lang="en-US" altLang="ko-KR" sz="17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kumimoji="1" lang="en-US" altLang="ko-KR" sz="17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직사각형 7"/>
          <p:cNvSpPr>
            <a:spLocks noChangeArrowheads="1"/>
          </p:cNvSpPr>
          <p:nvPr/>
        </p:nvSpPr>
        <p:spPr bwMode="auto">
          <a:xfrm>
            <a:off x="71406" y="4897233"/>
            <a:ext cx="9036496" cy="321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15-9. </a:t>
            </a:r>
            <a:r>
              <a:rPr lang="ko-KR" altLang="en-US" sz="24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가뭄대비 농업용수기반시설 정비사업</a:t>
            </a:r>
            <a:r>
              <a:rPr lang="en-US" altLang="ko-KR" sz="24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4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도비보조</a:t>
            </a:r>
            <a:r>
              <a:rPr lang="en-US" altLang="ko-KR" sz="24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ko-KR" altLang="en-US" sz="24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</a:t>
            </a:r>
            <a:endParaRPr lang="en-US" altLang="ko-KR" sz="24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90600" lvl="1" indent="-533400">
              <a:lnSpc>
                <a:spcPct val="150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월 중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원촌지구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/ 250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50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공사 집행 및 착공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endParaRPr kumimoji="1" lang="en-US" altLang="ko-KR" sz="17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endParaRPr kumimoji="1" lang="en-US" altLang="ko-KR" sz="17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kumimoji="1" lang="en-US" altLang="ko-KR" sz="17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kumimoji="1" lang="en-US" altLang="ko-KR" sz="17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직사각형 5"/>
          <p:cNvSpPr>
            <a:spLocks noChangeArrowheads="1"/>
          </p:cNvSpPr>
          <p:nvPr/>
        </p:nvSpPr>
        <p:spPr bwMode="auto">
          <a:xfrm>
            <a:off x="70606" y="2492896"/>
            <a:ext cx="9036496" cy="2271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15-8.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군도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호선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후리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하천박스 개선공사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상  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추풍령면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관리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151-2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번지 일원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  업  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300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공사집행</a:t>
            </a:r>
            <a:endParaRPr kumimoji="1" lang="en-US" altLang="ko-KR" sz="17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6681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42844" y="357166"/>
            <a:ext cx="8786874" cy="220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15-10. </a:t>
            </a:r>
            <a:r>
              <a:rPr lang="ko-KR" altLang="en-US" sz="24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해빙기대비 농업용저수지 안전 점검</a:t>
            </a:r>
            <a:endParaRPr lang="en-US" altLang="ko-KR" sz="24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90600" lvl="1" indent="-533400">
              <a:lnSpc>
                <a:spcPct val="150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점검기간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02. 01 ~ 04. 17.</a:t>
            </a:r>
            <a:endParaRPr lang="en-US" altLang="ko-KR" sz="2400" b="1" dirty="0" smtClean="0">
              <a:solidFill>
                <a:srgbClr val="FF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50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점검대상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관내 농업용저수지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50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점검내용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저수지 상태점검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목적 외 사용여부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저수율 등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2579223"/>
            <a:ext cx="8786874" cy="220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15-11. </a:t>
            </a:r>
            <a:r>
              <a:rPr lang="ko-KR" altLang="en-US" sz="24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가뭄대비 농업용수기반시설 정비사업</a:t>
            </a:r>
            <a:r>
              <a:rPr lang="en-US" altLang="ko-KR" sz="24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4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도비보조</a:t>
            </a:r>
            <a:r>
              <a:rPr lang="en-US" altLang="ko-KR" sz="24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ko-KR" altLang="en-US" sz="24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</a:t>
            </a:r>
            <a:endParaRPr lang="en-US" altLang="ko-KR" sz="24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90600" lvl="1" indent="-533400">
              <a:lnSpc>
                <a:spcPct val="150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월 중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원촌지구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 250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50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공사 집행 및 착공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42844" y="4365104"/>
            <a:ext cx="8786874" cy="220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15-12. </a:t>
            </a:r>
            <a:r>
              <a:rPr lang="ko-KR" altLang="en-US" sz="24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농업생산기반조성사업 </a:t>
            </a:r>
            <a:r>
              <a:rPr lang="ko-KR" altLang="en-US" sz="24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공기관</a:t>
            </a:r>
            <a:r>
              <a:rPr lang="ko-KR" altLang="en-US" sz="24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대행사업 위</a:t>
            </a:r>
            <a:r>
              <a:rPr lang="en-US" altLang="ko-KR" sz="24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4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수</a:t>
            </a:r>
            <a:r>
              <a:rPr lang="en-US" altLang="ko-KR" sz="24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r>
              <a:rPr lang="ko-KR" altLang="en-US" sz="24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탁 계약</a:t>
            </a:r>
            <a:endParaRPr lang="en-US" altLang="ko-KR" sz="24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90600" lvl="1" indent="-533400">
              <a:lnSpc>
                <a:spcPct val="150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위탁기관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한국농어촌공사 충북지역본부 외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개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50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대상사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업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밭기반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정비사업 외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개사업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50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위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탁 계약 및 사업비 교부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28527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51520" y="47759"/>
            <a:ext cx="8786874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15-13. </a:t>
            </a:r>
            <a:r>
              <a:rPr lang="ko-KR" altLang="en-US" sz="24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농업생산기반시설 정비사업</a:t>
            </a:r>
            <a:r>
              <a:rPr lang="en-US" altLang="ko-KR" sz="24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4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자체</a:t>
            </a:r>
            <a:r>
              <a:rPr lang="en-US" altLang="ko-KR" sz="24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ko-KR" altLang="en-US" sz="24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</a:t>
            </a:r>
            <a:endParaRPr lang="en-US" altLang="ko-KR" sz="24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90600" lvl="1" indent="-533400">
              <a:lnSpc>
                <a:spcPct val="150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월 중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예전지구 외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11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개소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 500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solidFill>
                <a:srgbClr val="FF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50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공사 집행 및 착공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51520" y="1556793"/>
            <a:ext cx="8939274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15-14.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일반농산어촌개발사업 일괄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위수탁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협약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   시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2020.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 중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대   상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충북형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농시조성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사업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개 지구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수탁자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충북개발공사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농어촌공사 옥천영동지사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   액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3,500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03920" y="4581128"/>
            <a:ext cx="8939274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15-15.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기타현안업무</a:t>
            </a:r>
            <a:endParaRPr kumimoji="1" lang="en-US" altLang="ko-KR" sz="17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kumimoji="1" lang="ko-KR" altLang="en-US" sz="1700" b="1" kern="0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매곡면</a:t>
            </a:r>
            <a:r>
              <a:rPr kumimoji="1" lang="ko-KR" altLang="en-US" sz="17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1" lang="ko-KR" altLang="en-US" sz="1700" b="1" kern="0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옥전리</a:t>
            </a:r>
            <a:r>
              <a:rPr kumimoji="1" lang="ko-KR" altLang="en-US" sz="17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도로건설공사</a:t>
            </a:r>
            <a:r>
              <a:rPr kumimoji="1" lang="en-US" altLang="ko-KR" sz="17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/ 500</a:t>
            </a:r>
            <a:r>
              <a:rPr kumimoji="1" lang="ko-KR" altLang="en-US" sz="1700" b="1" kern="0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kumimoji="1" lang="ko-KR" altLang="en-US" sz="17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1" lang="en-US" altLang="ko-KR" sz="17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kumimoji="1" lang="ko-KR" altLang="en-US" sz="17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관계기관 및 보상협의</a:t>
            </a:r>
            <a:endParaRPr kumimoji="1" lang="en-US" altLang="ko-KR" sz="17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kumimoji="1" lang="en-US" altLang="ko-KR" sz="17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2019</a:t>
            </a:r>
            <a:r>
              <a:rPr kumimoji="1" lang="ko-KR" altLang="en-US" sz="17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년도 도로유지보수사업</a:t>
            </a:r>
            <a:r>
              <a:rPr kumimoji="1" lang="en-US" altLang="ko-KR" sz="17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(3</a:t>
            </a:r>
            <a:r>
              <a:rPr kumimoji="1" lang="ko-KR" altLang="en-US" sz="17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차</a:t>
            </a:r>
            <a:r>
              <a:rPr kumimoji="1" lang="en-US" altLang="ko-KR" sz="17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500</a:t>
            </a:r>
            <a:r>
              <a:rPr kumimoji="1" lang="ko-KR" altLang="en-US" sz="1700" b="1" kern="0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kumimoji="1" lang="ko-KR" altLang="en-US" sz="17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1" lang="en-US" altLang="ko-KR" sz="17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kumimoji="1" lang="ko-KR" altLang="en-US" sz="17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공사집행 </a:t>
            </a:r>
            <a:r>
              <a:rPr kumimoji="1" lang="en-US" altLang="ko-KR" sz="17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kumimoji="1" lang="ko-KR" altLang="en-US" sz="17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영동터널</a:t>
            </a:r>
            <a:r>
              <a:rPr kumimoji="1" lang="en-US" altLang="ko-KR" sz="17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1" lang="ko-KR" altLang="en-US" sz="1700" b="1" kern="0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부상리</a:t>
            </a:r>
            <a:r>
              <a:rPr kumimoji="1" lang="en-US" altLang="ko-KR" sz="17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kumimoji="1" lang="ko-KR" altLang="en-US" sz="17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전기시설 유지보수공사 </a:t>
            </a:r>
            <a:r>
              <a:rPr kumimoji="1" lang="en-US" altLang="ko-KR" sz="17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200</a:t>
            </a:r>
            <a:r>
              <a:rPr kumimoji="1" lang="ko-KR" altLang="en-US" sz="1700" b="1" kern="0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kumimoji="1" lang="ko-KR" altLang="en-US" sz="17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1" lang="en-US" altLang="ko-KR" sz="17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kumimoji="1" lang="ko-KR" altLang="en-US" sz="17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설계용역 추진</a:t>
            </a:r>
            <a:endParaRPr kumimoji="1" lang="en-US" altLang="ko-KR" sz="17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47779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179388" y="500063"/>
            <a:ext cx="8626475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▣ 이달의 중점 홍보 사항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-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불법주정차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계도 및 시내버스 안내도우미 활동 홍보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지역신문 및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감고을소식지자료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- /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홍보 전광판을 이용하여 홍보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180975" y="3571875"/>
            <a:ext cx="8783638" cy="259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1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400" b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657</TotalTime>
  <Words>578</Words>
  <Application>Microsoft Office PowerPoint</Application>
  <PresentationFormat>화면 슬라이드 쇼(4:3)</PresentationFormat>
  <Paragraphs>130</Paragraphs>
  <Slides>8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8</vt:i4>
      </vt:variant>
    </vt:vector>
  </HeadingPairs>
  <TitlesOfParts>
    <vt:vector size="21" baseType="lpstr">
      <vt:lpstr>HY견고딕</vt:lpstr>
      <vt:lpstr>HY헤드라인M</vt:lpstr>
      <vt:lpstr>굴림</vt:lpstr>
      <vt:lpstr>굴림체</vt:lpstr>
      <vt:lpstr>맑은 고딕</vt:lpstr>
      <vt:lpstr>Arial</vt:lpstr>
      <vt:lpstr>Monotype Sorts</vt:lpstr>
      <vt:lpstr>Symbol</vt:lpstr>
      <vt:lpstr>Times New Roman</vt:lpstr>
      <vt:lpstr>Wingdings</vt:lpstr>
      <vt:lpstr>Office 테마</vt:lpstr>
      <vt:lpstr>2_조화</vt:lpstr>
      <vt:lpstr>1_Office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105</cp:revision>
  <cp:lastPrinted>2020-01-30T06:46:39Z</cp:lastPrinted>
  <dcterms:created xsi:type="dcterms:W3CDTF">2015-07-30T06:34:38Z</dcterms:created>
  <dcterms:modified xsi:type="dcterms:W3CDTF">2020-02-18T04:15:22Z</dcterms:modified>
</cp:coreProperties>
</file>