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notesMasterIdLst>
    <p:notesMasterId r:id="rId10"/>
  </p:notesMasterIdLst>
  <p:sldIdLst>
    <p:sldId id="256" r:id="rId4"/>
    <p:sldId id="257" r:id="rId5"/>
    <p:sldId id="278" r:id="rId6"/>
    <p:sldId id="283" r:id="rId7"/>
    <p:sldId id="280" r:id="rId8"/>
    <p:sldId id="279" r:id="rId9"/>
  </p:sldIdLst>
  <p:sldSz cx="9144000" cy="6858000" type="screen4x3"/>
  <p:notesSz cx="6807200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161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presProps" Target="presProps.xml"/><Relationship Id="rId5" Type="http://schemas.openxmlformats.org/officeDocument/2006/relationships/slide" Target="slides/slide2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1" y="3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5839" y="3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156B4B-D98A-42C7-A27A-609893A63B2F}" type="datetimeFigureOut">
              <a:rPr lang="ko-KR" altLang="en-US" smtClean="0"/>
              <a:pPr/>
              <a:t>2019-12-26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7288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0721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1" y="9440649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5839" y="9440649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549307-986D-4BE1-AB37-C006588B741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778143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 txBox="1">
            <a:spLocks noGrp="1" noChangeArrowheads="1"/>
          </p:cNvSpPr>
          <p:nvPr/>
        </p:nvSpPr>
        <p:spPr bwMode="auto">
          <a:xfrm>
            <a:off x="3857626" y="9444042"/>
            <a:ext cx="2949576" cy="4952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FFFF00"/>
              </a:buClr>
              <a:buSzPct val="60000"/>
              <a:buFont typeface="Monotype Sorts"/>
              <a:buNone/>
            </a:pPr>
            <a:fld id="{E2CAECB7-59CD-4B28-A2FE-F999B675D9FE}" type="slidenum">
              <a:rPr kumimoji="1" lang="en-US" altLang="ko-KR" sz="1200" b="1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1063" fontAlgn="base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FFFF00"/>
                </a:buClr>
                <a:buSzPct val="60000"/>
                <a:buFont typeface="Monotype Sorts"/>
                <a:buNone/>
              </a:pPr>
              <a:t>1</a:t>
            </a:fld>
            <a:endParaRPr kumimoji="1" lang="en-US" altLang="ko-KR" sz="1200" b="1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5" y="4721225"/>
            <a:ext cx="5441951" cy="4471988"/>
          </a:xfrm>
          <a:noFill/>
          <a:ln/>
        </p:spPr>
        <p:txBody>
          <a:bodyPr lIns="90841" tIns="45408" rIns="90841" bIns="45408"/>
          <a:lstStyle/>
          <a:p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2412772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549307-986D-4BE1-AB37-C006588B7410}" type="slidenum">
              <a:rPr lang="ko-KR" altLang="en-US" smtClean="0"/>
              <a:pPr/>
              <a:t>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344447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2019-12-26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2019-12-26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2019-12-26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2902BA-E121-479A-8D1D-97053C92DF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45E9E5-CC5F-480C-8814-37216526E34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0323B2-C02A-4E0D-B973-8C542999768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87D696-C057-4F0A-A21C-AF5C1F552DA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D26FD4-FADD-4B19-8CC0-8F273E65CA0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47748B-0E63-4C22-A1E7-FBC5CC67D6D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A7E6DA-642D-4407-9586-5EDD14DBCCB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5346B6-551D-4022-8730-93B080597BE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2019-12-26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8FDC83-D33D-4468-99DD-8F8F1F870F4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3CD6C0-43DA-46AA-9C17-55EFEC975BC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E4757D-41BA-4D11-87EB-D10587942AE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1298F2-C949-41DC-B3F4-3C75FD113BE2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CD7127-E16F-42B8-8B3A-1B8F02A08094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F83EEE-037C-404E-990E-ECBEE36681E4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FC7126-1292-441D-94CE-7C8459072364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34B950-7FEA-485B-8F7C-6581A650491D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BE6A55-51FA-4699-BBCB-AE7D62C4C97D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F35EC4-8F41-428B-8C0A-847B8542AEAF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2019-12-26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FB6596-2CFF-4941-A4E4-0D84AE7868A9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E10547-0B16-4162-B440-5F951D1AECD6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8498F0-624E-459B-BCE7-43AE8427FFE5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CA71DD-D787-4807-B8F6-63917F7E2FD2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2019-12-26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2019-12-26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2019-12-26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2019-12-26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2019-12-26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2019-12-26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3F63D8-0C5B-4611-88F3-F00C765788E0}" type="datetimeFigureOut">
              <a:rPr lang="ko-KR" altLang="en-US" smtClean="0"/>
              <a:pPr/>
              <a:t>2019-12-26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9600387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spcAft>
                <a:spcPct val="0"/>
              </a:spcAft>
              <a:defRPr/>
            </a:pPr>
            <a:endParaRPr lang="en-US" altLang="ko-KR"/>
          </a:p>
        </p:txBody>
      </p:sp>
      <p:sp>
        <p:nvSpPr>
          <p:cNvPr id="1960038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spcAft>
                <a:spcPct val="0"/>
              </a:spcAft>
              <a:defRPr/>
            </a:pPr>
            <a:endParaRPr lang="en-US" altLang="ko-KR"/>
          </a:p>
        </p:txBody>
      </p:sp>
      <p:sp>
        <p:nvSpPr>
          <p:cNvPr id="1960038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spcAft>
                <a:spcPct val="0"/>
              </a:spcAft>
              <a:defRPr/>
            </a:pPr>
            <a:fld id="{B4FB7ACF-9309-47AE-BB5E-49EC12C14F9C}" type="slidenum">
              <a:rPr lang="en-US" altLang="ko-KR"/>
              <a:pPr>
                <a:spcAft>
                  <a:spcPct val="0"/>
                </a:spcAft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>
              <a:solidFill>
                <a:prstClr val="black">
                  <a:tint val="75000"/>
                </a:prstClr>
              </a:solidFill>
              <a:ea typeface="HY견고딕" pitchFamily="18" charset="-127"/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>
              <a:solidFill>
                <a:prstClr val="black">
                  <a:tint val="75000"/>
                </a:prstClr>
              </a:solidFill>
              <a:ea typeface="HY견고딕" pitchFamily="18" charset="-127"/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BD11F9D-0575-47E1-81D7-C4E74CBB65D3}" type="slidenum">
              <a:rPr kumimoji="1" lang="en-US" altLang="ko-KR">
                <a:solidFill>
                  <a:prstClr val="black">
                    <a:tint val="75000"/>
                  </a:prstClr>
                </a:solidFill>
                <a:ea typeface="HY견고딕" pitchFamily="18" charset="-127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kumimoji="1" lang="en-US" altLang="ko-KR">
              <a:solidFill>
                <a:prstClr val="black">
                  <a:tint val="75000"/>
                </a:prstClr>
              </a:solidFill>
              <a:ea typeface="HY견고딕" pitchFamily="18" charset="-127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kumimoji="1"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endParaRPr kumimoji="1"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graphicFrame>
        <p:nvGraphicFramePr>
          <p:cNvPr id="8" name="표 7"/>
          <p:cNvGraphicFramePr>
            <a:graphicFrameLocks noGrp="1"/>
          </p:cNvGraphicFramePr>
          <p:nvPr/>
        </p:nvGraphicFramePr>
        <p:xfrm>
          <a:off x="5500694" y="285728"/>
          <a:ext cx="3476628" cy="777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76628"/>
              </a:tblGrid>
              <a:tr h="72008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4500" dirty="0" smtClean="0">
                          <a:latin typeface="HY헤드라인M" pitchFamily="18" charset="-127"/>
                          <a:ea typeface="HY헤드라인M" pitchFamily="18" charset="-127"/>
                        </a:rPr>
                        <a:t>건설교통과</a:t>
                      </a:r>
                      <a:endParaRPr lang="ko-KR" altLang="en-US" sz="45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3286125"/>
            <a:ext cx="8640763" cy="335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endParaRPr kumimoji="1" lang="en-US" altLang="ko-KR" sz="2400" b="1" ker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07504" y="406400"/>
            <a:ext cx="8927654" cy="287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kumimoji="1"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fontAlgn="base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endParaRPr kumimoji="1"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077" name="직사각형 7"/>
          <p:cNvSpPr>
            <a:spLocks noChangeArrowheads="1"/>
          </p:cNvSpPr>
          <p:nvPr/>
        </p:nvSpPr>
        <p:spPr bwMode="auto">
          <a:xfrm>
            <a:off x="107504" y="188641"/>
            <a:ext cx="8569896" cy="22713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10-1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en-US" altLang="ko-KR" sz="2800" b="1" spc="-3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2020</a:t>
            </a:r>
            <a:r>
              <a:rPr lang="ko-KR" altLang="en-US" sz="2800" b="1" spc="-3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</a:t>
            </a:r>
            <a:r>
              <a:rPr lang="ko-KR" altLang="en-US" sz="2800" b="1" spc="-3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읍</a:t>
            </a:r>
            <a:r>
              <a:rPr lang="en-US" altLang="ko-KR" sz="2800" b="1" spc="-3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,</a:t>
            </a:r>
            <a:r>
              <a:rPr lang="ko-KR" altLang="en-US" sz="2800" b="1" spc="-3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면  조도개선및 보안등 설치 대상지 조사         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기간 및 대상 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1. 3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∼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1.31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/11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개읍면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 업 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450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  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spc="-300" dirty="0" smtClean="0">
                <a:latin typeface="HY헤드라인M" pitchFamily="18" charset="-127"/>
                <a:ea typeface="HY헤드라인M" pitchFamily="18" charset="-127"/>
              </a:rPr>
              <a:t>가로</a:t>
            </a:r>
            <a:r>
              <a:rPr lang="en-US" altLang="ko-KR" sz="2400" b="1" spc="-300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spc="-300" dirty="0" smtClean="0">
                <a:latin typeface="HY헤드라인M" pitchFamily="18" charset="-127"/>
                <a:ea typeface="HY헤드라인M" pitchFamily="18" charset="-127"/>
              </a:rPr>
              <a:t>보안</a:t>
            </a:r>
            <a:r>
              <a:rPr lang="en-US" altLang="ko-KR" sz="2400" b="1" spc="-300" dirty="0" smtClean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spc="-300" dirty="0" smtClean="0">
                <a:latin typeface="HY헤드라인M" pitchFamily="18" charset="-127"/>
                <a:ea typeface="HY헤드라인M" pitchFamily="18" charset="-127"/>
              </a:rPr>
              <a:t>등 설치대상지 및 조도개선사업대상지 조사</a:t>
            </a:r>
            <a:endParaRPr lang="en-US" altLang="ko-KR" sz="2400" b="1" kern="0" spc="-30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직사각형 7"/>
          <p:cNvSpPr>
            <a:spLocks noChangeArrowheads="1"/>
          </p:cNvSpPr>
          <p:nvPr/>
        </p:nvSpPr>
        <p:spPr bwMode="auto">
          <a:xfrm>
            <a:off x="107504" y="2571744"/>
            <a:ext cx="8462391" cy="17173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10-2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도로변 교통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방해목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제거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가지치기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작업실시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기간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1. 3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∼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3. 31/: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관내 도로변 버스 교통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방해목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시내버스 운행구간 우선실시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7" name="직사각형 7"/>
          <p:cNvSpPr>
            <a:spLocks noChangeArrowheads="1"/>
          </p:cNvSpPr>
          <p:nvPr/>
        </p:nvSpPr>
        <p:spPr bwMode="auto">
          <a:xfrm>
            <a:off x="155275" y="4400849"/>
            <a:ext cx="8550638" cy="17173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10-3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읍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·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면 버스승강장 수요조사</a:t>
            </a:r>
            <a:endParaRPr lang="ko-KR" altLang="en-US" sz="2800" b="1" spc="-15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</a:rPr>
              <a:t>2020.1 </a:t>
            </a:r>
            <a:r>
              <a:rPr lang="en-US" altLang="ko-KR" sz="2400" b="1" spc="-100" dirty="0">
                <a:latin typeface="HY헤드라인M" pitchFamily="18" charset="-127"/>
                <a:ea typeface="HY헤드라인M" pitchFamily="18" charset="-127"/>
              </a:rPr>
              <a:t>~ 2</a:t>
            </a:r>
            <a:r>
              <a:rPr lang="ko-KR" altLang="en-US" sz="2400" b="1" spc="-100" dirty="0">
                <a:latin typeface="HY헤드라인M" pitchFamily="18" charset="-127"/>
                <a:ea typeface="HY헤드라인M" pitchFamily="18" charset="-127"/>
              </a:rPr>
              <a:t>월 중 </a:t>
            </a:r>
            <a:r>
              <a:rPr lang="en-US" altLang="ko-KR" sz="2400" b="1" spc="-100" dirty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300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내   용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신규 설치 및 보수 필요 승강장 수요 조사</a:t>
            </a:r>
            <a:endParaRPr lang="en-US" altLang="ko-KR" sz="2400" b="1" kern="0" spc="-150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직사각형 7"/>
          <p:cNvSpPr>
            <a:spLocks noChangeArrowheads="1"/>
          </p:cNvSpPr>
          <p:nvPr/>
        </p:nvSpPr>
        <p:spPr bwMode="auto">
          <a:xfrm>
            <a:off x="142844" y="214291"/>
            <a:ext cx="8858312" cy="29546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33400" indent="-5334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10-4. </a:t>
            </a:r>
            <a:r>
              <a:rPr lang="ko-KR" altLang="en-US" sz="2800" b="1" spc="-30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불법 </a:t>
            </a:r>
            <a:r>
              <a:rPr lang="ko-KR" altLang="en-US" sz="2800" b="1" spc="-300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주정차</a:t>
            </a:r>
            <a:r>
              <a:rPr lang="ko-KR" altLang="en-US" sz="2800" b="1" spc="-30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지도단속 보조</a:t>
            </a:r>
            <a:r>
              <a:rPr lang="en-US" altLang="ko-KR" sz="2800" b="1" spc="-30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,</a:t>
            </a:r>
            <a:r>
              <a:rPr lang="ko-KR" altLang="en-US" sz="2800" b="1" spc="-30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버스승강장안내도우미 운영</a:t>
            </a:r>
            <a:endParaRPr lang="ko-KR" altLang="en-US" sz="2800" b="1" kern="0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spc="7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운영기간</a:t>
            </a:r>
            <a:r>
              <a:rPr lang="en-US" altLang="ko-KR" sz="2400" b="1" kern="0" spc="7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kern="0" spc="7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근무지</a:t>
            </a:r>
            <a:r>
              <a:rPr lang="en-US" altLang="ko-KR" sz="2400" b="1" kern="0" spc="7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01.06~12.28/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시내 일원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버스승강장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근무내용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- </a:t>
            </a:r>
            <a:r>
              <a:rPr lang="ko-KR" altLang="en-US" sz="2400" b="1" kern="0" spc="-300" dirty="0" err="1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주정차</a:t>
            </a:r>
            <a:r>
              <a:rPr lang="ko-KR" altLang="en-US" sz="2400" b="1" kern="0" spc="-30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지도단속 보조 </a:t>
            </a:r>
            <a:r>
              <a:rPr lang="en-US" altLang="ko-KR" sz="2400" b="1" kern="0" spc="-30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spc="-30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불법 </a:t>
            </a:r>
            <a:r>
              <a:rPr lang="ko-KR" altLang="en-US" sz="2400" b="1" kern="0" spc="-300" dirty="0" err="1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주정차</a:t>
            </a:r>
            <a:r>
              <a:rPr lang="ko-KR" altLang="en-US" sz="2400" b="1" kern="0" spc="-30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단속 홍보 및 현장 계도 </a:t>
            </a:r>
            <a:endParaRPr lang="en-US" altLang="ko-KR" sz="2400" b="1" kern="0" spc="-30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tabLst>
                <a:tab pos="4953000" algn="l"/>
              </a:tabLst>
              <a:defRPr/>
            </a:pPr>
            <a:r>
              <a:rPr lang="en-US" altLang="ko-KR" sz="2400" b="1" kern="0" spc="-30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 - </a:t>
            </a:r>
            <a:r>
              <a:rPr lang="ko-KR" altLang="en-US" sz="2400" b="1" kern="0" spc="-30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버스승강장 안내 도우미 </a:t>
            </a:r>
            <a:r>
              <a:rPr lang="en-US" altLang="ko-KR" sz="2400" b="1" kern="0" spc="-30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spc="-30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버스 승강장</a:t>
            </a:r>
            <a:endParaRPr lang="en-US" altLang="ko-KR" sz="2400" b="1" kern="0" spc="-30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9" name="직사각형 7"/>
          <p:cNvSpPr>
            <a:spLocks noChangeArrowheads="1"/>
          </p:cNvSpPr>
          <p:nvPr/>
        </p:nvSpPr>
        <p:spPr bwMode="auto">
          <a:xfrm>
            <a:off x="142844" y="3212976"/>
            <a:ext cx="8858312" cy="26868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10-5.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급경사지 붕괴위험지역 정비사업 추진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대  상  지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하도대리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상촌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괴목리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양강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산저리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용산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사  업  비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3,600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en-US" altLang="ko-KR" b="1" dirty="0">
                <a:latin typeface="HY헤드라인M" pitchFamily="18" charset="-127"/>
                <a:ea typeface="HY헤드라인M" pitchFamily="18" charset="-127"/>
              </a:rPr>
              <a:t>( 800(</a:t>
            </a:r>
            <a:r>
              <a:rPr lang="ko-KR" altLang="en-US" b="1" dirty="0" err="1">
                <a:latin typeface="HY헤드라인M" pitchFamily="18" charset="-127"/>
                <a:ea typeface="HY헤드라인M" pitchFamily="18" charset="-127"/>
              </a:rPr>
              <a:t>하도대리</a:t>
            </a:r>
            <a:r>
              <a:rPr lang="en-US" altLang="ko-KR" b="1" dirty="0">
                <a:latin typeface="HY헤드라인M" pitchFamily="18" charset="-127"/>
                <a:ea typeface="HY헤드라인M" pitchFamily="18" charset="-127"/>
              </a:rPr>
              <a:t>),  800(</a:t>
            </a:r>
            <a:r>
              <a:rPr lang="ko-KR" altLang="en-US" b="1" dirty="0" err="1">
                <a:latin typeface="HY헤드라인M" pitchFamily="18" charset="-127"/>
                <a:ea typeface="HY헤드라인M" pitchFamily="18" charset="-127"/>
              </a:rPr>
              <a:t>괴목리</a:t>
            </a:r>
            <a:r>
              <a:rPr lang="en-US" altLang="ko-KR" b="1" dirty="0">
                <a:latin typeface="HY헤드라인M" pitchFamily="18" charset="-127"/>
                <a:ea typeface="HY헤드라인M" pitchFamily="18" charset="-127"/>
              </a:rPr>
              <a:t>),  2,000(</a:t>
            </a:r>
            <a:r>
              <a:rPr lang="ko-KR" altLang="en-US" b="1" dirty="0" err="1">
                <a:latin typeface="HY헤드라인M" pitchFamily="18" charset="-127"/>
                <a:ea typeface="HY헤드라인M" pitchFamily="18" charset="-127"/>
              </a:rPr>
              <a:t>산저리</a:t>
            </a:r>
            <a:r>
              <a:rPr lang="en-US" altLang="ko-KR" b="1" dirty="0">
                <a:latin typeface="HY헤드라인M" pitchFamily="18" charset="-127"/>
                <a:ea typeface="HY헤드라인M" pitchFamily="18" charset="-127"/>
              </a:rPr>
              <a:t>) )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내       용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공사발주 및 설계심의</a:t>
            </a:r>
            <a:endParaRPr kumimoji="1" lang="en-US" altLang="ko-KR" sz="17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7"/>
          <p:cNvSpPr>
            <a:spLocks noChangeArrowheads="1"/>
          </p:cNvSpPr>
          <p:nvPr/>
        </p:nvSpPr>
        <p:spPr bwMode="auto">
          <a:xfrm>
            <a:off x="0" y="71414"/>
            <a:ext cx="9036496" cy="11633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10-6.</a:t>
            </a:r>
            <a:r>
              <a:rPr lang="ko-KR" altLang="en-US" sz="2800" b="1" dirty="0" smtClean="0"/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군도 및 농어촌도로 확포장 사업 추진</a:t>
            </a:r>
            <a:endParaRPr kumimoji="1"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</a:pPr>
            <a:r>
              <a:rPr kumimoji="1"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                 </a:t>
            </a:r>
            <a:endParaRPr kumimoji="1" lang="en-US" altLang="ko-KR" sz="2400" b="1" kern="0" dirty="0">
              <a:solidFill>
                <a:srgbClr val="00B036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graphicFrame>
        <p:nvGraphicFramePr>
          <p:cNvPr id="5" name="표 4"/>
          <p:cNvGraphicFramePr>
            <a:graphicFrameLocks noGrp="1"/>
          </p:cNvGraphicFramePr>
          <p:nvPr/>
        </p:nvGraphicFramePr>
        <p:xfrm>
          <a:off x="428596" y="864887"/>
          <a:ext cx="8215370" cy="5582663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2500330"/>
                <a:gridCol w="1785950"/>
                <a:gridCol w="1214446"/>
                <a:gridCol w="2000264"/>
                <a:gridCol w="714380"/>
              </a:tblGrid>
              <a:tr h="637538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700" dirty="0" smtClean="0"/>
                        <a:t>사  업  명</a:t>
                      </a:r>
                      <a:endParaRPr lang="ko-KR" altLang="en-US" sz="17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700" dirty="0" smtClean="0"/>
                        <a:t>사  업  량 </a:t>
                      </a:r>
                      <a:endParaRPr lang="ko-KR" altLang="en-US" sz="17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700" dirty="0" smtClean="0"/>
                        <a:t>사 업 비</a:t>
                      </a:r>
                      <a:r>
                        <a:rPr lang="en-US" altLang="ko-KR" sz="1700" dirty="0" smtClean="0"/>
                        <a:t>(</a:t>
                      </a:r>
                      <a:r>
                        <a:rPr lang="ko-KR" altLang="en-US" sz="1700" dirty="0" err="1" smtClean="0"/>
                        <a:t>백만원</a:t>
                      </a:r>
                      <a:r>
                        <a:rPr lang="en-US" altLang="ko-KR" sz="1700" dirty="0" smtClean="0"/>
                        <a:t>)</a:t>
                      </a:r>
                      <a:endParaRPr lang="ko-KR" altLang="en-US" sz="17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700" dirty="0" smtClean="0"/>
                        <a:t>추 진 현 황</a:t>
                      </a:r>
                      <a:endParaRPr lang="ko-KR" altLang="en-US" sz="17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700" dirty="0" smtClean="0"/>
                        <a:t>비고</a:t>
                      </a:r>
                      <a:endParaRPr lang="ko-KR" altLang="en-US" sz="17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252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b="1" dirty="0" smtClean="0"/>
                        <a:t>합    계</a:t>
                      </a:r>
                      <a:endParaRPr lang="ko-KR" alt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</a:rPr>
                        <a:t>L=11.66km</a:t>
                      </a:r>
                      <a:endParaRPr lang="ko-KR" altLang="en-US" sz="18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</a:rPr>
                        <a:t>8,046</a:t>
                      </a:r>
                      <a:endParaRPr lang="ko-KR" alt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6661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1050" b="1" dirty="0" err="1" smtClean="0">
                          <a:solidFill>
                            <a:schemeClr val="tx1"/>
                          </a:solidFill>
                        </a:rPr>
                        <a:t>용산</a:t>
                      </a:r>
                      <a:r>
                        <a:rPr lang="ko-KR" altLang="en-US" sz="1050" b="1" baseline="0" dirty="0" err="1" smtClean="0">
                          <a:solidFill>
                            <a:schemeClr val="tx1"/>
                          </a:solidFill>
                        </a:rPr>
                        <a:t>가곡리</a:t>
                      </a:r>
                      <a:r>
                        <a:rPr lang="en-US" altLang="ko-KR" sz="1050" b="1" baseline="0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1050" b="1" baseline="0" dirty="0" smtClean="0">
                          <a:solidFill>
                            <a:schemeClr val="tx1"/>
                          </a:solidFill>
                        </a:rPr>
                        <a:t>리도</a:t>
                      </a:r>
                      <a:r>
                        <a:rPr lang="en-US" altLang="ko-KR" sz="1050" b="1" baseline="0" dirty="0" smtClean="0">
                          <a:solidFill>
                            <a:schemeClr val="tx1"/>
                          </a:solidFill>
                        </a:rPr>
                        <a:t>206</a:t>
                      </a:r>
                      <a:r>
                        <a:rPr lang="ko-KR" altLang="en-US" sz="1050" b="1" baseline="0" dirty="0" smtClean="0">
                          <a:solidFill>
                            <a:schemeClr val="tx1"/>
                          </a:solidFill>
                        </a:rPr>
                        <a:t>호</a:t>
                      </a:r>
                      <a:r>
                        <a:rPr lang="en-US" altLang="ko-KR" sz="1050" b="1" baseline="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r>
                        <a:rPr lang="ko-KR" altLang="en-US" sz="1050" b="1" baseline="0" dirty="0" err="1" smtClean="0">
                          <a:solidFill>
                            <a:schemeClr val="tx1"/>
                          </a:solidFill>
                        </a:rPr>
                        <a:t>도로확포장</a:t>
                      </a:r>
                      <a:endParaRPr lang="ko-KR" altLang="en-US" sz="105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1050" b="1" dirty="0" smtClean="0">
                          <a:solidFill>
                            <a:schemeClr val="tx1"/>
                          </a:solidFill>
                        </a:rPr>
                        <a:t>L=0.13km</a:t>
                      </a:r>
                      <a:r>
                        <a:rPr lang="en-US" altLang="ko-KR" sz="1050" b="1" baseline="0" dirty="0" smtClean="0">
                          <a:solidFill>
                            <a:schemeClr val="tx1"/>
                          </a:solidFill>
                        </a:rPr>
                        <a:t> B=6.5(5.0)</a:t>
                      </a:r>
                      <a:endParaRPr lang="ko-KR" altLang="en-US" sz="105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1050" b="1" dirty="0" smtClean="0"/>
                        <a:t>     350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1050" b="1" dirty="0" smtClean="0">
                          <a:solidFill>
                            <a:schemeClr val="tx1"/>
                          </a:solidFill>
                        </a:rPr>
                        <a:t>보상협의 및 집행</a:t>
                      </a:r>
                      <a:endParaRPr lang="en-US" altLang="ko-KR" sz="105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666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5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ko-KR" altLang="en-US" sz="1050" b="1" dirty="0" err="1" smtClean="0">
                          <a:solidFill>
                            <a:schemeClr val="tx1"/>
                          </a:solidFill>
                        </a:rPr>
                        <a:t>안화리</a:t>
                      </a:r>
                      <a:r>
                        <a:rPr lang="en-US" altLang="ko-KR" sz="1050" b="1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1050" b="1" dirty="0" smtClean="0">
                          <a:solidFill>
                            <a:schemeClr val="tx1"/>
                          </a:solidFill>
                        </a:rPr>
                        <a:t>군도</a:t>
                      </a:r>
                      <a:r>
                        <a:rPr lang="en-US" altLang="ko-KR" sz="1050" b="1" dirty="0" smtClean="0">
                          <a:solidFill>
                            <a:schemeClr val="tx1"/>
                          </a:solidFill>
                        </a:rPr>
                        <a:t>24</a:t>
                      </a:r>
                      <a:r>
                        <a:rPr lang="ko-KR" altLang="en-US" sz="1050" b="1" dirty="0" smtClean="0">
                          <a:solidFill>
                            <a:schemeClr val="tx1"/>
                          </a:solidFill>
                        </a:rPr>
                        <a:t>호선</a:t>
                      </a:r>
                      <a:r>
                        <a:rPr lang="en-US" altLang="ko-KR" sz="1050" b="1" dirty="0" smtClean="0">
                          <a:solidFill>
                            <a:schemeClr val="tx1"/>
                          </a:solidFill>
                        </a:rPr>
                        <a:t>) </a:t>
                      </a:r>
                      <a:r>
                        <a:rPr lang="ko-KR" altLang="en-US" sz="1050" b="1" dirty="0" smtClean="0">
                          <a:solidFill>
                            <a:schemeClr val="tx1"/>
                          </a:solidFill>
                        </a:rPr>
                        <a:t>진입로개설</a:t>
                      </a:r>
                      <a:endParaRPr lang="en-US" altLang="ko-KR" sz="105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50" b="1" dirty="0" smtClean="0">
                          <a:solidFill>
                            <a:schemeClr val="tx1"/>
                          </a:solidFill>
                        </a:rPr>
                        <a:t>L=0.3km,B=8.0(7.0)m</a:t>
                      </a:r>
                      <a:endParaRPr lang="ko-KR" altLang="en-US" sz="105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50" b="1" dirty="0" smtClean="0">
                          <a:solidFill>
                            <a:schemeClr val="tx1"/>
                          </a:solidFill>
                        </a:rPr>
                        <a:t>     550</a:t>
                      </a:r>
                      <a:endParaRPr lang="ko-KR" altLang="en-US" sz="105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1050" b="1" dirty="0" smtClean="0">
                          <a:solidFill>
                            <a:schemeClr val="tx1"/>
                          </a:solidFill>
                        </a:rPr>
                        <a:t>보상협의 및 집행</a:t>
                      </a:r>
                      <a:endParaRPr lang="en-US" altLang="ko-KR" sz="105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6661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1050" b="1" dirty="0" err="1" smtClean="0">
                          <a:solidFill>
                            <a:schemeClr val="tx1"/>
                          </a:solidFill>
                        </a:rPr>
                        <a:t>학촌</a:t>
                      </a:r>
                      <a:r>
                        <a:rPr lang="en-US" altLang="ko-KR" sz="1050" b="1" dirty="0" smtClean="0">
                          <a:solidFill>
                            <a:schemeClr val="tx1"/>
                          </a:solidFill>
                        </a:rPr>
                        <a:t>~</a:t>
                      </a:r>
                      <a:r>
                        <a:rPr lang="ko-KR" altLang="en-US" sz="1050" b="1" dirty="0" smtClean="0">
                          <a:solidFill>
                            <a:schemeClr val="tx1"/>
                          </a:solidFill>
                        </a:rPr>
                        <a:t>마곡간 </a:t>
                      </a:r>
                      <a:r>
                        <a:rPr lang="ko-KR" altLang="en-US" sz="1050" b="1" dirty="0" err="1" smtClean="0">
                          <a:solidFill>
                            <a:schemeClr val="tx1"/>
                          </a:solidFill>
                        </a:rPr>
                        <a:t>도로확포장</a:t>
                      </a:r>
                      <a:endParaRPr lang="ko-KR" altLang="en-US" sz="105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1050" b="1" dirty="0" smtClean="0"/>
                        <a:t>L=0.9km,</a:t>
                      </a:r>
                      <a:r>
                        <a:rPr lang="en-US" altLang="ko-KR" sz="1050" b="1" baseline="0" dirty="0" smtClean="0"/>
                        <a:t> </a:t>
                      </a:r>
                      <a:r>
                        <a:rPr lang="en-US" altLang="ko-KR" sz="1050" b="1" dirty="0" smtClean="0"/>
                        <a:t>B=6.0m</a:t>
                      </a:r>
                      <a:endParaRPr lang="ko-KR" altLang="en-US" sz="105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1050" b="1" dirty="0" smtClean="0"/>
                        <a:t>   1,500</a:t>
                      </a:r>
                      <a:endParaRPr lang="ko-KR" altLang="en-US" sz="105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50" b="1" dirty="0" smtClean="0">
                          <a:solidFill>
                            <a:schemeClr val="tx1"/>
                          </a:solidFill>
                        </a:rPr>
                        <a:t>동절기공사정지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6661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1050" b="1" dirty="0" err="1" smtClean="0">
                          <a:solidFill>
                            <a:schemeClr val="tx1"/>
                          </a:solidFill>
                        </a:rPr>
                        <a:t>횡지</a:t>
                      </a:r>
                      <a:r>
                        <a:rPr lang="en-US" altLang="ko-KR" sz="1050" b="1" dirty="0" smtClean="0">
                          <a:solidFill>
                            <a:schemeClr val="tx1"/>
                          </a:solidFill>
                        </a:rPr>
                        <a:t>~</a:t>
                      </a:r>
                      <a:r>
                        <a:rPr lang="ko-KR" altLang="en-US" sz="1050" b="1" dirty="0" err="1" smtClean="0">
                          <a:solidFill>
                            <a:schemeClr val="tx1"/>
                          </a:solidFill>
                        </a:rPr>
                        <a:t>구백간</a:t>
                      </a:r>
                      <a:r>
                        <a:rPr lang="ko-KR" altLang="en-US" sz="105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ko-KR" altLang="en-US" sz="1050" b="1" dirty="0" err="1" smtClean="0">
                          <a:solidFill>
                            <a:schemeClr val="tx1"/>
                          </a:solidFill>
                        </a:rPr>
                        <a:t>도로확포장</a:t>
                      </a:r>
                      <a:endParaRPr lang="ko-KR" altLang="en-US" sz="105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1050" b="1" dirty="0" smtClean="0"/>
                        <a:t>L=0.6km,</a:t>
                      </a:r>
                      <a:r>
                        <a:rPr lang="en-US" altLang="ko-KR" sz="1050" b="1" baseline="0" dirty="0" smtClean="0"/>
                        <a:t> </a:t>
                      </a:r>
                      <a:r>
                        <a:rPr lang="en-US" altLang="ko-KR" sz="1050" b="1" dirty="0" smtClean="0"/>
                        <a:t>B=6.0m</a:t>
                      </a:r>
                      <a:endParaRPr lang="ko-KR" altLang="en-US" sz="105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1050" b="1" dirty="0" smtClean="0"/>
                        <a:t>   1,300</a:t>
                      </a:r>
                      <a:endParaRPr lang="ko-KR" altLang="en-US" sz="105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50" b="1" dirty="0" smtClean="0">
                          <a:solidFill>
                            <a:schemeClr val="tx1"/>
                          </a:solidFill>
                        </a:rPr>
                        <a:t>공사발주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6661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1050" b="1" dirty="0" err="1" smtClean="0">
                          <a:solidFill>
                            <a:schemeClr val="tx1"/>
                          </a:solidFill>
                        </a:rPr>
                        <a:t>광평</a:t>
                      </a:r>
                      <a:r>
                        <a:rPr lang="ko-KR" altLang="en-US" sz="1050" b="1" baseline="0" dirty="0" err="1" smtClean="0">
                          <a:solidFill>
                            <a:schemeClr val="tx1"/>
                          </a:solidFill>
                        </a:rPr>
                        <a:t>도로확포장</a:t>
                      </a:r>
                      <a:endParaRPr lang="ko-KR" altLang="en-US" sz="105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1050" b="1" dirty="0" smtClean="0"/>
                        <a:t>L=0.25km,</a:t>
                      </a:r>
                      <a:r>
                        <a:rPr lang="en-US" altLang="ko-KR" sz="1050" b="1" baseline="0" dirty="0" smtClean="0"/>
                        <a:t> </a:t>
                      </a:r>
                      <a:r>
                        <a:rPr lang="en-US" altLang="ko-KR" sz="1050" b="1" dirty="0" smtClean="0"/>
                        <a:t>B=8.0m</a:t>
                      </a:r>
                      <a:endParaRPr lang="ko-KR" altLang="en-US" sz="105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1050" b="1" dirty="0" smtClean="0"/>
                        <a:t>     500</a:t>
                      </a:r>
                      <a:endParaRPr lang="ko-KR" altLang="en-US" sz="105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50" b="1" dirty="0" smtClean="0">
                          <a:solidFill>
                            <a:schemeClr val="tx1"/>
                          </a:solidFill>
                        </a:rPr>
                        <a:t>공사발주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6661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1050" b="1" dirty="0" smtClean="0">
                          <a:solidFill>
                            <a:schemeClr val="tx1"/>
                          </a:solidFill>
                        </a:rPr>
                        <a:t>구강</a:t>
                      </a:r>
                      <a:r>
                        <a:rPr lang="en-US" altLang="ko-KR" sz="1050" b="1" dirty="0" smtClean="0">
                          <a:solidFill>
                            <a:schemeClr val="tx1"/>
                          </a:solidFill>
                        </a:rPr>
                        <a:t>~</a:t>
                      </a:r>
                      <a:r>
                        <a:rPr lang="ko-KR" altLang="en-US" sz="1050" b="1" dirty="0" err="1" smtClean="0">
                          <a:solidFill>
                            <a:schemeClr val="tx1"/>
                          </a:solidFill>
                        </a:rPr>
                        <a:t>죽산간</a:t>
                      </a:r>
                      <a:r>
                        <a:rPr lang="ko-KR" altLang="en-US" sz="105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ko-KR" altLang="en-US" sz="1050" b="1" dirty="0" err="1" smtClean="0">
                          <a:solidFill>
                            <a:schemeClr val="tx1"/>
                          </a:solidFill>
                        </a:rPr>
                        <a:t>도로확포장</a:t>
                      </a:r>
                      <a:endParaRPr lang="ko-KR" altLang="en-US" sz="105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1050" b="1" dirty="0" smtClean="0">
                          <a:solidFill>
                            <a:schemeClr val="tx1"/>
                          </a:solidFill>
                        </a:rPr>
                        <a:t>L=1.72km,</a:t>
                      </a:r>
                      <a:r>
                        <a:rPr lang="en-US" altLang="ko-KR" sz="1050" b="1" baseline="0" dirty="0" smtClean="0">
                          <a:solidFill>
                            <a:schemeClr val="tx1"/>
                          </a:solidFill>
                        </a:rPr>
                        <a:t> B=3~8m</a:t>
                      </a:r>
                      <a:endParaRPr lang="ko-KR" altLang="en-US" sz="105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1050" b="1" dirty="0" smtClean="0">
                          <a:solidFill>
                            <a:schemeClr val="tx1"/>
                          </a:solidFill>
                        </a:rPr>
                        <a:t>     600</a:t>
                      </a:r>
                      <a:endParaRPr lang="ko-KR" altLang="en-US" sz="105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1050" b="1" dirty="0" smtClean="0">
                          <a:solidFill>
                            <a:schemeClr val="tx1"/>
                          </a:solidFill>
                        </a:rPr>
                        <a:t>관계기관협의</a:t>
                      </a:r>
                      <a:r>
                        <a:rPr lang="en-US" altLang="ko-KR" sz="500" b="1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500" b="1" dirty="0" smtClean="0">
                          <a:solidFill>
                            <a:schemeClr val="tx1"/>
                          </a:solidFill>
                        </a:rPr>
                        <a:t>대전지방국토관리청</a:t>
                      </a:r>
                      <a:r>
                        <a:rPr lang="en-US" altLang="ko-KR" sz="500" b="1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ko-KR" altLang="en-US" sz="5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6661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1050" b="1" dirty="0" err="1" smtClean="0">
                          <a:solidFill>
                            <a:schemeClr val="tx1"/>
                          </a:solidFill>
                        </a:rPr>
                        <a:t>노근</a:t>
                      </a:r>
                      <a:r>
                        <a:rPr lang="en-US" altLang="ko-KR" sz="1050" b="1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r>
                        <a:rPr lang="ko-KR" altLang="en-US" sz="1050" b="1" dirty="0" smtClean="0">
                          <a:solidFill>
                            <a:schemeClr val="tx1"/>
                          </a:solidFill>
                        </a:rPr>
                        <a:t>우천간 </a:t>
                      </a:r>
                      <a:r>
                        <a:rPr lang="ko-KR" altLang="en-US" sz="1050" b="1" dirty="0" err="1" smtClean="0">
                          <a:solidFill>
                            <a:schemeClr val="tx1"/>
                          </a:solidFill>
                        </a:rPr>
                        <a:t>도로확포장</a:t>
                      </a:r>
                      <a:endParaRPr lang="ko-KR" altLang="en-US" sz="105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1050" b="1" dirty="0" smtClean="0">
                          <a:solidFill>
                            <a:schemeClr val="tx1"/>
                          </a:solidFill>
                        </a:rPr>
                        <a:t>L=0.65km,</a:t>
                      </a:r>
                      <a:r>
                        <a:rPr lang="en-US" altLang="ko-KR" sz="1050" b="1" baseline="0" dirty="0" smtClean="0">
                          <a:solidFill>
                            <a:schemeClr val="tx1"/>
                          </a:solidFill>
                        </a:rPr>
                        <a:t> B=8.0m</a:t>
                      </a:r>
                      <a:endParaRPr lang="ko-KR" altLang="en-US" sz="105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1050" b="1" dirty="0" smtClean="0">
                          <a:solidFill>
                            <a:schemeClr val="tx1"/>
                          </a:solidFill>
                        </a:rPr>
                        <a:t>     500</a:t>
                      </a:r>
                      <a:endParaRPr lang="ko-KR" altLang="en-US" sz="105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50" b="1" dirty="0" smtClean="0">
                          <a:solidFill>
                            <a:schemeClr val="tx1"/>
                          </a:solidFill>
                        </a:rPr>
                        <a:t>동절기공사정지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8615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1050" b="1" dirty="0" smtClean="0">
                          <a:solidFill>
                            <a:schemeClr val="tx1"/>
                          </a:solidFill>
                        </a:rPr>
                        <a:t>명덕</a:t>
                      </a:r>
                      <a:r>
                        <a:rPr lang="en-US" altLang="ko-KR" sz="1050" b="1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1050" b="1" dirty="0" smtClean="0">
                          <a:solidFill>
                            <a:schemeClr val="tx1"/>
                          </a:solidFill>
                        </a:rPr>
                        <a:t>도가실</a:t>
                      </a:r>
                      <a:r>
                        <a:rPr lang="en-US" altLang="ko-KR" sz="1050" b="1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r>
                        <a:rPr lang="ko-KR" altLang="en-US" sz="1050" b="1" dirty="0" err="1" smtClean="0">
                          <a:solidFill>
                            <a:schemeClr val="tx1"/>
                          </a:solidFill>
                        </a:rPr>
                        <a:t>도로확포장</a:t>
                      </a:r>
                      <a:endParaRPr lang="en-US" altLang="ko-KR" sz="105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1050" b="1" dirty="0" smtClean="0">
                          <a:solidFill>
                            <a:schemeClr val="tx1"/>
                          </a:solidFill>
                        </a:rPr>
                        <a:t>L=2.2km,B=6.5(5.0)m</a:t>
                      </a:r>
                      <a:endParaRPr lang="ko-KR" altLang="en-US" sz="105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1050" b="1" dirty="0" smtClean="0">
                          <a:solidFill>
                            <a:schemeClr val="tx1"/>
                          </a:solidFill>
                        </a:rPr>
                        <a:t>     550</a:t>
                      </a:r>
                      <a:endParaRPr lang="ko-KR" altLang="en-US" sz="105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1100" b="1" dirty="0" smtClean="0">
                          <a:solidFill>
                            <a:schemeClr val="tx1"/>
                          </a:solidFill>
                        </a:rPr>
                        <a:t>동절기공사정지</a:t>
                      </a:r>
                      <a:endParaRPr lang="en-US" altLang="ko-KR" sz="11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8615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1050" b="1" dirty="0" err="1" smtClean="0">
                          <a:solidFill>
                            <a:schemeClr val="tx1"/>
                          </a:solidFill>
                        </a:rPr>
                        <a:t>지촌</a:t>
                      </a:r>
                      <a:r>
                        <a:rPr lang="en-US" altLang="ko-KR" sz="1050" b="1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r>
                        <a:rPr lang="ko-KR" altLang="en-US" sz="1050" b="1" dirty="0" err="1" smtClean="0">
                          <a:solidFill>
                            <a:schemeClr val="tx1"/>
                          </a:solidFill>
                        </a:rPr>
                        <a:t>남전간</a:t>
                      </a:r>
                      <a:r>
                        <a:rPr lang="ko-KR" altLang="en-US" sz="105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ko-KR" altLang="en-US" sz="1050" b="1" dirty="0" err="1" smtClean="0">
                          <a:solidFill>
                            <a:schemeClr val="tx1"/>
                          </a:solidFill>
                        </a:rPr>
                        <a:t>도로확포장</a:t>
                      </a:r>
                      <a:endParaRPr lang="en-US" altLang="ko-KR" sz="105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1050" b="1" dirty="0" smtClean="0">
                          <a:solidFill>
                            <a:schemeClr val="tx1"/>
                          </a:solidFill>
                        </a:rPr>
                        <a:t>L=1.0km,B=8.0(7.0)m</a:t>
                      </a:r>
                      <a:endParaRPr lang="ko-KR" altLang="en-US" sz="105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1050" b="1" dirty="0" smtClean="0">
                          <a:solidFill>
                            <a:schemeClr val="tx1"/>
                          </a:solidFill>
                        </a:rPr>
                        <a:t>     550</a:t>
                      </a:r>
                      <a:endParaRPr lang="ko-KR" altLang="en-US" sz="105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b="1" dirty="0" smtClean="0">
                          <a:solidFill>
                            <a:schemeClr val="tx1"/>
                          </a:solidFill>
                        </a:rPr>
                        <a:t>보상협의</a:t>
                      </a:r>
                      <a:endParaRPr lang="en-US" altLang="ko-KR" sz="11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8615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b="1" dirty="0" err="1" smtClean="0">
                          <a:solidFill>
                            <a:schemeClr val="tx1"/>
                          </a:solidFill>
                        </a:rPr>
                        <a:t>남전</a:t>
                      </a:r>
                      <a:r>
                        <a:rPr lang="en-US" altLang="ko-KR" sz="1050" b="1" dirty="0" smtClean="0">
                          <a:solidFill>
                            <a:schemeClr val="tx1"/>
                          </a:solidFill>
                        </a:rPr>
                        <a:t>~</a:t>
                      </a:r>
                      <a:r>
                        <a:rPr lang="ko-KR" altLang="en-US" sz="1050" b="1" dirty="0" smtClean="0">
                          <a:solidFill>
                            <a:schemeClr val="tx1"/>
                          </a:solidFill>
                        </a:rPr>
                        <a:t>가동간 </a:t>
                      </a:r>
                      <a:r>
                        <a:rPr lang="ko-KR" altLang="en-US" sz="1050" b="1" dirty="0" err="1" smtClean="0">
                          <a:solidFill>
                            <a:schemeClr val="tx1"/>
                          </a:solidFill>
                        </a:rPr>
                        <a:t>도로확포장</a:t>
                      </a:r>
                      <a:endParaRPr lang="ko-KR" altLang="en-US" sz="105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1" dirty="0" smtClean="0">
                          <a:solidFill>
                            <a:schemeClr val="tx1"/>
                          </a:solidFill>
                        </a:rPr>
                        <a:t>L=1.1km</a:t>
                      </a:r>
                      <a:r>
                        <a:rPr lang="en-US" altLang="ko-KR" sz="1050" b="1" baseline="0" dirty="0" smtClean="0">
                          <a:solidFill>
                            <a:schemeClr val="tx1"/>
                          </a:solidFill>
                        </a:rPr>
                        <a:t> B=8.0(7.0)m</a:t>
                      </a:r>
                      <a:endParaRPr lang="ko-KR" altLang="en-US" sz="105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1" dirty="0" smtClean="0">
                          <a:solidFill>
                            <a:schemeClr val="tx1"/>
                          </a:solidFill>
                        </a:rPr>
                        <a:t>     550</a:t>
                      </a:r>
                      <a:endParaRPr lang="ko-KR" altLang="en-US" sz="105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1100" b="1" dirty="0" smtClean="0">
                          <a:solidFill>
                            <a:schemeClr val="tx1"/>
                          </a:solidFill>
                        </a:rPr>
                        <a:t>보상협의</a:t>
                      </a:r>
                      <a:endParaRPr lang="en-US" altLang="ko-KR" sz="11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8615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b="1" dirty="0" err="1" smtClean="0">
                          <a:solidFill>
                            <a:schemeClr val="tx1"/>
                          </a:solidFill>
                        </a:rPr>
                        <a:t>상촌면</a:t>
                      </a:r>
                      <a:r>
                        <a:rPr lang="en-US" altLang="ko-KR" sz="1050" b="1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1050" b="1" dirty="0" smtClean="0">
                          <a:solidFill>
                            <a:schemeClr val="tx1"/>
                          </a:solidFill>
                        </a:rPr>
                        <a:t>리도</a:t>
                      </a:r>
                      <a:r>
                        <a:rPr lang="en-US" altLang="ko-KR" sz="1050" b="1" dirty="0" smtClean="0">
                          <a:solidFill>
                            <a:schemeClr val="tx1"/>
                          </a:solidFill>
                        </a:rPr>
                        <a:t>201</a:t>
                      </a:r>
                      <a:r>
                        <a:rPr lang="ko-KR" altLang="en-US" sz="1050" b="1" dirty="0" smtClean="0">
                          <a:solidFill>
                            <a:schemeClr val="tx1"/>
                          </a:solidFill>
                        </a:rPr>
                        <a:t>호선</a:t>
                      </a:r>
                      <a:r>
                        <a:rPr lang="en-US" altLang="ko-KR" sz="1050" b="1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r>
                        <a:rPr lang="ko-KR" altLang="en-US" sz="1050" b="1" dirty="0" err="1" smtClean="0">
                          <a:solidFill>
                            <a:schemeClr val="tx1"/>
                          </a:solidFill>
                        </a:rPr>
                        <a:t>도로확포장</a:t>
                      </a:r>
                      <a:endParaRPr lang="ko-KR" altLang="en-US" sz="105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50" b="1" dirty="0" smtClean="0">
                          <a:solidFill>
                            <a:schemeClr val="tx1"/>
                          </a:solidFill>
                        </a:rPr>
                        <a:t>L=0.3km</a:t>
                      </a:r>
                      <a:r>
                        <a:rPr lang="en-US" altLang="ko-KR" sz="1050" b="1" baseline="0" dirty="0" smtClean="0">
                          <a:solidFill>
                            <a:schemeClr val="tx1"/>
                          </a:solidFill>
                        </a:rPr>
                        <a:t> B=6.5(5.0)m</a:t>
                      </a:r>
                      <a:endParaRPr lang="ko-KR" altLang="en-US" sz="105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1" dirty="0" smtClean="0">
                          <a:solidFill>
                            <a:schemeClr val="tx1"/>
                          </a:solidFill>
                        </a:rPr>
                        <a:t>      21</a:t>
                      </a:r>
                      <a:endParaRPr lang="ko-KR" altLang="en-US" sz="105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1100" b="1" dirty="0" smtClean="0">
                          <a:solidFill>
                            <a:schemeClr val="tx1"/>
                          </a:solidFill>
                        </a:rPr>
                        <a:t>실시설계용역준공</a:t>
                      </a:r>
                      <a:endParaRPr lang="en-US" altLang="ko-KR" sz="11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8615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b="1" dirty="0" err="1" smtClean="0">
                          <a:solidFill>
                            <a:schemeClr val="tx1"/>
                          </a:solidFill>
                        </a:rPr>
                        <a:t>어촌도로확포장</a:t>
                      </a:r>
                      <a:endParaRPr lang="ko-KR" altLang="en-US" sz="105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50" b="1" dirty="0" smtClean="0">
                          <a:solidFill>
                            <a:schemeClr val="tx1"/>
                          </a:solidFill>
                        </a:rPr>
                        <a:t>L=1.21km</a:t>
                      </a:r>
                      <a:r>
                        <a:rPr lang="en-US" altLang="ko-KR" sz="1050" b="1" baseline="0" dirty="0" smtClean="0">
                          <a:solidFill>
                            <a:schemeClr val="tx1"/>
                          </a:solidFill>
                        </a:rPr>
                        <a:t> B=6.5(5.0)m</a:t>
                      </a:r>
                      <a:endParaRPr lang="ko-KR" altLang="en-US" sz="105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1" dirty="0" smtClean="0">
                          <a:solidFill>
                            <a:schemeClr val="tx1"/>
                          </a:solidFill>
                        </a:rPr>
                        <a:t>     976</a:t>
                      </a:r>
                      <a:endParaRPr lang="ko-KR" altLang="en-US" sz="105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1100" b="1" dirty="0" smtClean="0">
                          <a:solidFill>
                            <a:schemeClr val="tx1"/>
                          </a:solidFill>
                        </a:rPr>
                        <a:t>동절기공사정지</a:t>
                      </a:r>
                      <a:endParaRPr lang="en-US" altLang="ko-KR" sz="11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4746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b="1" dirty="0" smtClean="0">
                          <a:solidFill>
                            <a:schemeClr val="tx1"/>
                          </a:solidFill>
                        </a:rPr>
                        <a:t>군도</a:t>
                      </a:r>
                      <a:r>
                        <a:rPr lang="en-US" altLang="ko-KR" sz="105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ko-KR" altLang="en-US" sz="1050" b="1" dirty="0" smtClean="0">
                          <a:solidFill>
                            <a:schemeClr val="tx1"/>
                          </a:solidFill>
                        </a:rPr>
                        <a:t>호</a:t>
                      </a:r>
                      <a:r>
                        <a:rPr lang="en-US" altLang="ko-KR" sz="1050" b="1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1050" b="1" dirty="0" smtClean="0">
                          <a:solidFill>
                            <a:schemeClr val="tx1"/>
                          </a:solidFill>
                        </a:rPr>
                        <a:t>설계리</a:t>
                      </a:r>
                      <a:r>
                        <a:rPr lang="en-US" altLang="ko-KR" sz="1050" b="1" dirty="0" smtClean="0">
                          <a:solidFill>
                            <a:schemeClr val="tx1"/>
                          </a:solidFill>
                        </a:rPr>
                        <a:t>~</a:t>
                      </a:r>
                      <a:r>
                        <a:rPr lang="ko-KR" altLang="en-US" sz="1050" b="1" dirty="0" err="1" smtClean="0">
                          <a:solidFill>
                            <a:schemeClr val="tx1"/>
                          </a:solidFill>
                        </a:rPr>
                        <a:t>회동리</a:t>
                      </a:r>
                      <a:r>
                        <a:rPr lang="en-US" altLang="ko-KR" sz="1050" b="1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r>
                        <a:rPr lang="ko-KR" altLang="en-US" sz="1050" b="1" dirty="0" err="1" smtClean="0">
                          <a:solidFill>
                            <a:schemeClr val="tx1"/>
                          </a:solidFill>
                        </a:rPr>
                        <a:t>도로확포장</a:t>
                      </a:r>
                      <a:endParaRPr lang="ko-KR" altLang="en-US" sz="105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50" b="1" dirty="0" smtClean="0">
                          <a:solidFill>
                            <a:schemeClr val="tx1"/>
                          </a:solidFill>
                        </a:rPr>
                        <a:t>L=1.3km</a:t>
                      </a:r>
                      <a:r>
                        <a:rPr lang="en-US" altLang="ko-KR" sz="1050" b="1" baseline="0" dirty="0" smtClean="0">
                          <a:solidFill>
                            <a:schemeClr val="tx1"/>
                          </a:solidFill>
                        </a:rPr>
                        <a:t> B=8.0(7.0)m</a:t>
                      </a:r>
                      <a:endParaRPr lang="ko-KR" altLang="en-US" sz="105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1" dirty="0" smtClean="0">
                          <a:solidFill>
                            <a:schemeClr val="tx1"/>
                          </a:solidFill>
                        </a:rPr>
                        <a:t>       99</a:t>
                      </a:r>
                      <a:endParaRPr lang="ko-KR" altLang="en-US" sz="105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1100" b="1" dirty="0" smtClean="0">
                          <a:solidFill>
                            <a:schemeClr val="tx1"/>
                          </a:solidFill>
                        </a:rPr>
                        <a:t>실시설계용역추진</a:t>
                      </a:r>
                      <a:endParaRPr lang="en-US" altLang="ko-KR" sz="11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6538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42844" y="357166"/>
            <a:ext cx="8786874" cy="17036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10-7. </a:t>
            </a:r>
            <a:r>
              <a:rPr lang="ko-KR" altLang="en-US" sz="24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가뭄대비 농업용수기반시설 정비사업</a:t>
            </a:r>
            <a:r>
              <a:rPr lang="en-US" altLang="ko-KR" sz="24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4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도비보조</a:t>
            </a:r>
            <a:r>
              <a:rPr lang="en-US" altLang="ko-KR" sz="24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</a:t>
            </a:r>
            <a:r>
              <a:rPr lang="ko-KR" altLang="en-US" sz="24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추진</a:t>
            </a:r>
            <a:endParaRPr lang="en-US" altLang="ko-KR" sz="24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90600" lvl="1" indent="-533400">
              <a:lnSpc>
                <a:spcPct val="150000"/>
              </a:lnSpc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월 중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원촌지구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외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개소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/ 250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dirty="0">
              <a:solidFill>
                <a:srgbClr val="FF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ct val="150000"/>
              </a:lnSpc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조사측량 및 실시설계용역 추진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42844" y="2285992"/>
            <a:ext cx="8786874" cy="185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10-8. </a:t>
            </a:r>
            <a:r>
              <a:rPr lang="ko-KR" altLang="en-US" sz="24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농업생산기반시설 정비사업</a:t>
            </a:r>
            <a:r>
              <a:rPr lang="en-US" altLang="ko-KR" sz="24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4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자체</a:t>
            </a:r>
            <a:r>
              <a:rPr lang="en-US" altLang="ko-KR" sz="24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</a:t>
            </a:r>
            <a:r>
              <a:rPr lang="ko-KR" altLang="en-US" sz="24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추진</a:t>
            </a:r>
            <a:endParaRPr lang="en-US" altLang="ko-KR" sz="24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90600" lvl="1" indent="-533400">
              <a:lnSpc>
                <a:spcPct val="150000"/>
              </a:lnSpc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월 중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영동읍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예전지구 외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11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개소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/ 500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dirty="0">
              <a:solidFill>
                <a:srgbClr val="FF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ct val="150000"/>
              </a:lnSpc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사업 발주 및 착공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42844" y="4221088"/>
            <a:ext cx="8939274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10-9.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농촌협약 시범사업 공모 신청</a:t>
            </a:r>
            <a:endParaRPr lang="ko-KR" altLang="en-US" sz="2800" b="1" spc="-15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1.15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까지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 / 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국비 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300</a:t>
            </a:r>
            <a:r>
              <a:rPr lang="ko-KR" altLang="en-US" sz="2400" b="1" spc="-150" dirty="0" err="1">
                <a:latin typeface="HY헤드라인M" pitchFamily="18" charset="-127"/>
                <a:ea typeface="HY헤드라인M" pitchFamily="18" charset="-127"/>
              </a:rPr>
              <a:t>억원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한도 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150" dirty="0" err="1">
                <a:latin typeface="HY헤드라인M" pitchFamily="18" charset="-127"/>
                <a:ea typeface="HY헤드라인M" pitchFamily="18" charset="-127"/>
              </a:rPr>
              <a:t>농림축산식품부</a:t>
            </a:r>
            <a:endParaRPr lang="en-US" altLang="ko-KR" sz="2400" b="1" spc="-15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필요성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발전방향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추진역량 등 평가 후 선정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107504" y="214290"/>
            <a:ext cx="9036496" cy="2571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Arial" pitchFamily="34" charset="0"/>
              <a:buChar char="•"/>
              <a:tabLst>
                <a:tab pos="4953000" algn="l"/>
              </a:tabLst>
              <a:defRPr/>
            </a:pPr>
            <a:endParaRPr kumimoji="1"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10-10.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기타 현안업무</a:t>
            </a:r>
            <a:endParaRPr lang="ko-KR" altLang="en-US" sz="2800" b="1" spc="-15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kumimoji="1" lang="ko-KR" altLang="en-US" sz="1600" b="1" kern="0" dirty="0" err="1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매곡면</a:t>
            </a:r>
            <a:r>
              <a:rPr kumimoji="1" lang="ko-KR" altLang="en-US" sz="16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1" lang="ko-KR" altLang="en-US" sz="1600" b="1" kern="0" dirty="0" err="1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옥전리</a:t>
            </a:r>
            <a:r>
              <a:rPr kumimoji="1" lang="ko-KR" altLang="en-US" sz="16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도로건설공사</a:t>
            </a:r>
            <a:r>
              <a:rPr kumimoji="1" lang="en-US" altLang="ko-KR" sz="16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/ 500</a:t>
            </a:r>
            <a:r>
              <a:rPr kumimoji="1" lang="ko-KR" altLang="en-US" sz="1600" b="1" kern="0" dirty="0" err="1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kumimoji="1" lang="ko-KR" altLang="en-US" sz="16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1" lang="en-US" altLang="ko-KR" sz="16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kumimoji="1" lang="ko-KR" altLang="en-US" sz="16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설계용역 준공 및 공법심의</a:t>
            </a:r>
            <a:endParaRPr kumimoji="1" lang="en-US" altLang="ko-KR" sz="16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kumimoji="1" lang="en-US" altLang="ko-KR" sz="16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2019</a:t>
            </a:r>
            <a:r>
              <a:rPr kumimoji="1" lang="ko-KR" altLang="en-US" sz="16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년도 도로유지보수사업</a:t>
            </a:r>
            <a:r>
              <a:rPr kumimoji="1" lang="en-US" altLang="ko-KR" sz="16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(3</a:t>
            </a:r>
            <a:r>
              <a:rPr kumimoji="1" lang="ko-KR" altLang="en-US" sz="16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차</a:t>
            </a:r>
            <a:r>
              <a:rPr kumimoji="1" lang="en-US" altLang="ko-KR" sz="16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/ 500</a:t>
            </a:r>
            <a:r>
              <a:rPr kumimoji="1" lang="ko-KR" altLang="en-US" sz="1600" b="1" kern="0" dirty="0" err="1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kumimoji="1" lang="ko-KR" altLang="en-US" sz="16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1" lang="en-US" altLang="ko-KR" sz="16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kumimoji="1" lang="ko-KR" altLang="en-US" sz="16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설계용역 준공 </a:t>
            </a:r>
            <a:r>
              <a:rPr kumimoji="1" lang="en-US" altLang="ko-KR" sz="16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kumimoji="1" lang="ko-KR" altLang="en-US" sz="16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영동터널</a:t>
            </a:r>
            <a:r>
              <a:rPr kumimoji="1" lang="en-US" altLang="ko-KR" sz="16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kumimoji="1" lang="ko-KR" altLang="en-US" sz="1600" b="1" kern="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부상리</a:t>
            </a:r>
            <a:r>
              <a:rPr kumimoji="1" lang="en-US" altLang="ko-KR" sz="16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kumimoji="1" lang="ko-KR" altLang="en-US" sz="16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전기시설 유지보수공사 </a:t>
            </a:r>
            <a:r>
              <a:rPr kumimoji="1" lang="en-US" altLang="ko-KR" sz="16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200</a:t>
            </a:r>
            <a:r>
              <a:rPr kumimoji="1" lang="ko-KR" altLang="en-US" sz="1600" b="1" kern="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kumimoji="1" lang="ko-KR" altLang="en-US" sz="16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1" lang="en-US" altLang="ko-KR" sz="16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kumimoji="1" lang="ko-KR" altLang="en-US" sz="16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설계용역 추진</a:t>
            </a:r>
            <a:endParaRPr kumimoji="1" lang="en-US" altLang="ko-KR" sz="16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kumimoji="1" lang="ko-KR" altLang="en-US" sz="16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영동군 </a:t>
            </a:r>
            <a:r>
              <a:rPr kumimoji="1" lang="ko-KR" altLang="en-US" sz="16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과속방지턱 신설 및 보수 공사</a:t>
            </a:r>
            <a:r>
              <a:rPr kumimoji="1" lang="en-US" altLang="ko-KR" sz="16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kumimoji="1" lang="ko-KR" altLang="en-US" sz="16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단가계약</a:t>
            </a:r>
            <a:r>
              <a:rPr kumimoji="1" lang="en-US" altLang="ko-KR" sz="16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 / 50</a:t>
            </a:r>
            <a:r>
              <a:rPr kumimoji="1" lang="ko-KR" altLang="en-US" sz="1600" b="1" kern="0" dirty="0" err="1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kumimoji="1" lang="ko-KR" altLang="en-US" sz="16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1" lang="en-US" altLang="ko-KR" sz="16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kumimoji="1" lang="ko-KR" altLang="en-US" sz="16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사업발주</a:t>
            </a:r>
            <a:endParaRPr kumimoji="1" lang="en-US" altLang="ko-KR" sz="16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</a:pPr>
            <a:endParaRPr kumimoji="1" lang="en-US" altLang="ko-KR" sz="16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kumimoji="1" lang="en-US" altLang="ko-KR" sz="16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r>
              <a:rPr kumimoji="1"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endParaRPr kumimoji="1"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431800" y="4857760"/>
            <a:ext cx="8712200" cy="185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Arial" pitchFamily="34" charset="0"/>
              <a:buChar char="•"/>
              <a:tabLst>
                <a:tab pos="4953000" algn="l"/>
              </a:tabLst>
              <a:defRPr/>
            </a:pPr>
            <a:endParaRPr kumimoji="1"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kumimoji="1"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07504" y="2564904"/>
            <a:ext cx="9188896" cy="2736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Arial" pitchFamily="34" charset="0"/>
              <a:buChar char="•"/>
              <a:tabLst>
                <a:tab pos="4953000" algn="l"/>
              </a:tabLst>
              <a:defRPr/>
            </a:pPr>
            <a:endParaRPr kumimoji="1"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▣ 이달의 중점 홍보 사항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2010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년 가로보안등 설치대상지 조사 홍보</a:t>
            </a: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- 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주민들의  의견 적극 반영</a:t>
            </a: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/ 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지역신문 및 </a:t>
            </a:r>
            <a:r>
              <a:rPr lang="ko-KR" altLang="en-US" sz="2400" b="1" dirty="0" err="1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감고을소식지자료</a:t>
            </a: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</a:pPr>
            <a:endParaRPr kumimoji="1" lang="en-US" altLang="ko-KR" sz="16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kumimoji="1" lang="en-US" altLang="ko-KR" sz="16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r>
              <a:rPr kumimoji="1"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endParaRPr kumimoji="1"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조화">
  <a:themeElements>
    <a:clrScheme name="2_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조화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lnDef>
  </a:objectDefaults>
  <a:extraClrSchemeLst>
    <a:extraClrScheme>
      <a:clrScheme name="2_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658</TotalTime>
  <Words>517</Words>
  <Application>Microsoft Office PowerPoint</Application>
  <PresentationFormat>화면 슬라이드 쇼(4:3)</PresentationFormat>
  <Paragraphs>120</Paragraphs>
  <Slides>6</Slides>
  <Notes>2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3</vt:i4>
      </vt:variant>
      <vt:variant>
        <vt:lpstr>슬라이드 제목</vt:lpstr>
      </vt:variant>
      <vt:variant>
        <vt:i4>6</vt:i4>
      </vt:variant>
    </vt:vector>
  </HeadingPairs>
  <TitlesOfParts>
    <vt:vector size="19" baseType="lpstr">
      <vt:lpstr>HY견고딕</vt:lpstr>
      <vt:lpstr>HY헤드라인M</vt:lpstr>
      <vt:lpstr>Monotype Sorts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Office 테마</vt:lpstr>
      <vt:lpstr>2_조화</vt:lpstr>
      <vt:lpstr>1_Office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owner</dc:creator>
  <cp:lastModifiedBy>owner</cp:lastModifiedBy>
  <cp:revision>99</cp:revision>
  <cp:lastPrinted>2019-12-26T08:21:40Z</cp:lastPrinted>
  <dcterms:created xsi:type="dcterms:W3CDTF">2015-07-30T06:34:38Z</dcterms:created>
  <dcterms:modified xsi:type="dcterms:W3CDTF">2019-12-26T08:24:40Z</dcterms:modified>
</cp:coreProperties>
</file>