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9"/>
  </p:notesMasterIdLst>
  <p:sldIdLst>
    <p:sldId id="256" r:id="rId4"/>
    <p:sldId id="257" r:id="rId5"/>
    <p:sldId id="278" r:id="rId6"/>
    <p:sldId id="285" r:id="rId7"/>
    <p:sldId id="286" r:id="rId8"/>
  </p:sldIdLst>
  <p:sldSz cx="9144000" cy="6858000" type="screen4x3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161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5839" y="3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156B4B-D98A-42C7-A27A-609893A63B2F}" type="datetimeFigureOut">
              <a:rPr lang="ko-KR" altLang="en-US" smtClean="0"/>
              <a:pPr/>
              <a:t>2020-12-30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721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440649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5839" y="9440649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549307-986D-4BE1-AB37-C006588B741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77814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 txBox="1">
            <a:spLocks noGrp="1" noChangeArrowheads="1"/>
          </p:cNvSpPr>
          <p:nvPr/>
        </p:nvSpPr>
        <p:spPr bwMode="auto">
          <a:xfrm>
            <a:off x="3857626" y="9444042"/>
            <a:ext cx="2949576" cy="495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Monotype Sorts"/>
              <a:buNone/>
            </a:pPr>
            <a:fld id="{E2CAECB7-59CD-4B28-A2FE-F999B675D9FE}" type="slidenum">
              <a:rPr kumimoji="1"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1063"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00"/>
                </a:buClr>
                <a:buSzPct val="60000"/>
                <a:buFont typeface="Monotype Sorts"/>
                <a:buNone/>
              </a:pPr>
              <a:t>1</a:t>
            </a:fld>
            <a:endParaRPr kumimoji="1" lang="en-US" altLang="ko-KR" sz="1200" b="1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225"/>
            <a:ext cx="5441951" cy="4471988"/>
          </a:xfrm>
          <a:noFill/>
          <a:ln/>
        </p:spPr>
        <p:txBody>
          <a:bodyPr lIns="90841" tIns="45408" rIns="90841" bIns="45408"/>
          <a:lstStyle/>
          <a:p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412772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49307-986D-4BE1-AB37-C006588B7410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04360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2020-12-30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2020-12-30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2020-12-30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2902BA-E121-479A-8D1D-97053C92DF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45E9E5-CC5F-480C-8814-37216526E34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0323B2-C02A-4E0D-B973-8C542999768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87D696-C057-4F0A-A21C-AF5C1F552DA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26FD4-FADD-4B19-8CC0-8F273E65CA0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7748B-0E63-4C22-A1E7-FBC5CC67D6D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A7E6DA-642D-4407-9586-5EDD14DBCCB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5346B6-551D-4022-8730-93B080597BE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2020-12-30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8FDC83-D33D-4468-99DD-8F8F1F870F4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3CD6C0-43DA-46AA-9C17-55EFEC975BC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4757D-41BA-4D11-87EB-D10587942AE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298F2-C949-41DC-B3F4-3C75FD113BE2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D7127-E16F-42B8-8B3A-1B8F02A08094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83EEE-037C-404E-990E-ECBEE36681E4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C7126-1292-441D-94CE-7C8459072364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4B950-7FEA-485B-8F7C-6581A650491D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E6A55-51FA-4699-BBCB-AE7D62C4C97D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F35EC4-8F41-428B-8C0A-847B8542AEAF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2020-12-30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B6596-2CFF-4941-A4E4-0D84AE7868A9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10547-0B16-4162-B440-5F951D1AECD6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498F0-624E-459B-BCE7-43AE8427FFE5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A71DD-D787-4807-B8F6-63917F7E2FD2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2020-12-30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2020-12-30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2020-12-30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2020-12-30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2020-12-30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2020-12-30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F63D8-0C5B-4611-88F3-F00C765788E0}" type="datetimeFigureOut">
              <a:rPr lang="ko-KR" altLang="en-US" smtClean="0"/>
              <a:pPr/>
              <a:t>2020-12-30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fld id="{B4FB7ACF-9309-47AE-BB5E-49EC12C14F9C}" type="slidenum">
              <a:rPr lang="en-US" altLang="ko-KR"/>
              <a:pPr>
                <a:spcAft>
                  <a:spcPct val="0"/>
                </a:spcAft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>
              <a:solidFill>
                <a:prstClr val="black">
                  <a:tint val="75000"/>
                </a:prstClr>
              </a:solidFill>
              <a:ea typeface="HY견고딕" pitchFamily="18" charset="-127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>
              <a:solidFill>
                <a:prstClr val="black">
                  <a:tint val="75000"/>
                </a:prstClr>
              </a:solidFill>
              <a:ea typeface="HY견고딕" pitchFamily="18" charset="-127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BD11F9D-0575-47E1-81D7-C4E74CBB65D3}" type="slidenum">
              <a:rPr kumimoji="1" lang="en-US" altLang="ko-KR">
                <a:solidFill>
                  <a:prstClr val="black">
                    <a:tint val="75000"/>
                  </a:prstClr>
                </a:solidFill>
                <a:ea typeface="HY견고딕" pitchFamily="18" charset="-127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ko-KR">
              <a:solidFill>
                <a:prstClr val="black">
                  <a:tint val="75000"/>
                </a:prstClr>
              </a:solidFill>
              <a:ea typeface="HY견고딕" pitchFamily="18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kumimoji="1"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kumimoji="1"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2909" y="0"/>
            <a:ext cx="9358362" cy="6991254"/>
          </a:xfrm>
          <a:prstGeom prst="rect">
            <a:avLst/>
          </a:prstGeom>
        </p:spPr>
      </p:pic>
      <p:graphicFrame>
        <p:nvGraphicFramePr>
          <p:cNvPr id="8" name="표 7"/>
          <p:cNvGraphicFramePr>
            <a:graphicFrameLocks noGrp="1"/>
          </p:cNvGraphicFramePr>
          <p:nvPr/>
        </p:nvGraphicFramePr>
        <p:xfrm>
          <a:off x="5500694" y="285728"/>
          <a:ext cx="3476628" cy="77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76628"/>
              </a:tblGrid>
              <a:tr h="72008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4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건설교통과</a:t>
                      </a:r>
                      <a:endParaRPr lang="ko-KR" altLang="en-US" sz="4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286125"/>
            <a:ext cx="864076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kumimoji="1" lang="en-US" altLang="ko-KR" sz="2400" b="1" ker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07504" y="406400"/>
            <a:ext cx="8927654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077" name="직사각형 7"/>
          <p:cNvSpPr>
            <a:spLocks noChangeArrowheads="1"/>
          </p:cNvSpPr>
          <p:nvPr/>
        </p:nvSpPr>
        <p:spPr bwMode="auto">
          <a:xfrm>
            <a:off x="107504" y="188641"/>
            <a:ext cx="8569896" cy="2686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buClr>
                <a:srgbClr val="FFFFFF"/>
              </a:buClr>
              <a:buSzPct val="60000"/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2021</a:t>
            </a:r>
            <a:r>
              <a:rPr lang="ko-KR" altLang="en-US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년도  조도개선사업 수요조사 및 선정</a:t>
            </a:r>
          </a:p>
          <a:p>
            <a:pPr lvl="1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사 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업 량 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: 6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개 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읍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.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면   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120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개소 </a:t>
            </a:r>
            <a:endParaRPr lang="en-US" altLang="ko-KR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사 업 비 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: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100,000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천원</a:t>
            </a:r>
            <a:endParaRPr lang="en-US" altLang="ko-KR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내     용 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:  6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개 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읍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.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면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) 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보안등 신규설치  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읍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.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면 별 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20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개소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</a:p>
          <a:p>
            <a:pPr lvl="1">
              <a:lnSpc>
                <a:spcPct val="150000"/>
              </a:lnSpc>
              <a:buClr>
                <a:schemeClr val="tx1"/>
              </a:buClr>
              <a:defRPr/>
            </a:pPr>
            <a:r>
              <a:rPr lang="en-US" altLang="ko-KR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        (</a:t>
            </a:r>
            <a:r>
              <a:rPr lang="ko-KR" altLang="en-US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상반기 </a:t>
            </a:r>
            <a:r>
              <a:rPr lang="en-US" altLang="ko-KR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:</a:t>
            </a:r>
            <a:r>
              <a:rPr lang="ko-KR" altLang="en-US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b="1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영동읍</a:t>
            </a:r>
            <a:r>
              <a:rPr lang="en-US" altLang="ko-KR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/</a:t>
            </a:r>
            <a:r>
              <a:rPr lang="ko-KR" altLang="en-US" b="1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용산면</a:t>
            </a:r>
            <a:r>
              <a:rPr lang="en-US" altLang="ko-KR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/</a:t>
            </a:r>
            <a:r>
              <a:rPr lang="ko-KR" altLang="en-US" b="1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황간면</a:t>
            </a:r>
            <a:r>
              <a:rPr lang="en-US" altLang="ko-KR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/</a:t>
            </a:r>
            <a:r>
              <a:rPr lang="ko-KR" altLang="en-US" b="1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추풍령면</a:t>
            </a:r>
            <a:r>
              <a:rPr lang="en-US" altLang="ko-KR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/</a:t>
            </a:r>
            <a:r>
              <a:rPr lang="ko-KR" altLang="en-US" b="1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매곡면</a:t>
            </a:r>
            <a:r>
              <a:rPr lang="en-US" altLang="ko-KR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/</a:t>
            </a:r>
            <a:r>
              <a:rPr lang="ko-KR" altLang="en-US" b="1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상촌면</a:t>
            </a:r>
            <a:r>
              <a:rPr lang="en-US" altLang="ko-KR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</a:p>
        </p:txBody>
      </p:sp>
      <p:sp>
        <p:nvSpPr>
          <p:cNvPr id="5" name="직사각형 7"/>
          <p:cNvSpPr>
            <a:spLocks noChangeArrowheads="1"/>
          </p:cNvSpPr>
          <p:nvPr/>
        </p:nvSpPr>
        <p:spPr bwMode="auto">
          <a:xfrm>
            <a:off x="107504" y="3093289"/>
            <a:ext cx="8424936" cy="1549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11-2.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상촌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~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황간 도로건설공사 보상 재협의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(1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endParaRPr lang="ko-KR" altLang="en-US" sz="2800" dirty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100" dirty="0">
                <a:latin typeface="HY헤드라인M" pitchFamily="18" charset="-127"/>
                <a:ea typeface="HY헤드라인M" pitchFamily="18" charset="-127"/>
              </a:rPr>
              <a:t>기     간 </a:t>
            </a:r>
            <a:r>
              <a:rPr lang="en-US" altLang="ko-KR" sz="2400" b="1" kern="0" spc="-100" dirty="0">
                <a:latin typeface="HY헤드라인M" pitchFamily="18" charset="-127"/>
                <a:ea typeface="HY헤드라인M" pitchFamily="18" charset="-127"/>
              </a:rPr>
              <a:t>: 1. 4.(</a:t>
            </a:r>
            <a:r>
              <a:rPr lang="ko-KR" altLang="en-US" sz="2400" b="1" kern="0" spc="-10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spc="-100" dirty="0">
                <a:latin typeface="HY헤드라인M" pitchFamily="18" charset="-127"/>
                <a:ea typeface="HY헤드라인M" pitchFamily="18" charset="-127"/>
              </a:rPr>
              <a:t>)~2..8.(</a:t>
            </a:r>
            <a:r>
              <a:rPr lang="ko-KR" altLang="en-US" sz="2400" b="1" kern="0" spc="-10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spc="-100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100" dirty="0">
                <a:latin typeface="HY헤드라인M" pitchFamily="18" charset="-127"/>
                <a:ea typeface="HY헤드라인M" pitchFamily="18" charset="-127"/>
              </a:rPr>
              <a:t>대     상 </a:t>
            </a:r>
            <a:r>
              <a:rPr lang="en-US" altLang="ko-KR" sz="2400" b="1" kern="0" spc="-10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spc="-100" dirty="0" err="1">
                <a:latin typeface="HY헤드라인M" pitchFamily="18" charset="-127"/>
                <a:ea typeface="HY헤드라인M" pitchFamily="18" charset="-127"/>
              </a:rPr>
              <a:t>상촌</a:t>
            </a:r>
            <a:r>
              <a:rPr lang="en-US" altLang="ko-KR" sz="2400" b="1" kern="0" spc="-10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spc="-100" dirty="0" err="1">
                <a:latin typeface="HY헤드라인M" pitchFamily="18" charset="-127"/>
                <a:ea typeface="HY헤드라인M" pitchFamily="18" charset="-127"/>
              </a:rPr>
              <a:t>황간면</a:t>
            </a:r>
            <a:r>
              <a:rPr lang="ko-KR" altLang="en-US" sz="2400" b="1" kern="0" spc="-10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spc="-100" dirty="0" err="1">
                <a:latin typeface="HY헤드라인M" pitchFamily="18" charset="-127"/>
                <a:ea typeface="HY헤드라인M" pitchFamily="18" charset="-127"/>
              </a:rPr>
              <a:t>미협의토지</a:t>
            </a:r>
            <a:r>
              <a:rPr lang="ko-KR" altLang="en-US" sz="2400" b="1" kern="0" spc="-10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spc="-100" dirty="0">
                <a:latin typeface="HY헤드라인M" pitchFamily="18" charset="-127"/>
                <a:ea typeface="HY헤드라인M" pitchFamily="18" charset="-127"/>
              </a:rPr>
              <a:t>214</a:t>
            </a:r>
            <a:r>
              <a:rPr lang="ko-KR" altLang="en-US" sz="2400" b="1" kern="0" spc="-100" dirty="0">
                <a:latin typeface="HY헤드라인M" pitchFamily="18" charset="-127"/>
                <a:ea typeface="HY헤드라인M" pitchFamily="18" charset="-127"/>
              </a:rPr>
              <a:t>필지 및 </a:t>
            </a:r>
            <a:r>
              <a:rPr lang="ko-KR" altLang="en-US" sz="2400" b="1" kern="0" spc="-100" dirty="0" err="1">
                <a:latin typeface="HY헤드라인M" pitchFamily="18" charset="-127"/>
                <a:ea typeface="HY헤드라인M" pitchFamily="18" charset="-127"/>
              </a:rPr>
              <a:t>지장물</a:t>
            </a:r>
            <a:r>
              <a:rPr lang="ko-KR" altLang="en-US" sz="2400" b="1" kern="0" spc="-100" dirty="0">
                <a:latin typeface="HY헤드라인M" pitchFamily="18" charset="-127"/>
                <a:ea typeface="HY헤드라인M" pitchFamily="18" charset="-127"/>
              </a:rPr>
              <a:t> 등</a:t>
            </a:r>
            <a:endParaRPr lang="en-US" altLang="ko-KR" sz="21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7" name="직사각형 7"/>
          <p:cNvSpPr>
            <a:spLocks noChangeArrowheads="1"/>
          </p:cNvSpPr>
          <p:nvPr/>
        </p:nvSpPr>
        <p:spPr bwMode="auto">
          <a:xfrm>
            <a:off x="179512" y="4880781"/>
            <a:ext cx="8550638" cy="1717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buClr>
                <a:srgbClr val="FFFFFF"/>
              </a:buClr>
              <a:buSzPct val="60000"/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11-3.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심천면</a:t>
            </a:r>
            <a:r>
              <a:rPr lang="ko-KR" altLang="en-US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위험 급커브 구간 보안등 설치공사 집행</a:t>
            </a:r>
          </a:p>
          <a:p>
            <a:pPr lvl="1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사업량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/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사업비 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보안등 설치 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20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등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/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24,000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천원</a:t>
            </a:r>
            <a:endParaRPr lang="en-US" altLang="ko-KR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내     용 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sz="2400" b="1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심천면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급커브 위험 구간 보안등 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20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설치</a:t>
            </a:r>
            <a:endParaRPr lang="en-US" altLang="ko-KR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7"/>
          <p:cNvSpPr>
            <a:spLocks noChangeArrowheads="1"/>
          </p:cNvSpPr>
          <p:nvPr/>
        </p:nvSpPr>
        <p:spPr bwMode="auto">
          <a:xfrm>
            <a:off x="142844" y="214291"/>
            <a:ext cx="8858312" cy="295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11-4. </a:t>
            </a:r>
            <a:r>
              <a:rPr lang="ko-KR" altLang="en-US" sz="2800" b="1" spc="-3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불법 </a:t>
            </a:r>
            <a:r>
              <a:rPr lang="ko-KR" altLang="en-US" sz="2800" b="1" spc="-300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주정차</a:t>
            </a:r>
            <a:r>
              <a:rPr lang="ko-KR" altLang="en-US" sz="2800" b="1" spc="-3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지도단속 보조</a:t>
            </a:r>
            <a:r>
              <a:rPr lang="en-US" altLang="ko-KR" sz="2800" b="1" spc="-3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</a:t>
            </a:r>
            <a:r>
              <a:rPr lang="ko-KR" altLang="en-US" sz="2800" b="1" spc="-3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버스승강장안내도우미 운영</a:t>
            </a:r>
            <a:endParaRPr lang="ko-KR" altLang="en-US" sz="2800" b="1" kern="0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70" dirty="0">
                <a:latin typeface="HY헤드라인M" pitchFamily="18" charset="-127"/>
                <a:ea typeface="HY헤드라인M" pitchFamily="18" charset="-127"/>
              </a:rPr>
              <a:t>운영기간</a:t>
            </a:r>
            <a:r>
              <a:rPr lang="en-US" altLang="ko-KR" sz="2400" b="1" kern="0" spc="70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kern="0" spc="70" dirty="0">
                <a:latin typeface="HY헤드라인M" pitchFamily="18" charset="-127"/>
                <a:ea typeface="HY헤드라인M" pitchFamily="18" charset="-127"/>
              </a:rPr>
              <a:t>근무지</a:t>
            </a:r>
            <a:r>
              <a:rPr lang="en-US" altLang="ko-KR" sz="2400" b="1" kern="0" spc="70" dirty="0">
                <a:latin typeface="HY헤드라인M" pitchFamily="18" charset="-127"/>
                <a:ea typeface="HY헤드라인M" pitchFamily="18" charset="-127"/>
              </a:rPr>
              <a:t>: 01.04~12.28./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시내 일원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근무내용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lv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- </a:t>
            </a:r>
            <a:r>
              <a:rPr lang="ko-KR" altLang="en-US" sz="2400" b="1" kern="0" spc="-300" dirty="0" err="1">
                <a:latin typeface="HY헤드라인M" pitchFamily="18" charset="-127"/>
                <a:ea typeface="HY헤드라인M" pitchFamily="18" charset="-127"/>
              </a:rPr>
              <a:t>주정차</a:t>
            </a:r>
            <a:r>
              <a:rPr lang="ko-KR" altLang="en-US" sz="2400" b="1" kern="0" spc="-300" dirty="0">
                <a:latin typeface="HY헤드라인M" pitchFamily="18" charset="-127"/>
                <a:ea typeface="HY헤드라인M" pitchFamily="18" charset="-127"/>
              </a:rPr>
              <a:t> 지도단속 보조 </a:t>
            </a:r>
            <a:r>
              <a:rPr lang="en-US" altLang="ko-KR" sz="2400" b="1" kern="0" spc="-30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spc="-300" dirty="0">
                <a:latin typeface="HY헤드라인M" pitchFamily="18" charset="-127"/>
                <a:ea typeface="HY헤드라인M" pitchFamily="18" charset="-127"/>
              </a:rPr>
              <a:t>불법 </a:t>
            </a:r>
            <a:r>
              <a:rPr lang="ko-KR" altLang="en-US" sz="2400" b="1" kern="0" spc="-300" dirty="0" err="1">
                <a:latin typeface="HY헤드라인M" pitchFamily="18" charset="-127"/>
                <a:ea typeface="HY헤드라인M" pitchFamily="18" charset="-127"/>
              </a:rPr>
              <a:t>주정차</a:t>
            </a:r>
            <a:r>
              <a:rPr lang="ko-KR" altLang="en-US" sz="2400" b="1" kern="0" spc="-300" dirty="0">
                <a:latin typeface="HY헤드라인M" pitchFamily="18" charset="-127"/>
                <a:ea typeface="HY헤드라인M" pitchFamily="18" charset="-127"/>
              </a:rPr>
              <a:t> 단속 홍보 및 현장 계도 </a:t>
            </a:r>
            <a:endParaRPr lang="en-US" altLang="ko-KR" sz="2400" b="1" kern="0" spc="-300" dirty="0">
              <a:latin typeface="HY헤드라인M" pitchFamily="18" charset="-127"/>
              <a:ea typeface="HY헤드라인M" pitchFamily="18" charset="-127"/>
            </a:endParaRPr>
          </a:p>
          <a:p>
            <a:pPr lv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kern="0" spc="-300" dirty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kern="0" spc="-300" dirty="0">
                <a:latin typeface="HY헤드라인M" pitchFamily="18" charset="-127"/>
                <a:ea typeface="HY헤드라인M" pitchFamily="18" charset="-127"/>
              </a:rPr>
              <a:t>버스승강장 안내 도우미 </a:t>
            </a:r>
            <a:r>
              <a:rPr lang="en-US" altLang="ko-KR" sz="2400" b="1" kern="0" spc="-30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spc="-300" dirty="0">
                <a:latin typeface="HY헤드라인M" pitchFamily="18" charset="-127"/>
                <a:ea typeface="HY헤드라인M" pitchFamily="18" charset="-127"/>
              </a:rPr>
              <a:t>버스 승강장 이용객 탑승 안내</a:t>
            </a:r>
            <a:endParaRPr lang="en-US" altLang="ko-KR" sz="2400" b="1" kern="0" spc="-30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직사각형 7"/>
          <p:cNvSpPr>
            <a:spLocks noChangeArrowheads="1"/>
          </p:cNvSpPr>
          <p:nvPr/>
        </p:nvSpPr>
        <p:spPr bwMode="auto">
          <a:xfrm>
            <a:off x="142844" y="3212976"/>
            <a:ext cx="8858312" cy="1717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11-5.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2021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상반기 도로시설물 안전점검용역 집행</a:t>
            </a:r>
            <a:endParaRPr lang="ko-KR" altLang="en-US" sz="28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교량 및 절토사면 등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내   </a:t>
            </a:r>
            <a:r>
              <a:rPr lang="ko-KR" altLang="en-US" sz="2400" b="1" kern="0" spc="-150" dirty="0">
                <a:latin typeface="HY헤드라인M" pitchFamily="18" charset="-127"/>
                <a:ea typeface="HY헤드라인M" pitchFamily="18" charset="-127"/>
              </a:rPr>
              <a:t>용 </a:t>
            </a:r>
            <a:r>
              <a:rPr lang="en-US" altLang="ko-KR" sz="2400" b="1" kern="0" spc="-150" dirty="0"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kern="0" spc="-150" dirty="0">
                <a:latin typeface="HY헤드라인M" pitchFamily="18" charset="-127"/>
                <a:ea typeface="HY헤드라인M" pitchFamily="18" charset="-127"/>
              </a:rPr>
              <a:t>용역 발주 및 착공</a:t>
            </a:r>
            <a:endParaRPr lang="en-US" altLang="ko-KR" sz="2400" b="1" kern="0" spc="-15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직사각형 7"/>
          <p:cNvSpPr>
            <a:spLocks noChangeArrowheads="1"/>
          </p:cNvSpPr>
          <p:nvPr/>
        </p:nvSpPr>
        <p:spPr bwMode="auto">
          <a:xfrm>
            <a:off x="219044" y="4974399"/>
            <a:ext cx="8705912" cy="1717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11-6.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오탄지구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군도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호선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재해복구사업 집행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485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급경사지 정비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L=100m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kern="0" spc="-150" dirty="0">
                <a:latin typeface="HY헤드라인M" pitchFamily="18" charset="-127"/>
                <a:ea typeface="HY헤드라인M" pitchFamily="18" charset="-127"/>
              </a:rPr>
              <a:t>내   용  </a:t>
            </a:r>
            <a:r>
              <a:rPr lang="en-US" altLang="ko-KR" sz="2400" b="1" kern="0" spc="-15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spc="-150" dirty="0">
                <a:latin typeface="HY헤드라인M" pitchFamily="18" charset="-127"/>
                <a:ea typeface="HY헤드라인M" pitchFamily="18" charset="-127"/>
              </a:rPr>
              <a:t> 공사 발주 및 착공</a:t>
            </a:r>
            <a:endParaRPr lang="en-US" altLang="ko-KR" sz="2400" b="1" kern="0" spc="-15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6050" y="333375"/>
            <a:ext cx="8783638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직사각형 7"/>
          <p:cNvSpPr>
            <a:spLocks noChangeArrowheads="1"/>
          </p:cNvSpPr>
          <p:nvPr/>
        </p:nvSpPr>
        <p:spPr bwMode="auto">
          <a:xfrm>
            <a:off x="201374" y="240499"/>
            <a:ext cx="8858312" cy="1717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11-7.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구강교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재가설공사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실시설용역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착공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kern="0" spc="-150" dirty="0">
                <a:latin typeface="HY헤드라인M" pitchFamily="18" charset="-127"/>
                <a:ea typeface="HY헤드라인M" pitchFamily="18" charset="-127"/>
              </a:rPr>
              <a:t>521</a:t>
            </a:r>
            <a:r>
              <a:rPr lang="ko-KR" altLang="en-US" sz="2400" b="1" kern="0" spc="-150" dirty="0" err="1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kern="0" spc="-15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spc="-15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spc="-150" dirty="0">
                <a:latin typeface="HY헤드라인M" pitchFamily="18" charset="-127"/>
                <a:ea typeface="HY헤드라인M" pitchFamily="18" charset="-127"/>
              </a:rPr>
              <a:t>실시설계 </a:t>
            </a:r>
            <a:r>
              <a:rPr lang="en-US" altLang="ko-KR" sz="2400" b="1" kern="0" spc="-150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spc="-150" dirty="0">
                <a:latin typeface="HY헤드라인M" pitchFamily="18" charset="-127"/>
                <a:ea typeface="HY헤드라인M" pitchFamily="18" charset="-127"/>
              </a:rPr>
              <a:t>식</a:t>
            </a:r>
            <a:endParaRPr lang="en-US" altLang="ko-KR" sz="2400" b="1" kern="0" spc="-15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kern="0" spc="-150" dirty="0">
                <a:latin typeface="HY헤드라인M" pitchFamily="18" charset="-127"/>
                <a:ea typeface="HY헤드라인M" pitchFamily="18" charset="-127"/>
              </a:rPr>
              <a:t>내   용  </a:t>
            </a:r>
            <a:r>
              <a:rPr lang="en-US" altLang="ko-KR" sz="2400" b="1" kern="0" spc="-150" dirty="0"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kern="0" spc="-150" dirty="0">
                <a:latin typeface="HY헤드라인M" pitchFamily="18" charset="-127"/>
                <a:ea typeface="HY헤드라인M" pitchFamily="18" charset="-127"/>
              </a:rPr>
              <a:t>용역 착공</a:t>
            </a:r>
            <a:endParaRPr lang="en-US" altLang="ko-KR" sz="2400" b="1" kern="0" spc="-15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1" name="직사각형 7"/>
          <p:cNvSpPr>
            <a:spLocks noChangeArrowheads="1"/>
          </p:cNvSpPr>
          <p:nvPr/>
        </p:nvSpPr>
        <p:spPr bwMode="auto">
          <a:xfrm>
            <a:off x="201374" y="2132856"/>
            <a:ext cx="8858312" cy="257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11-8.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농업생산기반조성사업 </a:t>
            </a:r>
            <a:r>
              <a:rPr lang="ko-KR" altLang="en-US" sz="2800" b="1" kern="0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공기관대행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위</a:t>
            </a: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수</a:t>
            </a: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탁 추진</a:t>
            </a:r>
            <a:endParaRPr lang="en-US" altLang="ko-KR" sz="2400" b="1" kern="0" spc="7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대상사업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산익지구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소규모용수개발사업 외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 업  비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9,955</a:t>
            </a: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위탁기관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한국농어촌공사 충북지역본부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옥천영동지사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추진내용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위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탁 협약 체결 및 사업비 교부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직사각형 7"/>
          <p:cNvSpPr>
            <a:spLocks noChangeArrowheads="1"/>
          </p:cNvSpPr>
          <p:nvPr/>
        </p:nvSpPr>
        <p:spPr bwMode="auto">
          <a:xfrm>
            <a:off x="201374" y="4797152"/>
            <a:ext cx="8858312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11-9.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농업생산기반시설 정비사업 추진</a:t>
            </a:r>
            <a:endParaRPr lang="en-US" altLang="ko-KR" sz="2400" b="1" kern="0" spc="7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대상사업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산저지구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용수로정비 외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13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 업  비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400</a:t>
            </a: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추진내용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실시설계용역 집행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7998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2928938"/>
            <a:ext cx="8640763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lang="en-US" altLang="ko-KR" sz="2400" b="1" ker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6050" y="333375"/>
            <a:ext cx="8783638" cy="259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204726" y="116632"/>
            <a:ext cx="8939274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11-10.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농촌 협약 및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마을만들기사업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일괄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위수탁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계약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1. 4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460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억원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농어촌공사 옥천영동지사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38522" y="1560786"/>
            <a:ext cx="8939274" cy="1868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11-11.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농촌공간 전략계획 수립 최종 보고회 참석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1. 19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농림축산식품부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지역공동체팀장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정주여건개선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경제활성화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공동체활성화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 계획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63363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1024</TotalTime>
  <Words>351</Words>
  <Application>Microsoft Office PowerPoint</Application>
  <PresentationFormat>화면 슬라이드 쇼(4:3)</PresentationFormat>
  <Paragraphs>45</Paragraphs>
  <Slides>5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5</vt:i4>
      </vt:variant>
    </vt:vector>
  </HeadingPairs>
  <TitlesOfParts>
    <vt:vector size="18" baseType="lpstr">
      <vt:lpstr>HY견고딕</vt:lpstr>
      <vt:lpstr>HY헤드라인M</vt:lpstr>
      <vt:lpstr>굴림</vt:lpstr>
      <vt:lpstr>굴림체</vt:lpstr>
      <vt:lpstr>맑은 고딕</vt:lpstr>
      <vt:lpstr>Arial</vt:lpstr>
      <vt:lpstr>Monotype Sorts</vt:lpstr>
      <vt:lpstr>Symbol</vt:lpstr>
      <vt:lpstr>Times New Roman</vt:lpstr>
      <vt:lpstr>Wingdings</vt:lpstr>
      <vt:lpstr>Office 테마</vt:lpstr>
      <vt:lpstr>2_조화</vt:lpstr>
      <vt:lpstr>1_Office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107</cp:revision>
  <cp:lastPrinted>2019-12-26T08:21:40Z</cp:lastPrinted>
  <dcterms:created xsi:type="dcterms:W3CDTF">2015-07-30T06:34:38Z</dcterms:created>
  <dcterms:modified xsi:type="dcterms:W3CDTF">2020-12-29T23:15:38Z</dcterms:modified>
</cp:coreProperties>
</file>