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9"/>
  </p:notesMasterIdLst>
  <p:sldIdLst>
    <p:sldId id="256" r:id="rId4"/>
    <p:sldId id="257" r:id="rId5"/>
    <p:sldId id="310" r:id="rId6"/>
    <p:sldId id="309" r:id="rId7"/>
    <p:sldId id="308" r:id="rId8"/>
  </p:sldIdLst>
  <p:sldSz cx="9144000" cy="6858000" type="screen4x3"/>
  <p:notesSz cx="6805613" cy="9939338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30C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1446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viewProps" Target="viewProps.xml"/><Relationship Id="rId5" Type="http://schemas.openxmlformats.org/officeDocument/2006/relationships/slide" Target="slides/slide2.xml"/><Relationship Id="rId10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2" y="4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54941" y="4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156B4B-D98A-42C7-A27A-609893A63B2F}" type="datetimeFigureOut">
              <a:rPr lang="ko-KR" altLang="en-US" smtClean="0"/>
              <a:pPr/>
              <a:t>2020-05-27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0562" y="4721186"/>
            <a:ext cx="5444490" cy="44727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2" y="9440650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54941" y="9440650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549307-986D-4BE1-AB37-C006588B741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488537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 txBox="1">
            <a:spLocks noGrp="1" noChangeArrowheads="1"/>
          </p:cNvSpPr>
          <p:nvPr/>
        </p:nvSpPr>
        <p:spPr bwMode="auto">
          <a:xfrm>
            <a:off x="3856727" y="9444043"/>
            <a:ext cx="2948888" cy="495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850" tIns="45413" rIns="90850" bIns="45413" anchor="b"/>
          <a:lstStyle/>
          <a:p>
            <a:pPr algn="r" defTabSz="881063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FFFF00"/>
              </a:buClr>
              <a:buSzPct val="60000"/>
              <a:buFont typeface="Monotype Sorts"/>
              <a:buNone/>
            </a:pPr>
            <a:fld id="{E2CAECB7-59CD-4B28-A2FE-F999B675D9FE}" type="slidenum">
              <a:rPr kumimoji="1" lang="en-US" altLang="ko-KR" sz="1200" b="1">
                <a:solidFill>
                  <a:srgbClr val="000000"/>
                </a:solidFill>
                <a:latin typeface="Times New Roman" pitchFamily="18" charset="0"/>
                <a:ea typeface="굴림" pitchFamily="50" charset="-127"/>
                <a:sym typeface="Symbol" pitchFamily="18" charset="2"/>
              </a:rPr>
              <a:pPr algn="r" defTabSz="881063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00"/>
                </a:buClr>
                <a:buSzPct val="60000"/>
                <a:buFont typeface="Monotype Sorts"/>
                <a:buNone/>
              </a:pPr>
              <a:t>1</a:t>
            </a:fld>
            <a:endParaRPr kumimoji="1" lang="en-US" altLang="ko-KR" sz="1200" b="1">
              <a:solidFill>
                <a:srgbClr val="000000"/>
              </a:solidFill>
              <a:latin typeface="Times New Roman" pitchFamily="18" charset="0"/>
              <a:ea typeface="굴림" pitchFamily="50" charset="-127"/>
              <a:sym typeface="Symbol" pitchFamily="18" charset="2"/>
            </a:endParaRPr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2466" y="4721225"/>
            <a:ext cx="5440682" cy="4471988"/>
          </a:xfrm>
          <a:noFill/>
          <a:ln/>
        </p:spPr>
        <p:txBody>
          <a:bodyPr lIns="90841" tIns="45408" rIns="90841" bIns="45408"/>
          <a:lstStyle/>
          <a:p>
            <a:r>
              <a:rPr lang="en-US" altLang="ko-KR" sz="1800" smtClean="0">
                <a:latin typeface="굴림체" pitchFamily="49" charset="-127"/>
                <a:ea typeface="굴림체" pitchFamily="49" charset="-127"/>
              </a:rPr>
              <a:t>  </a:t>
            </a:r>
            <a:r>
              <a:rPr lang="ko-KR" altLang="en-US" sz="1800" smtClean="0">
                <a:latin typeface="굴림체" pitchFamily="49" charset="-127"/>
                <a:ea typeface="굴림체" pitchFamily="49" charset="-127"/>
              </a:rPr>
              <a:t>먼저</a:t>
            </a:r>
            <a:r>
              <a:rPr lang="en-US" altLang="ko-KR" sz="1800" smtClean="0">
                <a:latin typeface="굴림체" pitchFamily="49" charset="-127"/>
                <a:ea typeface="굴림체" pitchFamily="49" charset="-127"/>
              </a:rPr>
              <a:t>, </a:t>
            </a:r>
            <a:r>
              <a:rPr lang="ko-KR" altLang="en-US" sz="1800" smtClean="0">
                <a:latin typeface="굴림체" pitchFamily="49" charset="-127"/>
                <a:ea typeface="굴림체" pitchFamily="49" charset="-127"/>
              </a:rPr>
              <a:t>지금의 옥천입니다</a:t>
            </a:r>
            <a:r>
              <a:rPr lang="en-US" altLang="ko-KR" sz="1800" smtClean="0">
                <a:latin typeface="굴림체" pitchFamily="49" charset="-127"/>
                <a:ea typeface="굴림체" pitchFamily="49" charset="-127"/>
              </a:rPr>
              <a:t>. </a:t>
            </a:r>
            <a:endParaRPr lang="en-US" altLang="ko-KR" sz="1800" smtClean="0">
              <a:solidFill>
                <a:srgbClr val="FF3300"/>
              </a:solidFill>
              <a:latin typeface="굴림체" pitchFamily="49" charset="-127"/>
              <a:ea typeface="굴림체" pitchFamily="49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7282301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F63D8-0C5B-4611-88F3-F00C765788E0}" type="datetimeFigureOut">
              <a:rPr lang="ko-KR" altLang="en-US" smtClean="0"/>
              <a:pPr/>
              <a:t>2020-05-27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F2774-753E-4821-A917-48954762BB2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F63D8-0C5B-4611-88F3-F00C765788E0}" type="datetimeFigureOut">
              <a:rPr lang="ko-KR" altLang="en-US" smtClean="0"/>
              <a:pPr/>
              <a:t>2020-05-27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F2774-753E-4821-A917-48954762BB2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F63D8-0C5B-4611-88F3-F00C765788E0}" type="datetimeFigureOut">
              <a:rPr lang="ko-KR" altLang="en-US" smtClean="0"/>
              <a:pPr/>
              <a:t>2020-05-27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F2774-753E-4821-A917-48954762BB2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2902BA-E121-479A-8D1D-97053C92DF0D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45E9E5-CC5F-480C-8814-37216526E34F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0323B2-C02A-4E0D-B973-8C5429997687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152400" y="838200"/>
            <a:ext cx="43434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838200"/>
            <a:ext cx="43434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87D696-C057-4F0A-A21C-AF5C1F552DA9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D26FD4-FADD-4B19-8CC0-8F273E65CA08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47748B-0E63-4C22-A1E7-FBC5CC67D6DE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A7E6DA-642D-4407-9586-5EDD14DBCCB9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5346B6-551D-4022-8730-93B080597BE6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F63D8-0C5B-4611-88F3-F00C765788E0}" type="datetimeFigureOut">
              <a:rPr lang="ko-KR" altLang="en-US" smtClean="0"/>
              <a:pPr/>
              <a:t>2020-05-27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F2774-753E-4821-A917-48954762BB2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 smtClean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8FDC83-D33D-4468-99DD-8F8F1F870F4A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3CD6C0-43DA-46AA-9C17-55EFEC975BCE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781800" y="274638"/>
            <a:ext cx="2209800" cy="5821362"/>
          </a:xfrm>
          <a:prstGeom prst="rect">
            <a:avLst/>
          </a:prstGeo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152400" y="274638"/>
            <a:ext cx="6477000" cy="5821362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E4757D-41BA-4D11-87EB-D10587942AE8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1298F2-C949-41DC-B3F4-3C75FD113BE2}" type="slidenum">
              <a:rPr lang="en-US" altLang="ko-K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CD7127-E16F-42B8-8B3A-1B8F02A08094}" type="slidenum">
              <a:rPr lang="en-US" altLang="ko-K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F83EEE-037C-404E-990E-ECBEE36681E4}" type="slidenum">
              <a:rPr lang="en-US" altLang="ko-K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FC7126-1292-441D-94CE-7C8459072364}" type="slidenum">
              <a:rPr lang="en-US" altLang="ko-K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34B950-7FEA-485B-8F7C-6581A650491D}" type="slidenum">
              <a:rPr lang="en-US" altLang="ko-K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BE6A55-51FA-4699-BBCB-AE7D62C4C97D}" type="slidenum">
              <a:rPr lang="en-US" altLang="ko-K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F35EC4-8F41-428B-8C0A-847B8542AEAF}" type="slidenum">
              <a:rPr lang="en-US" altLang="ko-K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F63D8-0C5B-4611-88F3-F00C765788E0}" type="datetimeFigureOut">
              <a:rPr lang="ko-KR" altLang="en-US" smtClean="0"/>
              <a:pPr/>
              <a:t>2020-05-27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F2774-753E-4821-A917-48954762BB2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FB6596-2CFF-4941-A4E4-0D84AE7868A9}" type="slidenum">
              <a:rPr lang="en-US" altLang="ko-K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 smtClean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E10547-0B16-4162-B440-5F951D1AECD6}" type="slidenum">
              <a:rPr lang="en-US" altLang="ko-K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8498F0-624E-459B-BCE7-43AE8427FFE5}" type="slidenum">
              <a:rPr lang="en-US" altLang="ko-K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CA71DD-D787-4807-B8F6-63917F7E2FD2}" type="slidenum">
              <a:rPr lang="en-US" altLang="ko-K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F63D8-0C5B-4611-88F3-F00C765788E0}" type="datetimeFigureOut">
              <a:rPr lang="ko-KR" altLang="en-US" smtClean="0"/>
              <a:pPr/>
              <a:t>2020-05-27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F2774-753E-4821-A917-48954762BB2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F63D8-0C5B-4611-88F3-F00C765788E0}" type="datetimeFigureOut">
              <a:rPr lang="ko-KR" altLang="en-US" smtClean="0"/>
              <a:pPr/>
              <a:t>2020-05-27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F2774-753E-4821-A917-48954762BB2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F63D8-0C5B-4611-88F3-F00C765788E0}" type="datetimeFigureOut">
              <a:rPr lang="ko-KR" altLang="en-US" smtClean="0"/>
              <a:pPr/>
              <a:t>2020-05-27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F2774-753E-4821-A917-48954762BB2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F63D8-0C5B-4611-88F3-F00C765788E0}" type="datetimeFigureOut">
              <a:rPr lang="ko-KR" altLang="en-US" smtClean="0"/>
              <a:pPr/>
              <a:t>2020-05-27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F2774-753E-4821-A917-48954762BB2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F63D8-0C5B-4611-88F3-F00C765788E0}" type="datetimeFigureOut">
              <a:rPr lang="ko-KR" altLang="en-US" smtClean="0"/>
              <a:pPr/>
              <a:t>2020-05-27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F2774-753E-4821-A917-48954762BB2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F63D8-0C5B-4611-88F3-F00C765788E0}" type="datetimeFigureOut">
              <a:rPr lang="ko-KR" altLang="en-US" smtClean="0"/>
              <a:pPr/>
              <a:t>2020-05-27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F2774-753E-4821-A917-48954762BB2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3F63D8-0C5B-4611-88F3-F00C765788E0}" type="datetimeFigureOut">
              <a:rPr lang="ko-KR" altLang="en-US" smtClean="0"/>
              <a:pPr/>
              <a:t>2020-05-27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2F2774-753E-4821-A917-48954762BB2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" y="838200"/>
            <a:ext cx="88392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  둘째 수준</a:t>
            </a:r>
          </a:p>
          <a:p>
            <a:pPr lvl="2"/>
            <a:r>
              <a:rPr lang="ko-KR" altLang="en-US" smtClean="0"/>
              <a:t> </a:t>
            </a:r>
            <a:r>
              <a:rPr lang="en-US" altLang="ko-KR" smtClean="0"/>
              <a:t>-  </a:t>
            </a:r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9600387" name="Rectangle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fontAlgn="base" latin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 kumimoji="0" sz="1400" b="0">
                <a:solidFill>
                  <a:srgbClr val="000000"/>
                </a:solidFill>
                <a:effectLst/>
                <a:latin typeface="+mn-lt"/>
                <a:ea typeface="+mn-ea"/>
                <a:sym typeface="Symbol" pitchFamily="18" charset="2"/>
              </a:defRPr>
            </a:lvl1pPr>
          </a:lstStyle>
          <a:p>
            <a:pPr>
              <a:spcAft>
                <a:spcPct val="0"/>
              </a:spcAft>
              <a:defRPr/>
            </a:pPr>
            <a:endParaRPr lang="en-US" altLang="ko-KR"/>
          </a:p>
        </p:txBody>
      </p:sp>
      <p:sp>
        <p:nvSpPr>
          <p:cNvPr id="19600388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3246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fontAlgn="base" latin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 kumimoji="0" sz="1400" b="0">
                <a:solidFill>
                  <a:srgbClr val="000000"/>
                </a:solidFill>
                <a:effectLst/>
                <a:latin typeface="+mn-lt"/>
                <a:ea typeface="+mn-ea"/>
                <a:sym typeface="Symbol" pitchFamily="18" charset="2"/>
              </a:defRPr>
            </a:lvl1pPr>
          </a:lstStyle>
          <a:p>
            <a:pPr>
              <a:spcAft>
                <a:spcPct val="0"/>
              </a:spcAft>
              <a:defRPr/>
            </a:pPr>
            <a:endParaRPr lang="en-US" altLang="ko-KR"/>
          </a:p>
        </p:txBody>
      </p:sp>
      <p:sp>
        <p:nvSpPr>
          <p:cNvPr id="19600389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fontAlgn="base" latin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 kumimoji="0" sz="1400" b="0">
                <a:solidFill>
                  <a:srgbClr val="000000"/>
                </a:solidFill>
                <a:effectLst/>
                <a:latin typeface="+mn-lt"/>
                <a:ea typeface="+mn-ea"/>
                <a:sym typeface="Symbol" pitchFamily="18" charset="2"/>
              </a:defRPr>
            </a:lvl1pPr>
          </a:lstStyle>
          <a:p>
            <a:pPr>
              <a:spcAft>
                <a:spcPct val="0"/>
              </a:spcAft>
              <a:defRPr/>
            </a:pPr>
            <a:fld id="{B4FB7ACF-9309-47AE-BB5E-49EC12C14F9C}" type="slidenum">
              <a:rPr lang="en-US" altLang="ko-KR"/>
              <a:pPr>
                <a:spcAft>
                  <a:spcPct val="0"/>
                </a:spcAft>
                <a:defRPr/>
              </a:pPr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xStyles>
    <p:titleStyle>
      <a:lvl1pPr algn="l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2pPr>
      <a:lvl3pPr algn="l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3pPr>
      <a:lvl4pPr algn="l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4pPr>
      <a:lvl5pPr algn="l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5pPr>
      <a:lvl6pPr marL="457200" algn="l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6pPr>
      <a:lvl7pPr marL="914400" algn="l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7pPr>
      <a:lvl8pPr marL="1371600" algn="l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8pPr>
      <a:lvl9pPr marL="1828800" algn="l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kumimoji="1" sz="2800" b="1">
          <a:solidFill>
            <a:schemeClr val="accent2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lr>
          <a:schemeClr val="bg1"/>
        </a:buClr>
        <a:buFont typeface="Wingdings" pitchFamily="2" charset="2"/>
        <a:buChar char="q"/>
        <a:defRPr kumimoji="1" sz="2400" b="1">
          <a:solidFill>
            <a:schemeClr val="bg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•"/>
        <a:defRPr kumimoji="1" sz="2000" b="1">
          <a:solidFill>
            <a:schemeClr val="bg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latinLnBrk="1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latinLnBrk="1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latinLnBrk="1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latinLnBrk="1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제목 개체 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텍스트 개체 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ko-KR">
              <a:solidFill>
                <a:prstClr val="black">
                  <a:tint val="75000"/>
                </a:prstClr>
              </a:solidFill>
              <a:ea typeface="HY견고딕" pitchFamily="18" charset="-127"/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ko-KR">
              <a:solidFill>
                <a:prstClr val="black">
                  <a:tint val="75000"/>
                </a:prstClr>
              </a:solidFill>
              <a:ea typeface="HY견고딕" pitchFamily="18" charset="-127"/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BD11F9D-0575-47E1-81D7-C4E74CBB65D3}" type="slidenum">
              <a:rPr kumimoji="1" lang="en-US" altLang="ko-KR">
                <a:solidFill>
                  <a:prstClr val="black">
                    <a:tint val="75000"/>
                  </a:prstClr>
                </a:solidFill>
                <a:ea typeface="HY견고딕" pitchFamily="18" charset="-127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kumimoji="1" lang="en-US" altLang="ko-KR">
              <a:solidFill>
                <a:prstClr val="black">
                  <a:tint val="75000"/>
                </a:prstClr>
              </a:solidFill>
              <a:ea typeface="HY견고딕" pitchFamily="18" charset="-127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63230" y="-459432"/>
            <a:ext cx="9707230" cy="7020360"/>
          </a:xfrm>
          <a:prstGeom prst="rect">
            <a:avLst/>
          </a:prstGeom>
        </p:spPr>
      </p:pic>
      <p:sp>
        <p:nvSpPr>
          <p:cNvPr id="694275" name="Rectangle 3"/>
          <p:cNvSpPr>
            <a:spLocks noChangeArrowheads="1"/>
          </p:cNvSpPr>
          <p:nvPr/>
        </p:nvSpPr>
        <p:spPr bwMode="auto">
          <a:xfrm>
            <a:off x="0" y="2405063"/>
            <a:ext cx="9144000" cy="5921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chemeClr val="tx1">
                <a:alpha val="50000"/>
              </a:schemeClr>
            </a:outerShdw>
          </a:effectLst>
        </p:spPr>
        <p:txBody>
          <a:bodyPr lIns="92075" tIns="46038" rIns="92075" bIns="46038" anchor="ctr">
            <a:spAutoFit/>
          </a:bodyPr>
          <a:lstStyle/>
          <a:p>
            <a:pPr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60000"/>
              <a:buFont typeface="Monotype Sorts" pitchFamily="2" charset="2"/>
              <a:buNone/>
              <a:defRPr/>
            </a:pPr>
            <a:endParaRPr kumimoji="1" lang="ko-KR" altLang="en-US" sz="2000" b="1">
              <a:solidFill>
                <a:srgbClr val="003366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</p:txBody>
      </p:sp>
      <p:sp>
        <p:nvSpPr>
          <p:cNvPr id="35844" name="Rectangle 4"/>
          <p:cNvSpPr>
            <a:spLocks noChangeArrowheads="1"/>
          </p:cNvSpPr>
          <p:nvPr/>
        </p:nvSpPr>
        <p:spPr bwMode="auto">
          <a:xfrm>
            <a:off x="1619250" y="2060575"/>
            <a:ext cx="5472113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1169988" lvl="1" indent="-457200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60000"/>
              <a:buFont typeface="Wingdings" pitchFamily="2" charset="2"/>
              <a:buNone/>
              <a:tabLst>
                <a:tab pos="4953000" algn="l"/>
              </a:tabLst>
            </a:pPr>
            <a:endParaRPr kumimoji="1" lang="ko-KR" altLang="en-US" sz="6500" b="1" dirty="0">
              <a:solidFill>
                <a:srgbClr val="333399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</p:txBody>
      </p:sp>
      <p:graphicFrame>
        <p:nvGraphicFramePr>
          <p:cNvPr id="8" name="표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5003721"/>
              </p:ext>
            </p:extLst>
          </p:nvPr>
        </p:nvGraphicFramePr>
        <p:xfrm>
          <a:off x="5500694" y="-171400"/>
          <a:ext cx="3476628" cy="777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76628"/>
              </a:tblGrid>
              <a:tr h="72008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4500" dirty="0" smtClean="0">
                          <a:latin typeface="HY헤드라인M" pitchFamily="18" charset="-127"/>
                          <a:ea typeface="HY헤드라인M" pitchFamily="18" charset="-127"/>
                        </a:rPr>
                        <a:t>건설교통과</a:t>
                      </a:r>
                      <a:endParaRPr lang="ko-KR" altLang="en-US" sz="45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</a:tr>
            </a:tbl>
          </a:graphicData>
        </a:graphic>
      </p:graphicFrame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3286125"/>
            <a:ext cx="8640763" cy="335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914400" lvl="1" indent="-457200">
              <a:lnSpc>
                <a:spcPct val="120000"/>
              </a:lnSpc>
              <a:buClr>
                <a:prstClr val="black"/>
              </a:buClr>
              <a:tabLst>
                <a:tab pos="4953000" algn="l"/>
              </a:tabLst>
              <a:defRPr/>
            </a:pPr>
            <a:endParaRPr kumimoji="1" lang="en-US" altLang="ko-KR" sz="2400" b="1" kern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180181" y="142853"/>
            <a:ext cx="8783638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914400" lvl="1" indent="-457200">
              <a:lnSpc>
                <a:spcPct val="120000"/>
              </a:lnSpc>
              <a:spcBef>
                <a:spcPct val="20000"/>
              </a:spcBef>
              <a:buClr>
                <a:srgbClr val="FFFFFF"/>
              </a:buClr>
              <a:buFont typeface="Wingdings" pitchFamily="2" charset="2"/>
              <a:buNone/>
              <a:tabLst>
                <a:tab pos="4953000" algn="l"/>
              </a:tabLst>
              <a:defRPr/>
            </a:pPr>
            <a:endParaRPr kumimoji="1" lang="en-US" altLang="ko-KR" sz="300" b="1" kern="0" dirty="0">
              <a:solidFill>
                <a:srgbClr val="FFFFFF"/>
              </a:solidFill>
              <a:latin typeface="굴림" pitchFamily="50" charset="-127"/>
              <a:ea typeface="굴림" pitchFamily="50" charset="-127"/>
              <a:sym typeface="Symbol" pitchFamily="18" charset="2"/>
            </a:endParaRPr>
          </a:p>
          <a:p>
            <a:pPr marL="533400" indent="-533400" fontAlgn="base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60000"/>
              <a:buFont typeface="Wingdings" pitchFamily="2" charset="2"/>
              <a:buNone/>
              <a:tabLst>
                <a:tab pos="4953000" algn="l"/>
              </a:tabLst>
              <a:defRPr/>
            </a:pPr>
            <a:endParaRPr kumimoji="1" lang="en-US" altLang="ko-KR" sz="2400" b="1" kern="0" dirty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3077" name="직사각형 7"/>
          <p:cNvSpPr>
            <a:spLocks noChangeArrowheads="1"/>
          </p:cNvSpPr>
          <p:nvPr/>
        </p:nvSpPr>
        <p:spPr bwMode="auto">
          <a:xfrm>
            <a:off x="107504" y="142853"/>
            <a:ext cx="8856984" cy="22713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33400" indent="-533400">
              <a:lnSpc>
                <a:spcPct val="120000"/>
              </a:lnSpc>
              <a:buClr>
                <a:srgbClr val="FFFFFF"/>
              </a:buClr>
              <a:buSzPct val="60000"/>
              <a:tabLst>
                <a:tab pos="4953000" algn="l"/>
              </a:tabLst>
              <a:defRPr/>
            </a:pP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12-1</a:t>
            </a:r>
            <a:r>
              <a:rPr lang="en-US" altLang="ko-KR" sz="2800" b="1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. </a:t>
            </a:r>
            <a:r>
              <a:rPr lang="ko-KR" altLang="en-US" sz="2800" b="1" dirty="0" err="1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상촌</a:t>
            </a:r>
            <a:r>
              <a:rPr lang="en-US" altLang="ko-KR" sz="2800" b="1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~</a:t>
            </a:r>
            <a:r>
              <a:rPr lang="ko-KR" altLang="en-US" sz="2800" b="1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황간 도로건설공사 보상협의</a:t>
            </a:r>
            <a:r>
              <a:rPr lang="en-US" altLang="ko-KR" sz="2800" b="1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(3</a:t>
            </a:r>
            <a:r>
              <a:rPr lang="ko-KR" altLang="en-US" sz="2800" b="1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차</a:t>
            </a:r>
            <a:r>
              <a:rPr lang="en-US" altLang="ko-KR" sz="2800" b="1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)</a:t>
            </a:r>
            <a:endParaRPr lang="ko-KR" altLang="en-US" sz="2800" b="1" dirty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dirty="0">
                <a:latin typeface="HY헤드라인M" pitchFamily="18" charset="-127"/>
                <a:ea typeface="HY헤드라인M" pitchFamily="18" charset="-127"/>
              </a:rPr>
              <a:t>기      간 </a:t>
            </a:r>
            <a:r>
              <a:rPr lang="en-US" altLang="ko-KR" sz="2400" b="1" dirty="0">
                <a:latin typeface="HY헤드라인M" pitchFamily="18" charset="-127"/>
                <a:ea typeface="HY헤드라인M" pitchFamily="18" charset="-127"/>
              </a:rPr>
              <a:t>: 6. 30.(</a:t>
            </a:r>
            <a:r>
              <a:rPr lang="ko-KR" altLang="en-US" sz="2400" b="1" dirty="0">
                <a:latin typeface="HY헤드라인M" pitchFamily="18" charset="-127"/>
                <a:ea typeface="HY헤드라인M" pitchFamily="18" charset="-127"/>
              </a:rPr>
              <a:t>화</a:t>
            </a:r>
            <a:r>
              <a:rPr lang="en-US" altLang="ko-KR" sz="2400" b="1" dirty="0">
                <a:latin typeface="HY헤드라인M" pitchFamily="18" charset="-127"/>
                <a:ea typeface="HY헤드라인M" pitchFamily="18" charset="-127"/>
              </a:rPr>
              <a:t>)</a:t>
            </a:r>
            <a:r>
              <a:rPr lang="ko-KR" altLang="en-US" sz="2400" b="1" dirty="0">
                <a:latin typeface="HY헤드라인M" pitchFamily="18" charset="-127"/>
                <a:ea typeface="HY헤드라인M" pitchFamily="18" charset="-127"/>
              </a:rPr>
              <a:t>까지</a:t>
            </a:r>
            <a:endParaRPr lang="en-US" altLang="ko-KR" sz="2400" b="1" dirty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dirty="0">
                <a:latin typeface="HY헤드라인M" pitchFamily="18" charset="-127"/>
                <a:ea typeface="HY헤드라인M" pitchFamily="18" charset="-127"/>
              </a:rPr>
              <a:t>대      상 </a:t>
            </a:r>
            <a:r>
              <a:rPr lang="en-US" altLang="ko-KR" sz="2400" b="1" dirty="0"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b="1" dirty="0" err="1">
                <a:latin typeface="HY헤드라인M" pitchFamily="18" charset="-127"/>
                <a:ea typeface="HY헤드라인M" pitchFamily="18" charset="-127"/>
              </a:rPr>
              <a:t>미협의토지</a:t>
            </a:r>
            <a:r>
              <a:rPr lang="ko-KR" altLang="en-US" sz="2400" b="1" dirty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sz="2400" b="1" dirty="0">
                <a:latin typeface="HY헤드라인M" pitchFamily="18" charset="-127"/>
                <a:ea typeface="HY헤드라인M" pitchFamily="18" charset="-127"/>
              </a:rPr>
              <a:t>398</a:t>
            </a:r>
            <a:r>
              <a:rPr lang="ko-KR" altLang="en-US" sz="2400" b="1" dirty="0">
                <a:latin typeface="HY헤드라인M" pitchFamily="18" charset="-127"/>
                <a:ea typeface="HY헤드라인M" pitchFamily="18" charset="-127"/>
              </a:rPr>
              <a:t>필지 외 </a:t>
            </a:r>
            <a:r>
              <a:rPr lang="ko-KR" altLang="en-US" sz="2400" b="1" dirty="0" err="1">
                <a:latin typeface="HY헤드라인M" pitchFamily="18" charset="-127"/>
                <a:ea typeface="HY헤드라인M" pitchFamily="18" charset="-127"/>
              </a:rPr>
              <a:t>지장물</a:t>
            </a:r>
            <a:r>
              <a:rPr lang="en-US" altLang="ko-KR" sz="2400" b="1" dirty="0">
                <a:latin typeface="HY헤드라인M" pitchFamily="18" charset="-127"/>
                <a:ea typeface="HY헤드라인M" pitchFamily="18" charset="-127"/>
              </a:rPr>
              <a:t>,</a:t>
            </a:r>
            <a:r>
              <a:rPr lang="ko-KR" altLang="en-US" sz="2400" b="1" dirty="0" err="1">
                <a:latin typeface="HY헤드라인M" pitchFamily="18" charset="-127"/>
                <a:ea typeface="HY헤드라인M" pitchFamily="18" charset="-127"/>
              </a:rPr>
              <a:t>주거이전비</a:t>
            </a:r>
            <a:r>
              <a:rPr lang="ko-KR" altLang="en-US" sz="2400" b="1" dirty="0">
                <a:latin typeface="HY헤드라인M" pitchFamily="18" charset="-127"/>
                <a:ea typeface="HY헤드라인M" pitchFamily="18" charset="-127"/>
              </a:rPr>
              <a:t> 등</a:t>
            </a:r>
            <a:endParaRPr lang="en-US" altLang="ko-KR" sz="2400" b="1" dirty="0">
              <a:latin typeface="HY헤드라인M" pitchFamily="18" charset="-127"/>
              <a:ea typeface="HY헤드라인M" pitchFamily="18" charset="-127"/>
            </a:endParaRPr>
          </a:p>
          <a:p>
            <a:pPr lvl="1">
              <a:lnSpc>
                <a:spcPct val="150000"/>
              </a:lnSpc>
              <a:buClr>
                <a:schemeClr val="tx1"/>
              </a:buClr>
              <a:tabLst>
                <a:tab pos="4953000" algn="l"/>
              </a:tabLst>
              <a:defRPr/>
            </a:pPr>
            <a:r>
              <a:rPr lang="ko-KR" altLang="en-US" sz="2400" b="1" dirty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sz="2400" b="1" dirty="0">
                <a:latin typeface="HY헤드라인M" pitchFamily="18" charset="-127"/>
                <a:ea typeface="HY헤드라인M" pitchFamily="18" charset="-127"/>
              </a:rPr>
              <a:t>※ </a:t>
            </a:r>
            <a:r>
              <a:rPr lang="ko-KR" altLang="en-US" sz="2400" b="1" dirty="0">
                <a:latin typeface="HY헤드라인M" pitchFamily="18" charset="-127"/>
                <a:ea typeface="HY헤드라인M" pitchFamily="18" charset="-127"/>
              </a:rPr>
              <a:t>추진현황 </a:t>
            </a:r>
            <a:r>
              <a:rPr lang="en-US" altLang="ko-KR" sz="2400" b="1" dirty="0">
                <a:latin typeface="HY헤드라인M" pitchFamily="18" charset="-127"/>
                <a:ea typeface="HY헤드라인M" pitchFamily="18" charset="-127"/>
              </a:rPr>
              <a:t>: 254</a:t>
            </a:r>
            <a:r>
              <a:rPr lang="ko-KR" altLang="en-US" sz="2400" b="1" dirty="0">
                <a:latin typeface="HY헤드라인M" pitchFamily="18" charset="-127"/>
                <a:ea typeface="HY헤드라인M" pitchFamily="18" charset="-127"/>
              </a:rPr>
              <a:t>필지 등 보상협의 취득</a:t>
            </a:r>
            <a:r>
              <a:rPr lang="en-US" altLang="ko-KR" sz="2400" b="1" dirty="0">
                <a:latin typeface="HY헤드라인M" pitchFamily="18" charset="-127"/>
                <a:ea typeface="HY헤드라인M" pitchFamily="18" charset="-127"/>
              </a:rPr>
              <a:t>(</a:t>
            </a:r>
            <a:r>
              <a:rPr lang="ko-KR" altLang="en-US" sz="2400" b="1" dirty="0" err="1">
                <a:latin typeface="HY헤드라인M" pitchFamily="18" charset="-127"/>
                <a:ea typeface="HY헤드라인M" pitchFamily="18" charset="-127"/>
              </a:rPr>
              <a:t>추진율</a:t>
            </a:r>
            <a:r>
              <a:rPr lang="ko-KR" altLang="en-US" sz="2400" b="1" dirty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sz="2400" b="1" dirty="0">
                <a:latin typeface="HY헤드라인M" pitchFamily="18" charset="-127"/>
                <a:ea typeface="HY헤드라인M" pitchFamily="18" charset="-127"/>
              </a:rPr>
              <a:t>: 34%)</a:t>
            </a:r>
            <a:r>
              <a:rPr lang="ko-KR" altLang="en-US" sz="2400" b="1" dirty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                   </a:t>
            </a:r>
            <a:endParaRPr lang="en-US" altLang="ko-KR" sz="2400" b="1" dirty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9" name="직사각형 7"/>
          <p:cNvSpPr>
            <a:spLocks noChangeArrowheads="1"/>
          </p:cNvSpPr>
          <p:nvPr/>
        </p:nvSpPr>
        <p:spPr bwMode="auto">
          <a:xfrm>
            <a:off x="142844" y="2348880"/>
            <a:ext cx="8858312" cy="17173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33400" indent="-533400">
              <a:lnSpc>
                <a:spcPct val="120000"/>
              </a:lnSpc>
              <a:buClr>
                <a:srgbClr val="FFFFFF"/>
              </a:buClr>
              <a:buSzPct val="60000"/>
              <a:tabLst>
                <a:tab pos="4953000" algn="l"/>
              </a:tabLst>
              <a:defRPr/>
            </a:pP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12-2. </a:t>
            </a:r>
            <a:r>
              <a:rPr lang="ko-KR" altLang="en-US" sz="2800" b="1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주차장 조성사업  추진</a:t>
            </a:r>
            <a:r>
              <a:rPr lang="en-US" altLang="ko-KR" sz="2800" b="1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      </a:t>
            </a:r>
            <a:endParaRPr lang="en-US" altLang="ko-KR" sz="2400" b="1" dirty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dirty="0">
                <a:latin typeface="HY헤드라인M" pitchFamily="18" charset="-127"/>
                <a:ea typeface="HY헤드라인M" pitchFamily="18" charset="-127"/>
              </a:rPr>
              <a:t>신규지구 조성사업 </a:t>
            </a:r>
            <a:r>
              <a:rPr lang="en-US" altLang="ko-KR" sz="2400" b="1" dirty="0"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b="1" dirty="0" err="1">
                <a:latin typeface="HY헤드라인M" pitchFamily="18" charset="-127"/>
                <a:ea typeface="HY헤드라인M" pitchFamily="18" charset="-127"/>
              </a:rPr>
              <a:t>계산동</a:t>
            </a:r>
            <a:r>
              <a:rPr lang="ko-KR" altLang="en-US" sz="2400" b="1" dirty="0">
                <a:latin typeface="HY헤드라인M" pitchFamily="18" charset="-127"/>
                <a:ea typeface="HY헤드라인M" pitchFamily="18" charset="-127"/>
              </a:rPr>
              <a:t> 제</a:t>
            </a:r>
            <a:r>
              <a:rPr lang="en-US" altLang="ko-KR" sz="2400" b="1" dirty="0">
                <a:latin typeface="HY헤드라인M" pitchFamily="18" charset="-127"/>
                <a:ea typeface="HY헤드라인M" pitchFamily="18" charset="-127"/>
              </a:rPr>
              <a:t>1 </a:t>
            </a:r>
            <a:r>
              <a:rPr lang="ko-KR" altLang="en-US" sz="2400" b="1" dirty="0">
                <a:latin typeface="HY헤드라인M" pitchFamily="18" charset="-127"/>
                <a:ea typeface="HY헤드라인M" pitchFamily="18" charset="-127"/>
              </a:rPr>
              <a:t>공영주차장 외 </a:t>
            </a:r>
            <a:r>
              <a:rPr lang="en-US" altLang="ko-KR" sz="2400" b="1" dirty="0">
                <a:latin typeface="HY헤드라인M" pitchFamily="18" charset="-127"/>
                <a:ea typeface="HY헤드라인M" pitchFamily="18" charset="-127"/>
              </a:rPr>
              <a:t>3</a:t>
            </a:r>
            <a:r>
              <a:rPr lang="ko-KR" altLang="en-US" sz="2400" b="1" dirty="0">
                <a:latin typeface="HY헤드라인M" pitchFamily="18" charset="-127"/>
                <a:ea typeface="HY헤드라인M" pitchFamily="18" charset="-127"/>
              </a:rPr>
              <a:t>개소</a:t>
            </a:r>
            <a:endParaRPr lang="en-US" altLang="ko-KR" sz="2400" b="1" dirty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tabLst>
                <a:tab pos="4953000" algn="l"/>
              </a:tabLst>
              <a:defRPr/>
            </a:pPr>
            <a:r>
              <a:rPr lang="en-US" altLang="ko-KR" sz="2400" b="1" dirty="0">
                <a:latin typeface="HY헤드라인M" pitchFamily="18" charset="-127"/>
                <a:ea typeface="HY헤드라인M" pitchFamily="18" charset="-127"/>
              </a:rPr>
              <a:t>                                                       /</a:t>
            </a:r>
            <a:r>
              <a:rPr lang="ko-KR" altLang="en-US" sz="2400" b="1" dirty="0">
                <a:latin typeface="HY헤드라인M" pitchFamily="18" charset="-127"/>
                <a:ea typeface="HY헤드라인M" pitchFamily="18" charset="-127"/>
              </a:rPr>
              <a:t>착공</a:t>
            </a:r>
            <a:endParaRPr lang="en-US" altLang="ko-KR" sz="2400" b="1" dirty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8" name="직사각형 7"/>
          <p:cNvSpPr>
            <a:spLocks noChangeArrowheads="1"/>
          </p:cNvSpPr>
          <p:nvPr/>
        </p:nvSpPr>
        <p:spPr bwMode="auto">
          <a:xfrm>
            <a:off x="97948" y="3871643"/>
            <a:ext cx="9046052" cy="2400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33400" indent="-5334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60000"/>
              <a:tabLst>
                <a:tab pos="4953000" algn="l"/>
              </a:tabLst>
              <a:defRPr/>
            </a:pPr>
            <a:r>
              <a:rPr lang="en-US" altLang="ko-KR" sz="2800" b="1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12-3. </a:t>
            </a:r>
            <a:r>
              <a:rPr lang="ko-KR" altLang="en-US" sz="2600" b="1" kern="0" dirty="0" err="1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주차난</a:t>
            </a:r>
            <a:r>
              <a:rPr lang="ko-KR" altLang="en-US" sz="2600" b="1" kern="0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해소를 위한 내 </a:t>
            </a:r>
            <a:r>
              <a:rPr lang="ko-KR" altLang="en-US" sz="2600" b="1" kern="0" dirty="0" err="1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집앞</a:t>
            </a:r>
            <a:r>
              <a:rPr lang="ko-KR" altLang="en-US" sz="2600" b="1" kern="0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주차장 갖기 사업 신청</a:t>
            </a:r>
            <a:endParaRPr lang="en-US" altLang="ko-KR" sz="2600" b="1" kern="0" spc="70" dirty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kern="0" dirty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신청대상</a:t>
            </a:r>
            <a:r>
              <a:rPr lang="en-US" altLang="ko-KR" sz="2400" b="1" kern="0" dirty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b="1" kern="0" dirty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부설주차장 설치 의무지역 토지</a:t>
            </a:r>
            <a:r>
              <a:rPr lang="en-US" altLang="ko-KR" sz="2400" b="1" kern="0" dirty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2400" b="1" kern="0" dirty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건축물소유자</a:t>
            </a:r>
            <a:endParaRPr lang="en-US" altLang="ko-KR" sz="2400" b="1" kern="0" dirty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kern="0" dirty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사업규모</a:t>
            </a:r>
            <a:r>
              <a:rPr lang="en-US" altLang="ko-KR" sz="2400" b="1" kern="0" dirty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: 1~2</a:t>
            </a:r>
            <a:r>
              <a:rPr lang="ko-KR" altLang="en-US" sz="2400" b="1" kern="0" dirty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개소</a:t>
            </a:r>
            <a:endParaRPr lang="en-US" altLang="ko-KR" sz="2400" b="1" kern="0" dirty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kern="0" dirty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사 업 비</a:t>
            </a:r>
            <a:r>
              <a:rPr lang="en-US" altLang="ko-KR" sz="2400" b="1" kern="0" dirty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: 5</a:t>
            </a:r>
            <a:r>
              <a:rPr lang="ko-KR" altLang="en-US" sz="2400" b="1" kern="0" dirty="0" err="1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백만원</a:t>
            </a:r>
            <a:r>
              <a:rPr lang="en-US" altLang="ko-KR" sz="2400" b="1" kern="0" dirty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/ </a:t>
            </a:r>
            <a:r>
              <a:rPr lang="ko-KR" altLang="en-US" sz="2400" b="1" kern="0" dirty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공사비의 </a:t>
            </a:r>
            <a:r>
              <a:rPr lang="en-US" altLang="ko-KR" sz="2400" b="1" kern="0" dirty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80% </a:t>
            </a:r>
            <a:r>
              <a:rPr lang="ko-KR" altLang="en-US" sz="2400" b="1" kern="0" dirty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지원</a:t>
            </a:r>
            <a:endParaRPr lang="en-US" altLang="ko-KR" sz="2400" b="1" kern="0" dirty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3286125"/>
            <a:ext cx="8640763" cy="335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914400" lvl="1" indent="-457200">
              <a:lnSpc>
                <a:spcPct val="120000"/>
              </a:lnSpc>
              <a:buClr>
                <a:prstClr val="black"/>
              </a:buClr>
              <a:tabLst>
                <a:tab pos="4953000" algn="l"/>
              </a:tabLst>
              <a:defRPr/>
            </a:pPr>
            <a:endParaRPr kumimoji="1" lang="en-US" altLang="ko-KR" sz="2400" b="1" kern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146050" y="333375"/>
            <a:ext cx="8783638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914400" lvl="1" indent="-457200">
              <a:lnSpc>
                <a:spcPct val="120000"/>
              </a:lnSpc>
              <a:spcBef>
                <a:spcPct val="20000"/>
              </a:spcBef>
              <a:buClr>
                <a:srgbClr val="FFFFFF"/>
              </a:buClr>
              <a:buFont typeface="Wingdings" pitchFamily="2" charset="2"/>
              <a:buNone/>
              <a:tabLst>
                <a:tab pos="4953000" algn="l"/>
              </a:tabLst>
              <a:defRPr/>
            </a:pPr>
            <a:endParaRPr kumimoji="1" lang="en-US" altLang="ko-KR" sz="300" b="1" kern="0" dirty="0">
              <a:solidFill>
                <a:srgbClr val="FFFFFF"/>
              </a:solidFill>
              <a:latin typeface="굴림" pitchFamily="50" charset="-127"/>
              <a:ea typeface="굴림" pitchFamily="50" charset="-127"/>
              <a:sym typeface="Symbol" pitchFamily="18" charset="2"/>
            </a:endParaRPr>
          </a:p>
          <a:p>
            <a:pPr marL="533400" indent="-533400" fontAlgn="base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60000"/>
              <a:buFont typeface="Wingdings" pitchFamily="2" charset="2"/>
              <a:buNone/>
              <a:tabLst>
                <a:tab pos="4953000" algn="l"/>
              </a:tabLst>
              <a:defRPr/>
            </a:pPr>
            <a:endParaRPr kumimoji="1" lang="en-US" altLang="ko-KR" sz="2400" b="1" kern="0" dirty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146050" y="0"/>
            <a:ext cx="8997950" cy="1988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914400" lvl="1" indent="-457200" fontAlgn="auto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>
                <a:srgbClr val="FFFFFF"/>
              </a:buClr>
              <a:buFont typeface="Wingdings" pitchFamily="2" charset="2"/>
              <a:buNone/>
              <a:tabLst>
                <a:tab pos="4953000" algn="l"/>
              </a:tabLst>
              <a:defRPr/>
            </a:pPr>
            <a:endParaRPr lang="en-US" altLang="ko-KR" sz="300" b="1" kern="0" dirty="0">
              <a:solidFill>
                <a:srgbClr val="FFFFFF"/>
              </a:solidFill>
              <a:latin typeface="굴림" pitchFamily="50" charset="-127"/>
              <a:ea typeface="굴림" pitchFamily="50" charset="-127"/>
              <a:sym typeface="Symbol" pitchFamily="18" charset="2"/>
            </a:endParaRPr>
          </a:p>
          <a:p>
            <a:pPr marL="533400" indent="-5334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60000"/>
              <a:tabLst>
                <a:tab pos="4953000" algn="l"/>
              </a:tabLst>
              <a:defRPr/>
            </a:pPr>
            <a:r>
              <a:rPr lang="en-US" altLang="ko-KR" sz="2800" b="1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12-4. </a:t>
            </a:r>
            <a:r>
              <a:rPr lang="ko-KR" altLang="en-US" sz="2600" b="1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버스승강장 점검</a:t>
            </a:r>
            <a:endParaRPr lang="en-US" altLang="ko-KR" sz="2600" b="1" kern="0" spc="70" dirty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</a:pPr>
            <a:r>
              <a:rPr lang="ko-KR" altLang="en-US" sz="2400" b="1" dirty="0">
                <a:latin typeface="HY헤드라인M" pitchFamily="18" charset="-127"/>
                <a:ea typeface="HY헤드라인M" pitchFamily="18" charset="-127"/>
              </a:rPr>
              <a:t>기간</a:t>
            </a:r>
            <a:r>
              <a:rPr lang="en-US" altLang="ko-KR" sz="2400" b="1" dirty="0">
                <a:latin typeface="HY헤드라인M" pitchFamily="18" charset="-127"/>
                <a:ea typeface="HY헤드라인M" pitchFamily="18" charset="-127"/>
              </a:rPr>
              <a:t>/</a:t>
            </a:r>
            <a:r>
              <a:rPr lang="ko-KR" altLang="en-US" sz="2400" b="1" dirty="0">
                <a:latin typeface="HY헤드라인M" pitchFamily="18" charset="-127"/>
                <a:ea typeface="HY헤드라인M" pitchFamily="18" charset="-127"/>
              </a:rPr>
              <a:t>내용 </a:t>
            </a:r>
            <a:r>
              <a:rPr lang="en-US" altLang="ko-KR" sz="2400" b="1" dirty="0">
                <a:latin typeface="HY헤드라인M" pitchFamily="18" charset="-127"/>
                <a:ea typeface="HY헤드라인M" pitchFamily="18" charset="-127"/>
              </a:rPr>
              <a:t>: 6</a:t>
            </a:r>
            <a:r>
              <a:rPr lang="ko-KR" altLang="en-US" sz="2400" b="1" dirty="0">
                <a:latin typeface="HY헤드라인M" pitchFamily="18" charset="-127"/>
                <a:ea typeface="HY헤드라인M" pitchFamily="18" charset="-127"/>
              </a:rPr>
              <a:t>월 중</a:t>
            </a:r>
            <a:endParaRPr lang="en-US" altLang="ko-KR" sz="2400" b="1" dirty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tabLst>
                <a:tab pos="4953000" algn="l"/>
              </a:tabLst>
            </a:pPr>
            <a:r>
              <a:rPr lang="en-US" altLang="ko-KR" sz="2400" b="1" dirty="0">
                <a:latin typeface="HY헤드라인M" pitchFamily="18" charset="-127"/>
                <a:ea typeface="HY헤드라인M" pitchFamily="18" charset="-127"/>
              </a:rPr>
              <a:t>   - </a:t>
            </a:r>
            <a:r>
              <a:rPr lang="ko-KR" altLang="en-US" sz="2400" b="1" spc="-300" dirty="0">
                <a:latin typeface="HY헤드라인M" pitchFamily="18" charset="-127"/>
                <a:ea typeface="HY헤드라인M" pitchFamily="18" charset="-127"/>
              </a:rPr>
              <a:t>신규설치 대상지 현장 확인 및 설치</a:t>
            </a:r>
            <a:r>
              <a:rPr lang="en-US" altLang="ko-KR" sz="2400" b="1" spc="-300" dirty="0"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2400" b="1" spc="-300" dirty="0">
                <a:latin typeface="HY헤드라인M" pitchFamily="18" charset="-127"/>
                <a:ea typeface="HY헤드라인M" pitchFamily="18" charset="-127"/>
              </a:rPr>
              <a:t>환경정화</a:t>
            </a:r>
            <a:r>
              <a:rPr lang="en-US" altLang="ko-KR" sz="2400" b="1" spc="-300" dirty="0">
                <a:latin typeface="HY헤드라인M" pitchFamily="18" charset="-127"/>
                <a:ea typeface="HY헤드라인M" pitchFamily="18" charset="-127"/>
              </a:rPr>
              <a:t>(</a:t>
            </a:r>
            <a:r>
              <a:rPr lang="ko-KR" altLang="en-US" sz="2400" b="1" spc="-300" dirty="0">
                <a:latin typeface="HY헤드라인M" pitchFamily="18" charset="-127"/>
                <a:ea typeface="HY헤드라인M" pitchFamily="18" charset="-127"/>
              </a:rPr>
              <a:t>주변 제초 및 청소</a:t>
            </a:r>
            <a:r>
              <a:rPr lang="en-US" altLang="ko-KR" sz="2400" b="1" spc="-300" dirty="0">
                <a:latin typeface="HY헤드라인M" pitchFamily="18" charset="-127"/>
                <a:ea typeface="HY헤드라인M" pitchFamily="18" charset="-127"/>
              </a:rPr>
              <a:t>)</a:t>
            </a: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tabLst>
                <a:tab pos="4953000" algn="l"/>
              </a:tabLst>
            </a:pPr>
            <a:r>
              <a:rPr lang="en-US" altLang="ko-KR" sz="2400" b="1" dirty="0">
                <a:latin typeface="HY헤드라인M" pitchFamily="18" charset="-127"/>
                <a:ea typeface="HY헤드라인M" pitchFamily="18" charset="-127"/>
              </a:rPr>
              <a:t>   -</a:t>
            </a:r>
            <a:r>
              <a:rPr lang="ko-KR" altLang="en-US" sz="2400" b="1" dirty="0">
                <a:latin typeface="HY헤드라인M" pitchFamily="18" charset="-127"/>
                <a:ea typeface="HY헤드라인M" pitchFamily="18" charset="-127"/>
              </a:rPr>
              <a:t> 버스승강장 주변 위험시설 전수조사</a:t>
            </a:r>
            <a:r>
              <a:rPr lang="en-US" altLang="ko-KR" sz="2400" b="1" kern="0" spc="-150" dirty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2400" b="1" kern="0" spc="-150" dirty="0">
                <a:latin typeface="HY헤드라인M" pitchFamily="18" charset="-127"/>
                <a:ea typeface="HY헤드라인M" pitchFamily="18" charset="-127"/>
              </a:rPr>
              <a:t>및 시설개선</a:t>
            </a:r>
            <a:endParaRPr lang="en-US" altLang="ko-KR" sz="2400" b="1" dirty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endParaRPr lang="en-US" altLang="ko-KR" sz="2400" b="1" dirty="0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endParaRPr lang="en-US" altLang="ko-KR" sz="2400" b="1" dirty="0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endParaRPr lang="ko-KR" altLang="en-US" sz="2400" b="1" dirty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tabLst>
                <a:tab pos="4953000" algn="l"/>
              </a:tabLst>
              <a:defRPr/>
            </a:pPr>
            <a:endParaRPr lang="en-US" altLang="ko-KR" sz="2400" b="1" kern="0" spc="-300" dirty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145153" y="2396410"/>
            <a:ext cx="8964488" cy="17173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3400" indent="-533400">
              <a:lnSpc>
                <a:spcPct val="120000"/>
              </a:lnSpc>
              <a:buClr>
                <a:srgbClr val="FFFFFF"/>
              </a:buClr>
              <a:buSzPct val="60000"/>
              <a:buFont typeface="Wingdings" pitchFamily="2" charset="2"/>
              <a:buNone/>
              <a:tabLst>
                <a:tab pos="4953000" algn="l"/>
              </a:tabLst>
            </a:pP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12-5. </a:t>
            </a:r>
            <a:r>
              <a:rPr lang="ko-KR" altLang="en-US" sz="2800" b="1" dirty="0" err="1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기호리경로당</a:t>
            </a:r>
            <a:r>
              <a:rPr lang="ko-KR" altLang="en-US" sz="2800" b="1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노인보호구역 개선사업 추진</a:t>
            </a:r>
            <a:endParaRPr lang="ko-KR" altLang="en-US" sz="2800" b="1" spc="-150" dirty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</a:pPr>
            <a:r>
              <a:rPr lang="en-US" altLang="ko-KR" sz="2400" b="1" dirty="0">
                <a:latin typeface="HY헤드라인M" pitchFamily="18" charset="-127"/>
                <a:ea typeface="HY헤드라인M" pitchFamily="18" charset="-127"/>
              </a:rPr>
              <a:t>60</a:t>
            </a:r>
            <a:r>
              <a:rPr lang="ko-KR" altLang="en-US" sz="2400" b="1" dirty="0" err="1">
                <a:latin typeface="HY헤드라인M" pitchFamily="18" charset="-127"/>
                <a:ea typeface="HY헤드라인M" pitchFamily="18" charset="-127"/>
              </a:rPr>
              <a:t>백만원</a:t>
            </a:r>
            <a:r>
              <a:rPr lang="ko-KR" altLang="en-US" sz="2400" b="1" dirty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sz="2400" b="1" dirty="0">
                <a:latin typeface="HY헤드라인M" pitchFamily="18" charset="-127"/>
                <a:ea typeface="HY헤드라인M" pitchFamily="18" charset="-127"/>
              </a:rPr>
              <a:t>/ </a:t>
            </a:r>
            <a:r>
              <a:rPr lang="ko-KR" altLang="en-US" sz="2400" b="1" dirty="0">
                <a:latin typeface="HY헤드라인M" pitchFamily="18" charset="-127"/>
                <a:ea typeface="HY헤드라인M" pitchFamily="18" charset="-127"/>
              </a:rPr>
              <a:t>미끄럼방지포장</a:t>
            </a:r>
            <a:r>
              <a:rPr lang="en-US" altLang="ko-KR" sz="2400" b="1" dirty="0">
                <a:latin typeface="HY헤드라인M" pitchFamily="18" charset="-127"/>
                <a:ea typeface="HY헤드라인M" pitchFamily="18" charset="-127"/>
              </a:rPr>
              <a:t>(A=765</a:t>
            </a:r>
            <a:r>
              <a:rPr lang="ko-KR" altLang="en-US" sz="2400" b="1" dirty="0">
                <a:latin typeface="HY헤드라인M" pitchFamily="18" charset="-127"/>
                <a:ea typeface="HY헤드라인M" pitchFamily="18" charset="-127"/>
              </a:rPr>
              <a:t>㎡</a:t>
            </a:r>
            <a:r>
              <a:rPr lang="en-US" altLang="ko-KR" sz="2400" b="1" dirty="0">
                <a:latin typeface="HY헤드라인M" pitchFamily="18" charset="-127"/>
                <a:ea typeface="HY헤드라인M" pitchFamily="18" charset="-127"/>
              </a:rPr>
              <a:t>), </a:t>
            </a:r>
            <a:r>
              <a:rPr lang="ko-KR" altLang="en-US" sz="2400" b="1" dirty="0">
                <a:latin typeface="HY헤드라인M" pitchFamily="18" charset="-127"/>
                <a:ea typeface="HY헤드라인M" pitchFamily="18" charset="-127"/>
              </a:rPr>
              <a:t>노면표시</a:t>
            </a:r>
            <a:r>
              <a:rPr lang="en-US" altLang="ko-KR" sz="2400" b="1" dirty="0"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2400" b="1" dirty="0">
                <a:latin typeface="HY헤드라인M" pitchFamily="18" charset="-127"/>
                <a:ea typeface="HY헤드라인M" pitchFamily="18" charset="-127"/>
              </a:rPr>
              <a:t>차선도색</a:t>
            </a:r>
            <a:r>
              <a:rPr lang="en-US" altLang="ko-KR" sz="2400" b="1" dirty="0">
                <a:latin typeface="HY헤드라인M" pitchFamily="18" charset="-127"/>
                <a:ea typeface="HY헤드라인M" pitchFamily="18" charset="-127"/>
              </a:rPr>
              <a:t> </a:t>
            </a: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</a:pPr>
            <a:r>
              <a:rPr lang="ko-KR" altLang="en-US" sz="2400" b="1" kern="0" spc="-150" dirty="0">
                <a:latin typeface="HY헤드라인M" pitchFamily="18" charset="-127"/>
                <a:ea typeface="HY헤드라인M" pitchFamily="18" charset="-127"/>
              </a:rPr>
              <a:t>내   용 </a:t>
            </a:r>
            <a:r>
              <a:rPr lang="en-US" altLang="ko-KR" sz="2400" b="1" kern="0" spc="-150" dirty="0">
                <a:latin typeface="HY헤드라인M" pitchFamily="18" charset="-127"/>
                <a:ea typeface="HY헤드라인M" pitchFamily="18" charset="-127"/>
              </a:rPr>
              <a:t>:  </a:t>
            </a:r>
            <a:r>
              <a:rPr lang="ko-KR" altLang="en-US" sz="2400" b="1" kern="0" spc="-150" dirty="0">
                <a:latin typeface="HY헤드라인M" pitchFamily="18" charset="-127"/>
                <a:ea typeface="HY헤드라인M" pitchFamily="18" charset="-127"/>
              </a:rPr>
              <a:t>계약  및  착공</a:t>
            </a:r>
            <a:endParaRPr lang="en-US" altLang="ko-KR" sz="2400" b="1" kern="0" spc="-150" dirty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184778" y="4282872"/>
            <a:ext cx="8643937" cy="1717393"/>
          </a:xfrm>
          <a:prstGeom prst="rect">
            <a:avLst/>
          </a:prstGeom>
        </p:spPr>
        <p:txBody>
          <a:bodyPr>
            <a:spAutoFit/>
          </a:bodyPr>
          <a:lstStyle/>
          <a:p>
            <a:pPr marL="533400" indent="-533400">
              <a:lnSpc>
                <a:spcPct val="120000"/>
              </a:lnSpc>
              <a:buClr>
                <a:srgbClr val="FFFFFF"/>
              </a:buClr>
              <a:buSzPct val="60000"/>
              <a:buFont typeface="Wingdings" pitchFamily="2" charset="2"/>
              <a:buNone/>
              <a:tabLst>
                <a:tab pos="4953000" algn="l"/>
              </a:tabLst>
            </a:pP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12-6. </a:t>
            </a:r>
            <a:r>
              <a:rPr lang="ko-KR" altLang="en-US" sz="2800" b="1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군도 및 농어촌도로 </a:t>
            </a:r>
            <a:r>
              <a:rPr lang="ko-KR" altLang="en-US" sz="2800" b="1" dirty="0" err="1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풀깍기사업</a:t>
            </a:r>
            <a:r>
              <a:rPr lang="ko-KR" altLang="en-US" sz="2800" b="1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추진</a:t>
            </a:r>
            <a:endParaRPr lang="ko-KR" altLang="en-US" sz="2800" b="1" spc="-150" dirty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</a:pPr>
            <a:r>
              <a:rPr lang="ko-KR" altLang="en-US" sz="2400" b="1" dirty="0">
                <a:latin typeface="HY헤드라인M" pitchFamily="18" charset="-127"/>
                <a:ea typeface="HY헤드라인M" pitchFamily="18" charset="-127"/>
              </a:rPr>
              <a:t>대상지 </a:t>
            </a:r>
            <a:r>
              <a:rPr lang="en-US" altLang="ko-KR" sz="2400" b="1" dirty="0"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b="1" dirty="0">
                <a:latin typeface="HY헤드라인M" pitchFamily="18" charset="-127"/>
                <a:ea typeface="HY헤드라인M" pitchFamily="18" charset="-127"/>
              </a:rPr>
              <a:t>군도 및 농어촌도로 </a:t>
            </a:r>
            <a:r>
              <a:rPr lang="en-US" altLang="ko-KR" sz="2400" b="1" dirty="0">
                <a:latin typeface="HY헤드라인M" pitchFamily="18" charset="-127"/>
                <a:ea typeface="HY헤드라인M" pitchFamily="18" charset="-127"/>
              </a:rPr>
              <a:t>(L=415km)</a:t>
            </a: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</a:pPr>
            <a:r>
              <a:rPr lang="ko-KR" altLang="en-US" sz="2400" b="1" dirty="0">
                <a:latin typeface="HY헤드라인M" pitchFamily="18" charset="-127"/>
                <a:ea typeface="HY헤드라인M" pitchFamily="18" charset="-127"/>
              </a:rPr>
              <a:t>내   용 </a:t>
            </a:r>
            <a:r>
              <a:rPr lang="en-US" altLang="ko-KR" sz="2400" b="1" dirty="0"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b="1" dirty="0" err="1">
                <a:latin typeface="HY헤드라인M" pitchFamily="18" charset="-127"/>
                <a:ea typeface="HY헤드라인M" pitchFamily="18" charset="-127"/>
              </a:rPr>
              <a:t>풀깍기</a:t>
            </a:r>
            <a:r>
              <a:rPr lang="ko-KR" altLang="en-US" sz="2400" b="1" dirty="0">
                <a:latin typeface="HY헤드라인M" pitchFamily="18" charset="-127"/>
                <a:ea typeface="HY헤드라인M" pitchFamily="18" charset="-127"/>
              </a:rPr>
              <a:t> 대상지 확인 및 착수</a:t>
            </a:r>
            <a:endParaRPr lang="en-US" altLang="ko-KR" sz="2400" b="1" kern="0" spc="-150" dirty="0">
              <a:latin typeface="HY헤드라인M" pitchFamily="18" charset="-127"/>
              <a:ea typeface="HY헤드라인M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231732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3286125"/>
            <a:ext cx="8640763" cy="335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914400" lvl="1" indent="-457200">
              <a:lnSpc>
                <a:spcPct val="120000"/>
              </a:lnSpc>
              <a:buClr>
                <a:prstClr val="black"/>
              </a:buClr>
              <a:tabLst>
                <a:tab pos="4953000" algn="l"/>
              </a:tabLst>
              <a:defRPr/>
            </a:pPr>
            <a:endParaRPr kumimoji="1" lang="en-US" altLang="ko-KR" sz="2400" b="1" kern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146050" y="333375"/>
            <a:ext cx="8783638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914400" lvl="1" indent="-457200">
              <a:lnSpc>
                <a:spcPct val="120000"/>
              </a:lnSpc>
              <a:spcBef>
                <a:spcPct val="20000"/>
              </a:spcBef>
              <a:buClr>
                <a:srgbClr val="FFFFFF"/>
              </a:buClr>
              <a:buFont typeface="Wingdings" pitchFamily="2" charset="2"/>
              <a:buNone/>
              <a:tabLst>
                <a:tab pos="4953000" algn="l"/>
              </a:tabLst>
              <a:defRPr/>
            </a:pPr>
            <a:endParaRPr kumimoji="1" lang="en-US" altLang="ko-KR" sz="300" b="1" kern="0" dirty="0">
              <a:solidFill>
                <a:srgbClr val="FFFFFF"/>
              </a:solidFill>
              <a:latin typeface="굴림" pitchFamily="50" charset="-127"/>
              <a:ea typeface="굴림" pitchFamily="50" charset="-127"/>
              <a:sym typeface="Symbol" pitchFamily="18" charset="2"/>
            </a:endParaRPr>
          </a:p>
          <a:p>
            <a:pPr marL="533400" indent="-533400" fontAlgn="base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60000"/>
              <a:buFont typeface="Wingdings" pitchFamily="2" charset="2"/>
              <a:buNone/>
              <a:tabLst>
                <a:tab pos="4953000" algn="l"/>
              </a:tabLst>
              <a:defRPr/>
            </a:pPr>
            <a:endParaRPr kumimoji="1" lang="en-US" altLang="ko-KR" sz="2400" b="1" kern="0" dirty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9" name="직사각형 7"/>
          <p:cNvSpPr>
            <a:spLocks noChangeArrowheads="1"/>
          </p:cNvSpPr>
          <p:nvPr/>
        </p:nvSpPr>
        <p:spPr bwMode="auto">
          <a:xfrm>
            <a:off x="201374" y="240499"/>
            <a:ext cx="8858312" cy="22713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33400" indent="-533400">
              <a:lnSpc>
                <a:spcPct val="120000"/>
              </a:lnSpc>
              <a:buClr>
                <a:srgbClr val="FFFFFF"/>
              </a:buClr>
              <a:buSzPct val="60000"/>
              <a:buFont typeface="Wingdings" pitchFamily="2" charset="2"/>
              <a:buNone/>
              <a:tabLst>
                <a:tab pos="4953000" algn="l"/>
              </a:tabLst>
            </a:pP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12-7. </a:t>
            </a:r>
            <a:r>
              <a:rPr lang="ko-KR" altLang="en-US" sz="2800" b="1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보행약자 안전한 이동환경 조성사업 추진</a:t>
            </a:r>
            <a:endParaRPr lang="ko-KR" altLang="en-US" sz="2800" b="1" spc="-150" dirty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</a:pPr>
            <a:r>
              <a:rPr lang="en-US" altLang="ko-KR" sz="2400" b="1" dirty="0">
                <a:latin typeface="HY헤드라인M" pitchFamily="18" charset="-127"/>
                <a:ea typeface="HY헤드라인M" pitchFamily="18" charset="-127"/>
              </a:rPr>
              <a:t>920</a:t>
            </a:r>
            <a:r>
              <a:rPr lang="ko-KR" altLang="en-US" sz="2400" b="1" dirty="0" err="1">
                <a:latin typeface="HY헤드라인M" pitchFamily="18" charset="-127"/>
                <a:ea typeface="HY헤드라인M" pitchFamily="18" charset="-127"/>
              </a:rPr>
              <a:t>백만원</a:t>
            </a:r>
            <a:r>
              <a:rPr lang="ko-KR" altLang="en-US" sz="2400" b="1" dirty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sz="2400" b="1" dirty="0">
                <a:latin typeface="HY헤드라인M" pitchFamily="18" charset="-127"/>
                <a:ea typeface="HY헤드라인M" pitchFamily="18" charset="-127"/>
              </a:rPr>
              <a:t>/ </a:t>
            </a:r>
            <a:r>
              <a:rPr lang="ko-KR" altLang="en-US" sz="2400" b="1" dirty="0">
                <a:latin typeface="HY헤드라인M" pitchFamily="18" charset="-127"/>
                <a:ea typeface="HY헤드라인M" pitchFamily="18" charset="-127"/>
              </a:rPr>
              <a:t>보행약자 인도 개설 </a:t>
            </a:r>
            <a:r>
              <a:rPr lang="en-US" altLang="ko-KR" sz="2400" b="1" dirty="0">
                <a:latin typeface="HY헤드라인M" pitchFamily="18" charset="-127"/>
                <a:ea typeface="HY헤드라인M" pitchFamily="18" charset="-127"/>
              </a:rPr>
              <a:t>(L=2.0km)</a:t>
            </a: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</a:pPr>
            <a:r>
              <a:rPr lang="ko-KR" altLang="en-US" sz="2400" b="1" dirty="0">
                <a:latin typeface="HY헤드라인M" pitchFamily="18" charset="-127"/>
                <a:ea typeface="HY헤드라인M" pitchFamily="18" charset="-127"/>
              </a:rPr>
              <a:t>위  치 </a:t>
            </a:r>
            <a:r>
              <a:rPr lang="en-US" altLang="ko-KR" sz="2400" b="1" dirty="0"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b="1" dirty="0">
                <a:latin typeface="HY헤드라인M" pitchFamily="18" charset="-127"/>
                <a:ea typeface="HY헤드라인M" pitchFamily="18" charset="-127"/>
              </a:rPr>
              <a:t>심천 기호리</a:t>
            </a:r>
            <a:r>
              <a:rPr lang="en-US" altLang="ko-KR" sz="2400" b="1" dirty="0"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2400" b="1" dirty="0" err="1">
                <a:latin typeface="HY헤드라인M" pitchFamily="18" charset="-127"/>
                <a:ea typeface="HY헤드라인M" pitchFamily="18" charset="-127"/>
              </a:rPr>
              <a:t>상촌</a:t>
            </a:r>
            <a:r>
              <a:rPr lang="ko-KR" altLang="en-US" sz="2400" b="1" dirty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2400" b="1" dirty="0" err="1">
                <a:latin typeface="HY헤드라인M" pitchFamily="18" charset="-127"/>
                <a:ea typeface="HY헤드라인M" pitchFamily="18" charset="-127"/>
              </a:rPr>
              <a:t>물한리</a:t>
            </a:r>
            <a:r>
              <a:rPr lang="en-US" altLang="ko-KR" sz="2400" b="1" dirty="0"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2400" b="1" dirty="0">
                <a:latin typeface="HY헤드라인M" pitchFamily="18" charset="-127"/>
                <a:ea typeface="HY헤드라인M" pitchFamily="18" charset="-127"/>
              </a:rPr>
              <a:t>학산 </a:t>
            </a:r>
            <a:r>
              <a:rPr lang="ko-KR" altLang="en-US" sz="2400" b="1" dirty="0" err="1">
                <a:latin typeface="HY헤드라인M" pitchFamily="18" charset="-127"/>
                <a:ea typeface="HY헤드라인M" pitchFamily="18" charset="-127"/>
              </a:rPr>
              <a:t>황산</a:t>
            </a:r>
            <a:r>
              <a:rPr lang="ko-KR" altLang="en-US" sz="2400" b="1" kern="0" spc="-150" dirty="0" err="1">
                <a:latin typeface="HY헤드라인M" pitchFamily="18" charset="-127"/>
                <a:ea typeface="HY헤드라인M" pitchFamily="18" charset="-127"/>
              </a:rPr>
              <a:t>ㆍ</a:t>
            </a:r>
            <a:r>
              <a:rPr lang="ko-KR" altLang="en-US" sz="2400" b="1" dirty="0" err="1">
                <a:latin typeface="HY헤드라인M" pitchFamily="18" charset="-127"/>
                <a:ea typeface="HY헤드라인M" pitchFamily="18" charset="-127"/>
              </a:rPr>
              <a:t>봉림리</a:t>
            </a:r>
            <a:r>
              <a:rPr lang="en-US" altLang="ko-KR" sz="2400" b="1" dirty="0">
                <a:latin typeface="HY헤드라인M" pitchFamily="18" charset="-127"/>
                <a:ea typeface="HY헤드라인M" pitchFamily="18" charset="-127"/>
              </a:rPr>
              <a:t> </a:t>
            </a: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</a:pPr>
            <a:r>
              <a:rPr lang="ko-KR" altLang="en-US" sz="2400" b="1" kern="0" spc="-150" dirty="0">
                <a:latin typeface="HY헤드라인M" pitchFamily="18" charset="-127"/>
                <a:ea typeface="HY헤드라인M" pitchFamily="18" charset="-127"/>
              </a:rPr>
              <a:t>내   용 </a:t>
            </a:r>
            <a:r>
              <a:rPr lang="en-US" altLang="ko-KR" sz="2400" b="1" kern="0" spc="-150" dirty="0">
                <a:latin typeface="HY헤드라인M" pitchFamily="18" charset="-127"/>
                <a:ea typeface="HY헤드라인M" pitchFamily="18" charset="-127"/>
              </a:rPr>
              <a:t>:  </a:t>
            </a:r>
            <a:r>
              <a:rPr lang="ko-KR" altLang="en-US" sz="2400" b="1" kern="0" spc="-150" dirty="0" err="1">
                <a:latin typeface="HY헤드라인M" pitchFamily="18" charset="-127"/>
                <a:ea typeface="HY헤드라인M" pitchFamily="18" charset="-127"/>
              </a:rPr>
              <a:t>편입토지</a:t>
            </a:r>
            <a:r>
              <a:rPr lang="ko-KR" altLang="en-US" b="1" kern="0" spc="-150" dirty="0" err="1">
                <a:latin typeface="HY헤드라인M" pitchFamily="18" charset="-127"/>
                <a:ea typeface="HY헤드라인M" pitchFamily="18" charset="-127"/>
              </a:rPr>
              <a:t>ㆍ</a:t>
            </a:r>
            <a:r>
              <a:rPr lang="ko-KR" altLang="en-US" sz="2400" b="1" kern="0" spc="-150" dirty="0" err="1">
                <a:latin typeface="HY헤드라인M" pitchFamily="18" charset="-127"/>
                <a:ea typeface="HY헤드라인M" pitchFamily="18" charset="-127"/>
              </a:rPr>
              <a:t>지장물</a:t>
            </a:r>
            <a:r>
              <a:rPr lang="ko-KR" altLang="en-US" sz="2400" b="1" kern="0" spc="-150" dirty="0">
                <a:latin typeface="HY헤드라인M" pitchFamily="18" charset="-127"/>
                <a:ea typeface="HY헤드라인M" pitchFamily="18" charset="-127"/>
              </a:rPr>
              <a:t> 감정평가 및 보상협의</a:t>
            </a:r>
            <a:endParaRPr lang="en-US" altLang="ko-KR" sz="2400" b="1" kern="0" spc="-150" dirty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1" name="직사각형 7"/>
          <p:cNvSpPr>
            <a:spLocks noChangeArrowheads="1"/>
          </p:cNvSpPr>
          <p:nvPr/>
        </p:nvSpPr>
        <p:spPr bwMode="auto">
          <a:xfrm>
            <a:off x="153244" y="2533457"/>
            <a:ext cx="8776444" cy="1612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33400" indent="-533400" algn="dist">
              <a:lnSpc>
                <a:spcPct val="130000"/>
              </a:lnSpc>
              <a:buClr>
                <a:srgbClr val="FFFFFF"/>
              </a:buClr>
              <a:buSzPct val="60000"/>
              <a:tabLst>
                <a:tab pos="4953000" algn="l"/>
              </a:tabLst>
              <a:defRPr/>
            </a:pP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12-8. </a:t>
            </a:r>
            <a:r>
              <a:rPr lang="ko-KR" altLang="en-US" sz="2800" b="1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우기대비 개간 사업장 및 </a:t>
            </a:r>
            <a:r>
              <a:rPr lang="ko-KR" altLang="en-US" sz="2800" b="1" dirty="0" err="1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간이배수장</a:t>
            </a:r>
            <a:r>
              <a:rPr lang="ko-KR" altLang="en-US" sz="2800" b="1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점검</a:t>
            </a:r>
          </a:p>
          <a:p>
            <a:pPr marL="914400" lvl="1" indent="-457200">
              <a:lnSpc>
                <a:spcPct val="13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dirty="0">
                <a:latin typeface="HY헤드라인M" pitchFamily="18" charset="-127"/>
                <a:ea typeface="HY헤드라인M" pitchFamily="18" charset="-127"/>
              </a:rPr>
              <a:t>위      치 </a:t>
            </a:r>
            <a:r>
              <a:rPr lang="en-US" altLang="ko-KR" sz="2400" b="1" dirty="0"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b="1" dirty="0" err="1">
                <a:latin typeface="HY헤드라인M" pitchFamily="18" charset="-127"/>
                <a:ea typeface="HY헤드라인M" pitchFamily="18" charset="-127"/>
              </a:rPr>
              <a:t>영동읍</a:t>
            </a:r>
            <a:r>
              <a:rPr lang="ko-KR" altLang="en-US" sz="2400" b="1" dirty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2400" b="1" dirty="0" err="1">
                <a:latin typeface="HY헤드라인M" pitchFamily="18" charset="-127"/>
                <a:ea typeface="HY헤드라인M" pitchFamily="18" charset="-127"/>
              </a:rPr>
              <a:t>심원리외</a:t>
            </a:r>
            <a:r>
              <a:rPr lang="ko-KR" altLang="en-US" sz="2400" b="1" dirty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sz="2400" b="1" dirty="0">
                <a:latin typeface="HY헤드라인M" pitchFamily="18" charset="-127"/>
                <a:ea typeface="HY헤드라인M" pitchFamily="18" charset="-127"/>
              </a:rPr>
              <a:t>14</a:t>
            </a:r>
            <a:r>
              <a:rPr lang="ko-KR" altLang="en-US" sz="2400" b="1" dirty="0">
                <a:latin typeface="HY헤드라인M" pitchFamily="18" charset="-127"/>
                <a:ea typeface="HY헤드라인M" pitchFamily="18" charset="-127"/>
              </a:rPr>
              <a:t>개 지구</a:t>
            </a:r>
            <a:endParaRPr lang="en-US" altLang="ko-KR" sz="2400" b="1" dirty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3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dirty="0">
                <a:latin typeface="HY헤드라인M" pitchFamily="18" charset="-127"/>
                <a:ea typeface="HY헤드라인M" pitchFamily="18" charset="-127"/>
              </a:rPr>
              <a:t>점검사항 </a:t>
            </a:r>
            <a:r>
              <a:rPr lang="en-US" altLang="ko-KR" sz="2400" b="1" dirty="0"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b="1" dirty="0">
                <a:latin typeface="HY헤드라인M" pitchFamily="18" charset="-127"/>
                <a:ea typeface="HY헤드라인M" pitchFamily="18" charset="-127"/>
              </a:rPr>
              <a:t>우기대비 배수 시설물 및 펌프 가동여부 점검</a:t>
            </a:r>
            <a:r>
              <a:rPr lang="en-US" altLang="ko-KR" sz="2400" b="1" dirty="0">
                <a:latin typeface="HY헤드라인M" pitchFamily="18" charset="-127"/>
                <a:ea typeface="HY헤드라인M" pitchFamily="18" charset="-127"/>
              </a:rPr>
              <a:t>.</a:t>
            </a:r>
          </a:p>
        </p:txBody>
      </p:sp>
      <p:sp>
        <p:nvSpPr>
          <p:cNvPr id="8" name="직사각형 7"/>
          <p:cNvSpPr>
            <a:spLocks noChangeArrowheads="1"/>
          </p:cNvSpPr>
          <p:nvPr/>
        </p:nvSpPr>
        <p:spPr bwMode="auto">
          <a:xfrm>
            <a:off x="102055" y="4286502"/>
            <a:ext cx="8936002" cy="2573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33400" indent="-533400" algn="dist">
              <a:lnSpc>
                <a:spcPct val="130000"/>
              </a:lnSpc>
              <a:buClr>
                <a:srgbClr val="FFFFFF"/>
              </a:buClr>
              <a:buSzPct val="60000"/>
              <a:tabLst>
                <a:tab pos="4953000" algn="l"/>
              </a:tabLst>
              <a:defRPr/>
            </a:pP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12-9. </a:t>
            </a:r>
            <a:r>
              <a:rPr lang="ko-KR" altLang="en-US" sz="2800" b="1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가뭄대비 농업용수 기반시설 정비공사 추진</a:t>
            </a:r>
          </a:p>
          <a:p>
            <a:pPr marL="914400" lvl="1" indent="-457200">
              <a:lnSpc>
                <a:spcPct val="13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dirty="0">
                <a:latin typeface="HY헤드라인M" pitchFamily="18" charset="-127"/>
                <a:ea typeface="HY헤드라인M" pitchFamily="18" charset="-127"/>
              </a:rPr>
              <a:t>대      상 </a:t>
            </a:r>
            <a:r>
              <a:rPr lang="en-US" altLang="ko-KR" sz="2400" b="1" dirty="0"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b="1" dirty="0" err="1">
                <a:latin typeface="HY헤드라인M" pitchFamily="18" charset="-127"/>
                <a:ea typeface="HY헤드라인M" pitchFamily="18" charset="-127"/>
              </a:rPr>
              <a:t>원촌지구</a:t>
            </a:r>
            <a:r>
              <a:rPr lang="ko-KR" altLang="en-US" sz="2400" b="1" dirty="0">
                <a:latin typeface="HY헤드라인M" pitchFamily="18" charset="-127"/>
                <a:ea typeface="HY헤드라인M" pitchFamily="18" charset="-127"/>
              </a:rPr>
              <a:t> 농업용수 정비</a:t>
            </a:r>
            <a:endParaRPr lang="en-US" altLang="ko-KR" sz="2400" b="1" dirty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3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dirty="0">
                <a:latin typeface="HY헤드라인M" pitchFamily="18" charset="-127"/>
                <a:ea typeface="HY헤드라인M" pitchFamily="18" charset="-127"/>
              </a:rPr>
              <a:t>사 업 량 </a:t>
            </a:r>
            <a:r>
              <a:rPr lang="en-US" altLang="ko-KR" sz="2400" b="1" dirty="0"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b="1" dirty="0">
                <a:latin typeface="HY헤드라인M" pitchFamily="18" charset="-127"/>
                <a:ea typeface="HY헤드라인M" pitchFamily="18" charset="-127"/>
              </a:rPr>
              <a:t>수중펌프</a:t>
            </a:r>
            <a:r>
              <a:rPr lang="en-US" altLang="ko-KR" sz="2400" b="1" dirty="0">
                <a:latin typeface="HY헤드라인M" pitchFamily="18" charset="-127"/>
                <a:ea typeface="HY헤드라인M" pitchFamily="18" charset="-127"/>
              </a:rPr>
              <a:t>1</a:t>
            </a:r>
            <a:r>
              <a:rPr lang="ko-KR" altLang="en-US" sz="2400" b="1" dirty="0">
                <a:latin typeface="HY헤드라인M" pitchFamily="18" charset="-127"/>
                <a:ea typeface="HY헤드라인M" pitchFamily="18" charset="-127"/>
              </a:rPr>
              <a:t>개소</a:t>
            </a:r>
            <a:r>
              <a:rPr lang="en-US" altLang="ko-KR" sz="2400" b="1" dirty="0"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2400" b="1" dirty="0" err="1">
                <a:latin typeface="HY헤드라인M" pitchFamily="18" charset="-127"/>
                <a:ea typeface="HY헤드라인M" pitchFamily="18" charset="-127"/>
              </a:rPr>
              <a:t>송수관로매설</a:t>
            </a:r>
            <a:r>
              <a:rPr lang="ko-KR" altLang="en-US" sz="2400" b="1" dirty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sz="2400" b="1" dirty="0">
                <a:latin typeface="HY헤드라인M" pitchFamily="18" charset="-127"/>
                <a:ea typeface="HY헤드라인M" pitchFamily="18" charset="-127"/>
              </a:rPr>
              <a:t>0.89km</a:t>
            </a:r>
          </a:p>
          <a:p>
            <a:pPr marL="914400" lvl="1" indent="-457200">
              <a:lnSpc>
                <a:spcPct val="13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dirty="0">
                <a:latin typeface="HY헤드라인M" pitchFamily="18" charset="-127"/>
                <a:ea typeface="HY헤드라인M" pitchFamily="18" charset="-127"/>
              </a:rPr>
              <a:t>사 업 비 </a:t>
            </a:r>
            <a:r>
              <a:rPr lang="en-US" altLang="ko-KR" sz="2400" b="1" dirty="0">
                <a:latin typeface="HY헤드라인M" pitchFamily="18" charset="-127"/>
                <a:ea typeface="HY헤드라인M" pitchFamily="18" charset="-127"/>
              </a:rPr>
              <a:t>: 250</a:t>
            </a:r>
            <a:r>
              <a:rPr lang="ko-KR" altLang="en-US" sz="2400" b="1" dirty="0" err="1">
                <a:latin typeface="HY헤드라인M" pitchFamily="18" charset="-127"/>
                <a:ea typeface="HY헤드라인M" pitchFamily="18" charset="-127"/>
              </a:rPr>
              <a:t>백만원</a:t>
            </a:r>
            <a:endParaRPr lang="en-US" altLang="ko-KR" sz="2400" b="1" dirty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3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dirty="0">
                <a:latin typeface="HY헤드라인M" pitchFamily="18" charset="-127"/>
                <a:ea typeface="HY헤드라인M" pitchFamily="18" charset="-127"/>
              </a:rPr>
              <a:t>추진내용 </a:t>
            </a:r>
            <a:r>
              <a:rPr lang="en-US" altLang="ko-KR" sz="2400" b="1" dirty="0"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b="1" dirty="0">
                <a:latin typeface="HY헤드라인M" pitchFamily="18" charset="-127"/>
                <a:ea typeface="HY헤드라인M" pitchFamily="18" charset="-127"/>
              </a:rPr>
              <a:t>공사착공</a:t>
            </a:r>
            <a:endParaRPr lang="en-US" altLang="ko-KR" sz="2400" b="1" dirty="0">
              <a:latin typeface="HY헤드라인M" pitchFamily="18" charset="-127"/>
              <a:ea typeface="HY헤드라인M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01346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36464" y="2384143"/>
            <a:ext cx="8640763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914400" lvl="1" indent="-457200">
              <a:lnSpc>
                <a:spcPct val="120000"/>
              </a:lnSpc>
              <a:buClr>
                <a:prstClr val="black"/>
              </a:buClr>
              <a:tabLst>
                <a:tab pos="4953000" algn="l"/>
              </a:tabLst>
              <a:defRPr/>
            </a:pPr>
            <a:endParaRPr lang="en-US" altLang="ko-KR" sz="2400" b="1" kern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146050" y="333375"/>
            <a:ext cx="8783638" cy="259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914400" lvl="1" indent="-457200">
              <a:lnSpc>
                <a:spcPct val="120000"/>
              </a:lnSpc>
              <a:spcBef>
                <a:spcPct val="20000"/>
              </a:spcBef>
              <a:buClr>
                <a:srgbClr val="FFFFFF"/>
              </a:buClr>
              <a:buFont typeface="Wingdings" pitchFamily="2" charset="2"/>
              <a:buNone/>
              <a:tabLst>
                <a:tab pos="4953000" algn="l"/>
              </a:tabLst>
              <a:defRPr/>
            </a:pPr>
            <a:endParaRPr lang="en-US" altLang="ko-KR" sz="300" b="1" kern="0" dirty="0">
              <a:solidFill>
                <a:srgbClr val="FFFFFF"/>
              </a:solidFill>
              <a:latin typeface="굴림" pitchFamily="50" charset="-127"/>
              <a:ea typeface="굴림" pitchFamily="50" charset="-127"/>
              <a:sym typeface="Symbol" pitchFamily="18" charset="2"/>
            </a:endParaRPr>
          </a:p>
          <a:p>
            <a:pPr marL="533400" indent="-533400">
              <a:buClr>
                <a:srgbClr val="FFFFFF"/>
              </a:buClr>
              <a:buSzPct val="60000"/>
              <a:buFont typeface="Wingdings" pitchFamily="2" charset="2"/>
              <a:buNone/>
              <a:tabLst>
                <a:tab pos="4953000" algn="l"/>
              </a:tabLst>
              <a:defRPr/>
            </a:pPr>
            <a:endParaRPr lang="en-US" altLang="ko-KR" sz="2400" b="1" kern="0" dirty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179512" y="188640"/>
            <a:ext cx="8607362" cy="1883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914400" lvl="1" indent="-457200" fontAlgn="auto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>
                <a:srgbClr val="FFFFFF"/>
              </a:buClr>
              <a:buFont typeface="Wingdings" pitchFamily="2" charset="2"/>
              <a:buNone/>
              <a:tabLst>
                <a:tab pos="4953000" algn="l"/>
              </a:tabLst>
              <a:defRPr/>
            </a:pPr>
            <a:endParaRPr lang="en-US" altLang="ko-KR" sz="300" b="1" kern="0" dirty="0">
              <a:solidFill>
                <a:srgbClr val="FFFFFF"/>
              </a:solidFill>
              <a:latin typeface="굴림" pitchFamily="50" charset="-127"/>
              <a:ea typeface="굴림" pitchFamily="50" charset="-127"/>
              <a:sym typeface="Symbol" pitchFamily="18" charset="2"/>
            </a:endParaRP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331912" y="341040"/>
            <a:ext cx="8607362" cy="1883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914400" lvl="1" indent="-457200" fontAlgn="auto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>
                <a:srgbClr val="FFFFFF"/>
              </a:buClr>
              <a:buFont typeface="Wingdings" pitchFamily="2" charset="2"/>
              <a:buNone/>
              <a:tabLst>
                <a:tab pos="4953000" algn="l"/>
              </a:tabLst>
              <a:defRPr/>
            </a:pPr>
            <a:endParaRPr lang="en-US" altLang="ko-KR" sz="300" b="1" kern="0" dirty="0">
              <a:solidFill>
                <a:srgbClr val="FFFFFF"/>
              </a:solidFill>
              <a:latin typeface="굴림" pitchFamily="50" charset="-127"/>
              <a:ea typeface="굴림" pitchFamily="50" charset="-127"/>
              <a:sym typeface="Symbol" pitchFamily="18" charset="2"/>
            </a:endParaRPr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484312" y="493440"/>
            <a:ext cx="8607362" cy="1883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914400" lvl="1" indent="-457200" fontAlgn="auto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>
                <a:srgbClr val="FFFFFF"/>
              </a:buClr>
              <a:buFont typeface="Wingdings" pitchFamily="2" charset="2"/>
              <a:buNone/>
              <a:tabLst>
                <a:tab pos="4953000" algn="l"/>
              </a:tabLst>
              <a:defRPr/>
            </a:pPr>
            <a:endParaRPr lang="en-US" altLang="ko-KR" sz="300" b="1" kern="0" dirty="0">
              <a:solidFill>
                <a:srgbClr val="FFFFFF"/>
              </a:solidFill>
              <a:latin typeface="굴림" pitchFamily="50" charset="-127"/>
              <a:ea typeface="굴림" pitchFamily="50" charset="-127"/>
              <a:sym typeface="Symbol" pitchFamily="18" charset="2"/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136464" y="396162"/>
            <a:ext cx="8802810" cy="17727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3400" indent="-5334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60000"/>
              <a:buFont typeface="Wingdings" pitchFamily="2" charset="2"/>
              <a:buNone/>
              <a:tabLst>
                <a:tab pos="4953000" algn="l"/>
              </a:tabLst>
              <a:defRPr/>
            </a:pPr>
            <a:r>
              <a:rPr lang="en-US" altLang="ko-KR" sz="2600" b="1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12-10. </a:t>
            </a:r>
            <a:r>
              <a:rPr lang="en-US" altLang="ko-KR" sz="2600" b="1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2020</a:t>
            </a:r>
            <a:r>
              <a:rPr lang="ko-KR" altLang="en-US" sz="2600" b="1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년 지역공동체 </a:t>
            </a:r>
            <a:r>
              <a:rPr lang="ko-KR" altLang="en-US" sz="2600" b="1" kern="0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우수사례 경연대회 </a:t>
            </a:r>
            <a:r>
              <a:rPr lang="ko-KR" altLang="en-US" sz="2600" b="1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참가</a:t>
            </a:r>
            <a:endParaRPr lang="ko-KR" altLang="en-US" sz="2600" b="1" kern="0" dirty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marL="720000" lvl="1" indent="-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en-US" altLang="ko-KR" sz="2600" b="1" kern="0" spc="-150" dirty="0">
                <a:latin typeface="HY헤드라인M" pitchFamily="18" charset="-127"/>
                <a:ea typeface="HY헤드라인M" pitchFamily="18" charset="-127"/>
              </a:rPr>
              <a:t>6</a:t>
            </a:r>
            <a:r>
              <a:rPr lang="en-US" altLang="ko-KR" sz="2600" b="1" kern="0" spc="-150" dirty="0" smtClean="0">
                <a:latin typeface="HY헤드라인M" pitchFamily="18" charset="-127"/>
                <a:ea typeface="HY헤드라인M" pitchFamily="18" charset="-127"/>
              </a:rPr>
              <a:t>.  30. / </a:t>
            </a:r>
            <a:r>
              <a:rPr lang="ko-KR" altLang="en-US" sz="2600" b="1" kern="0" spc="-150" dirty="0" smtClean="0">
                <a:latin typeface="HY헤드라인M" pitchFamily="18" charset="-127"/>
                <a:ea typeface="HY헤드라인M" pitchFamily="18" charset="-127"/>
              </a:rPr>
              <a:t>청주 농업기술센터 </a:t>
            </a:r>
            <a:r>
              <a:rPr lang="en-US" altLang="ko-KR" sz="2600" b="1" kern="0" spc="-150" dirty="0" smtClean="0">
                <a:latin typeface="HY헤드라인M" pitchFamily="18" charset="-127"/>
                <a:ea typeface="HY헤드라인M" pitchFamily="18" charset="-127"/>
              </a:rPr>
              <a:t>/ 15</a:t>
            </a:r>
            <a:r>
              <a:rPr lang="ko-KR" altLang="en-US" sz="2600" b="1" kern="0" spc="-150" dirty="0" smtClean="0">
                <a:latin typeface="HY헤드라인M" pitchFamily="18" charset="-127"/>
                <a:ea typeface="HY헤드라인M" pitchFamily="18" charset="-127"/>
              </a:rPr>
              <a:t>명</a:t>
            </a:r>
            <a:r>
              <a:rPr lang="en-US" altLang="ko-KR" sz="2400" b="1" kern="0" spc="-15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sz="2600" b="1" kern="0" spc="-150" dirty="0" smtClean="0">
                <a:latin typeface="HY헤드라인M" pitchFamily="18" charset="-127"/>
                <a:ea typeface="HY헤드라인M" pitchFamily="18" charset="-127"/>
              </a:rPr>
              <a:t> </a:t>
            </a:r>
          </a:p>
          <a:p>
            <a:pPr marL="720000" lvl="1" indent="-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600" b="1" kern="0" spc="-150" dirty="0" err="1" smtClean="0">
                <a:latin typeface="HY헤드라인M" pitchFamily="18" charset="-127"/>
                <a:ea typeface="HY헤드라인M" pitchFamily="18" charset="-127"/>
              </a:rPr>
              <a:t>꿈자람교육발전연구소</a:t>
            </a:r>
            <a:r>
              <a:rPr lang="ko-KR" altLang="en-US" sz="2600" b="1" kern="0" spc="-150" dirty="0" smtClean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sz="2600" b="1" kern="0" spc="-150" dirty="0" smtClean="0">
                <a:latin typeface="HY헤드라인M" pitchFamily="18" charset="-127"/>
                <a:ea typeface="HY헤드라인M" pitchFamily="18" charset="-127"/>
              </a:rPr>
              <a:t>/ </a:t>
            </a:r>
            <a:r>
              <a:rPr lang="ko-KR" altLang="en-US" sz="2600" b="1" kern="0" spc="-150" dirty="0">
                <a:latin typeface="HY헤드라인M" pitchFamily="18" charset="-127"/>
                <a:ea typeface="HY헤드라인M" pitchFamily="18" charset="-127"/>
              </a:rPr>
              <a:t>우수사례 공연</a:t>
            </a:r>
            <a:r>
              <a:rPr lang="en-US" altLang="ko-KR" sz="2600" b="1" kern="0" spc="-150" dirty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2600" b="1" kern="0" spc="-150" dirty="0">
                <a:latin typeface="HY헤드라인M" pitchFamily="18" charset="-127"/>
                <a:ea typeface="HY헤드라인M" pitchFamily="18" charset="-127"/>
              </a:rPr>
              <a:t>및 </a:t>
            </a:r>
            <a:r>
              <a:rPr lang="en-US" altLang="ko-KR" sz="2600" b="1" kern="0" spc="-150" dirty="0">
                <a:latin typeface="HY헤드라인M" pitchFamily="18" charset="-127"/>
                <a:ea typeface="HY헤드라인M" pitchFamily="18" charset="-127"/>
              </a:rPr>
              <a:t>PPT </a:t>
            </a:r>
            <a:r>
              <a:rPr lang="ko-KR" altLang="en-US" sz="2600" b="1" kern="0" spc="-150" dirty="0">
                <a:latin typeface="HY헤드라인M" pitchFamily="18" charset="-127"/>
                <a:ea typeface="HY헤드라인M" pitchFamily="18" charset="-127"/>
              </a:rPr>
              <a:t>발표</a:t>
            </a:r>
            <a:endParaRPr lang="en-US" altLang="ko-KR" sz="2600" b="1" kern="0" spc="-150" dirty="0" smtClean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298450" y="485775"/>
            <a:ext cx="8783638" cy="259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914400" lvl="1" indent="-457200">
              <a:lnSpc>
                <a:spcPct val="120000"/>
              </a:lnSpc>
              <a:spcBef>
                <a:spcPct val="20000"/>
              </a:spcBef>
              <a:buClr>
                <a:srgbClr val="FFFFFF"/>
              </a:buClr>
              <a:buFont typeface="Wingdings" pitchFamily="2" charset="2"/>
              <a:buNone/>
              <a:tabLst>
                <a:tab pos="4953000" algn="l"/>
              </a:tabLst>
              <a:defRPr/>
            </a:pPr>
            <a:endParaRPr lang="en-US" altLang="ko-KR" sz="300" b="1" kern="0" dirty="0">
              <a:solidFill>
                <a:srgbClr val="FFFFFF"/>
              </a:solidFill>
              <a:latin typeface="굴림" pitchFamily="50" charset="-127"/>
              <a:ea typeface="굴림" pitchFamily="50" charset="-127"/>
              <a:sym typeface="Symbol" pitchFamily="18" charset="2"/>
            </a:endParaRPr>
          </a:p>
          <a:p>
            <a:pPr marL="533400" indent="-533400">
              <a:buClr>
                <a:srgbClr val="FFFFFF"/>
              </a:buClr>
              <a:buSzPct val="60000"/>
              <a:buFont typeface="Wingdings" pitchFamily="2" charset="2"/>
              <a:buNone/>
              <a:tabLst>
                <a:tab pos="4953000" algn="l"/>
              </a:tabLst>
              <a:defRPr/>
            </a:pPr>
            <a:endParaRPr lang="en-US" altLang="ko-KR" sz="2400" b="1" kern="0" dirty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179512" y="2507406"/>
            <a:ext cx="8847900" cy="17727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3400" indent="-5334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60000"/>
              <a:buFont typeface="Wingdings" pitchFamily="2" charset="2"/>
              <a:buNone/>
              <a:tabLst>
                <a:tab pos="4953000" algn="l"/>
              </a:tabLst>
              <a:defRPr/>
            </a:pPr>
            <a:r>
              <a:rPr lang="en-US" altLang="ko-KR" sz="2600" b="1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12-11. </a:t>
            </a:r>
            <a:r>
              <a:rPr lang="ko-KR" altLang="en-US" sz="2600" b="1" kern="0" spc="-150" dirty="0" err="1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매곡</a:t>
            </a:r>
            <a:r>
              <a:rPr lang="en-US" altLang="ko-KR" sz="2600" b="1" kern="0" spc="-15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, </a:t>
            </a:r>
            <a:r>
              <a:rPr lang="ko-KR" altLang="en-US" sz="2600" b="1" kern="0" spc="-15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용화면 </a:t>
            </a:r>
            <a:r>
              <a:rPr lang="ko-KR" altLang="en-US" sz="2600" b="1" kern="0" spc="-150" dirty="0" err="1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농촌중심지활성화사업</a:t>
            </a:r>
            <a:r>
              <a:rPr lang="ko-KR" altLang="en-US" sz="2600" b="1" kern="0" spc="-15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시행계획 협의</a:t>
            </a:r>
            <a:endParaRPr lang="ko-KR" altLang="en-US" sz="2600" b="1" kern="0" spc="-150" dirty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marL="720000" lvl="1" indent="-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en-US" altLang="ko-KR" sz="2600" b="1" kern="0" spc="-300" dirty="0" smtClean="0">
                <a:latin typeface="HY헤드라인M" pitchFamily="18" charset="-127"/>
                <a:ea typeface="HY헤드라인M" pitchFamily="18" charset="-127"/>
              </a:rPr>
              <a:t>6</a:t>
            </a:r>
            <a:r>
              <a:rPr lang="ko-KR" altLang="en-US" sz="2600" b="1" kern="0" spc="-300" dirty="0" smtClean="0">
                <a:latin typeface="HY헤드라인M" pitchFamily="18" charset="-127"/>
                <a:ea typeface="HY헤드라인M" pitchFamily="18" charset="-127"/>
              </a:rPr>
              <a:t>월  </a:t>
            </a:r>
            <a:r>
              <a:rPr lang="en-US" altLang="ko-KR" sz="2600" b="1" kern="0" spc="-300" dirty="0" smtClean="0">
                <a:latin typeface="HY헤드라인M" pitchFamily="18" charset="-127"/>
                <a:ea typeface="HY헤드라인M" pitchFamily="18" charset="-127"/>
              </a:rPr>
              <a:t>/  </a:t>
            </a:r>
            <a:r>
              <a:rPr lang="ko-KR" altLang="en-US" sz="2600" b="1" kern="0" spc="-300" dirty="0" smtClean="0">
                <a:latin typeface="HY헤드라인M" pitchFamily="18" charset="-127"/>
                <a:ea typeface="HY헤드라인M" pitchFamily="18" charset="-127"/>
              </a:rPr>
              <a:t>도 농업정책과 </a:t>
            </a:r>
            <a:r>
              <a:rPr lang="en-US" altLang="ko-KR" sz="2600" b="1" kern="0" spc="-300" dirty="0" smtClean="0">
                <a:latin typeface="HY헤드라인M" pitchFamily="18" charset="-127"/>
                <a:ea typeface="HY헤드라인M" pitchFamily="18" charset="-127"/>
              </a:rPr>
              <a:t>/  </a:t>
            </a:r>
            <a:r>
              <a:rPr lang="ko-KR" altLang="en-US" sz="2600" b="1" kern="0" spc="-300" dirty="0" err="1" smtClean="0">
                <a:latin typeface="HY헤드라인M" pitchFamily="18" charset="-127"/>
                <a:ea typeface="HY헤드라인M" pitchFamily="18" charset="-127"/>
              </a:rPr>
              <a:t>총사업비</a:t>
            </a:r>
            <a:r>
              <a:rPr lang="ko-KR" altLang="en-US" sz="2600" b="1" kern="0" spc="-300" dirty="0" smtClean="0">
                <a:latin typeface="HY헤드라인M" pitchFamily="18" charset="-127"/>
                <a:ea typeface="HY헤드라인M" pitchFamily="18" charset="-127"/>
              </a:rPr>
              <a:t>  </a:t>
            </a:r>
            <a:r>
              <a:rPr lang="en-US" altLang="ko-KR" sz="2600" b="1" kern="0" spc="-300" dirty="0" smtClean="0">
                <a:latin typeface="HY헤드라인M" pitchFamily="18" charset="-127"/>
                <a:ea typeface="HY헤드라인M" pitchFamily="18" charset="-127"/>
              </a:rPr>
              <a:t>11,800</a:t>
            </a:r>
            <a:r>
              <a:rPr lang="ko-KR" altLang="en-US" sz="2600" b="1" kern="0" spc="-300" dirty="0" err="1" smtClean="0">
                <a:latin typeface="HY헤드라인M" pitchFamily="18" charset="-127"/>
                <a:ea typeface="HY헤드라인M" pitchFamily="18" charset="-127"/>
              </a:rPr>
              <a:t>백만원</a:t>
            </a:r>
            <a:endParaRPr lang="en-US" altLang="ko-KR" sz="2600" b="1" kern="0" spc="-300" dirty="0" smtClean="0">
              <a:latin typeface="HY헤드라인M" pitchFamily="18" charset="-127"/>
              <a:ea typeface="HY헤드라인M" pitchFamily="18" charset="-127"/>
            </a:endParaRPr>
          </a:p>
          <a:p>
            <a:pPr marL="720000" lvl="1" indent="-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600" b="1" kern="0" dirty="0" err="1" smtClean="0">
                <a:latin typeface="HY헤드라인M" pitchFamily="18" charset="-127"/>
                <a:ea typeface="HY헤드라인M" pitchFamily="18" charset="-127"/>
              </a:rPr>
              <a:t>매곡향기센터</a:t>
            </a:r>
            <a:r>
              <a:rPr lang="en-US" altLang="ko-KR" sz="2600" b="1" kern="0" dirty="0" smtClean="0"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2600" b="1" kern="0" dirty="0" err="1" smtClean="0">
                <a:latin typeface="HY헤드라인M" pitchFamily="18" charset="-127"/>
                <a:ea typeface="HY헤드라인M" pitchFamily="18" charset="-127"/>
              </a:rPr>
              <a:t>용화천년센터</a:t>
            </a:r>
            <a:r>
              <a:rPr lang="ko-KR" altLang="en-US" sz="2600" b="1" kern="0" dirty="0" smtClean="0">
                <a:latin typeface="HY헤드라인M" pitchFamily="18" charset="-127"/>
                <a:ea typeface="HY헤드라인M" pitchFamily="18" charset="-127"/>
              </a:rPr>
              <a:t> 조성 등</a:t>
            </a:r>
            <a:endParaRPr lang="en-US" altLang="ko-KR" sz="2600" b="1" kern="0" dirty="0" smtClean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243774" y="4655541"/>
            <a:ext cx="8783638" cy="17977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914400" lvl="1" indent="-457200">
              <a:lnSpc>
                <a:spcPct val="120000"/>
              </a:lnSpc>
              <a:spcBef>
                <a:spcPct val="20000"/>
              </a:spcBef>
              <a:buClr>
                <a:srgbClr val="FFFFFF"/>
              </a:buClr>
              <a:buFont typeface="Wingdings" pitchFamily="2" charset="2"/>
              <a:buNone/>
              <a:tabLst>
                <a:tab pos="4953000" algn="l"/>
              </a:tabLst>
              <a:defRPr/>
            </a:pPr>
            <a:endParaRPr lang="en-US" altLang="ko-KR" sz="300" b="1" kern="0" dirty="0">
              <a:solidFill>
                <a:srgbClr val="FFFFFF"/>
              </a:solidFill>
              <a:latin typeface="굴림" pitchFamily="50" charset="-127"/>
              <a:ea typeface="굴림" pitchFamily="50" charset="-127"/>
              <a:sym typeface="Symbol" pitchFamily="18" charset="2"/>
            </a:endParaRPr>
          </a:p>
          <a:p>
            <a:pPr marL="533400" indent="-533400">
              <a:buClr>
                <a:srgbClr val="FFFFFF"/>
              </a:buClr>
              <a:buSzPct val="60000"/>
              <a:buFont typeface="Wingdings" pitchFamily="2" charset="2"/>
              <a:buNone/>
              <a:tabLst>
                <a:tab pos="4953000" algn="l"/>
              </a:tabLst>
              <a:defRPr/>
            </a:pPr>
            <a:endParaRPr lang="en-US" altLang="ko-KR" sz="2400" b="1" kern="0" dirty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4" name="직사각형 13"/>
          <p:cNvSpPr/>
          <p:nvPr/>
        </p:nvSpPr>
        <p:spPr>
          <a:xfrm>
            <a:off x="136464" y="4592664"/>
            <a:ext cx="8793224" cy="11726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3400" indent="-5334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60000"/>
              <a:buFont typeface="Wingdings" pitchFamily="2" charset="2"/>
              <a:buNone/>
              <a:tabLst>
                <a:tab pos="4953000" algn="l"/>
              </a:tabLst>
              <a:defRPr/>
            </a:pPr>
            <a:r>
              <a:rPr lang="en-US" altLang="ko-KR" sz="2600" b="1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12-12.‘</a:t>
            </a:r>
            <a:r>
              <a:rPr lang="en-US" altLang="ko-KR" sz="2600" b="1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20</a:t>
            </a:r>
            <a:r>
              <a:rPr lang="ko-KR" altLang="en-US" sz="2600" b="1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년 </a:t>
            </a:r>
            <a:r>
              <a:rPr lang="ko-KR" altLang="en-US" sz="2600" b="1" kern="0" dirty="0" err="1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농촌협약</a:t>
            </a:r>
            <a:r>
              <a:rPr lang="ko-KR" altLang="en-US" sz="2600" b="1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시범도입 공모사업 신청 </a:t>
            </a:r>
            <a:endParaRPr lang="ko-KR" altLang="en-US" sz="2600" b="1" kern="0" dirty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marL="720000" lvl="1" indent="-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en-US" altLang="ko-KR" sz="2600" b="1" kern="0" spc="-100" dirty="0">
                <a:latin typeface="HY헤드라인M" pitchFamily="18" charset="-127"/>
                <a:ea typeface="HY헤드라인M" pitchFamily="18" charset="-127"/>
              </a:rPr>
              <a:t>6</a:t>
            </a:r>
            <a:r>
              <a:rPr lang="en-US" altLang="ko-KR" sz="2600" b="1" kern="0" spc="-100" dirty="0" smtClean="0">
                <a:latin typeface="HY헤드라인M" pitchFamily="18" charset="-127"/>
                <a:ea typeface="HY헤드라인M" pitchFamily="18" charset="-127"/>
              </a:rPr>
              <a:t>.  10. / 428</a:t>
            </a:r>
            <a:r>
              <a:rPr lang="ko-KR" altLang="en-US" sz="2600" b="1" kern="0" spc="-100" dirty="0" smtClean="0">
                <a:latin typeface="HY헤드라인M" pitchFamily="18" charset="-127"/>
                <a:ea typeface="HY헤드라인M" pitchFamily="18" charset="-127"/>
              </a:rPr>
              <a:t>억 </a:t>
            </a:r>
            <a:r>
              <a:rPr lang="en-US" altLang="ko-KR" sz="2600" b="1" kern="0" spc="-100" dirty="0" smtClean="0">
                <a:latin typeface="HY헤드라인M" pitchFamily="18" charset="-127"/>
                <a:ea typeface="HY헤드라인M" pitchFamily="18" charset="-127"/>
              </a:rPr>
              <a:t>/ </a:t>
            </a:r>
            <a:r>
              <a:rPr lang="ko-KR" altLang="en-US" sz="2600" b="1" kern="0" spc="-100" dirty="0" smtClean="0">
                <a:latin typeface="HY헤드라인M" pitchFamily="18" charset="-127"/>
                <a:ea typeface="HY헤드라인M" pitchFamily="18" charset="-127"/>
              </a:rPr>
              <a:t>농림축산식품부</a:t>
            </a:r>
            <a:endParaRPr lang="en-US" altLang="ko-KR" sz="2600" b="1" kern="0" spc="-100" dirty="0" smtClean="0">
              <a:latin typeface="HY헤드라인M" pitchFamily="18" charset="-127"/>
              <a:ea typeface="HY헤드라인M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649579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조화">
  <a:themeElements>
    <a:clrScheme name="2_조화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2_조화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>
            <a:alpha val="30000"/>
          </a:schemeClr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dist="35921" dir="2700000" algn="ctr" rotWithShape="0">
            <a:schemeClr val="bg2">
              <a:alpha val="50000"/>
            </a:schemeClr>
          </a:outerShdw>
        </a:effectLst>
      </a:spPr>
      <a:bodyPr vert="horz" wrap="square" lIns="92075" tIns="46038" rIns="92075" bIns="46038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ko-K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HY견고딕" pitchFamily="18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>
            <a:alpha val="30000"/>
          </a:schemeClr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dist="35921" dir="2700000" algn="ctr" rotWithShape="0">
            <a:schemeClr val="bg2">
              <a:alpha val="50000"/>
            </a:schemeClr>
          </a:outerShdw>
        </a:effectLst>
      </a:spPr>
      <a:bodyPr vert="horz" wrap="square" lIns="92075" tIns="46038" rIns="92075" bIns="46038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ko-K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HY견고딕" pitchFamily="18" charset="-127"/>
          </a:defRPr>
        </a:defPPr>
      </a:lstStyle>
    </a:lnDef>
  </a:objectDefaults>
  <a:extraClrSchemeLst>
    <a:extraClrScheme>
      <a:clrScheme name="2_조화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조화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조화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조화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조화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조화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조화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1715</TotalTime>
  <Words>343</Words>
  <Application>Microsoft Office PowerPoint</Application>
  <PresentationFormat>화면 슬라이드 쇼(4:3)</PresentationFormat>
  <Paragraphs>47</Paragraphs>
  <Slides>5</Slides>
  <Notes>1</Notes>
  <HiddenSlides>0</HiddenSlides>
  <MMClips>0</MMClips>
  <ScaleCrop>false</ScaleCrop>
  <HeadingPairs>
    <vt:vector size="6" baseType="variant">
      <vt:variant>
        <vt:lpstr>사용한 글꼴</vt:lpstr>
      </vt:variant>
      <vt:variant>
        <vt:i4>10</vt:i4>
      </vt:variant>
      <vt:variant>
        <vt:lpstr>테마</vt:lpstr>
      </vt:variant>
      <vt:variant>
        <vt:i4>3</vt:i4>
      </vt:variant>
      <vt:variant>
        <vt:lpstr>슬라이드 제목</vt:lpstr>
      </vt:variant>
      <vt:variant>
        <vt:i4>5</vt:i4>
      </vt:variant>
    </vt:vector>
  </HeadingPairs>
  <TitlesOfParts>
    <vt:vector size="18" baseType="lpstr">
      <vt:lpstr>HY견고딕</vt:lpstr>
      <vt:lpstr>HY헤드라인M</vt:lpstr>
      <vt:lpstr>Monotype Sorts</vt:lpstr>
      <vt:lpstr>굴림</vt:lpstr>
      <vt:lpstr>굴림체</vt:lpstr>
      <vt:lpstr>맑은 고딕</vt:lpstr>
      <vt:lpstr>Arial</vt:lpstr>
      <vt:lpstr>Symbol</vt:lpstr>
      <vt:lpstr>Times New Roman</vt:lpstr>
      <vt:lpstr>Wingdings</vt:lpstr>
      <vt:lpstr>Office 테마</vt:lpstr>
      <vt:lpstr>2_조화</vt:lpstr>
      <vt:lpstr>1_Office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owner</dc:creator>
  <cp:lastModifiedBy>owner</cp:lastModifiedBy>
  <cp:revision>213</cp:revision>
  <dcterms:created xsi:type="dcterms:W3CDTF">2015-07-30T06:34:38Z</dcterms:created>
  <dcterms:modified xsi:type="dcterms:W3CDTF">2020-05-27T06:06:50Z</dcterms:modified>
</cp:coreProperties>
</file>