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notesMasterIdLst>
    <p:notesMasterId r:id="rId14"/>
  </p:notesMasterIdLst>
  <p:sldIdLst>
    <p:sldId id="256" r:id="rId4"/>
    <p:sldId id="257" r:id="rId5"/>
    <p:sldId id="281" r:id="rId6"/>
    <p:sldId id="280" r:id="rId7"/>
    <p:sldId id="292" r:id="rId8"/>
    <p:sldId id="293" r:id="rId9"/>
    <p:sldId id="294" r:id="rId10"/>
    <p:sldId id="295" r:id="rId11"/>
    <p:sldId id="291" r:id="rId12"/>
    <p:sldId id="277" r:id="rId13"/>
  </p:sldIdLst>
  <p:sldSz cx="9144000" cy="6858000" type="screen4x3"/>
  <p:notesSz cx="6805613" cy="99393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23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presProps" Target="pres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4939" y="0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156B4B-D98A-42C7-A27A-609893A63B2F}" type="datetimeFigureOut">
              <a:rPr lang="ko-KR" altLang="en-US" smtClean="0"/>
              <a:pPr/>
              <a:t>2018-03-27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0562" y="4721186"/>
            <a:ext cx="5444490" cy="44727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4939" y="9440646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549307-986D-4BE1-AB37-C006588B741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 txBox="1">
            <a:spLocks noGrp="1" noChangeArrowheads="1"/>
          </p:cNvSpPr>
          <p:nvPr/>
        </p:nvSpPr>
        <p:spPr bwMode="auto">
          <a:xfrm>
            <a:off x="3856727" y="9444039"/>
            <a:ext cx="2948888" cy="4952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50" tIns="45413" rIns="90850" bIns="45413" anchor="b"/>
          <a:lstStyle/>
          <a:p>
            <a:pPr algn="r" defTabSz="881063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rgbClr val="FFFF00"/>
              </a:buClr>
              <a:buSzPct val="60000"/>
              <a:buFont typeface="Monotype Sorts"/>
              <a:buNone/>
            </a:pPr>
            <a:fld id="{E2CAECB7-59CD-4B28-A2FE-F999B675D9FE}" type="slidenum">
              <a:rPr kumimoji="1" lang="en-US" altLang="ko-KR" sz="1200" b="1">
                <a:solidFill>
                  <a:srgbClr val="000000"/>
                </a:solidFill>
                <a:latin typeface="Times New Roman" pitchFamily="18" charset="0"/>
                <a:ea typeface="굴림" pitchFamily="50" charset="-127"/>
                <a:sym typeface="Symbol" pitchFamily="18" charset="2"/>
              </a:rPr>
              <a:pPr algn="r" defTabSz="881063" fontAlgn="base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FFFF00"/>
                </a:buClr>
                <a:buSzPct val="60000"/>
                <a:buFont typeface="Monotype Sorts"/>
                <a:buNone/>
              </a:pPr>
              <a:t>1</a:t>
            </a:fld>
            <a:endParaRPr kumimoji="1" lang="en-US" altLang="ko-KR" sz="1200" b="1">
              <a:solidFill>
                <a:srgbClr val="000000"/>
              </a:solidFill>
              <a:latin typeface="Times New Roman" pitchFamily="18" charset="0"/>
              <a:ea typeface="굴림" pitchFamily="50" charset="-127"/>
              <a:sym typeface="Symbol" pitchFamily="18" charset="2"/>
            </a:endParaRPr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466" y="4721225"/>
            <a:ext cx="5440682" cy="4471988"/>
          </a:xfrm>
          <a:noFill/>
          <a:ln/>
        </p:spPr>
        <p:txBody>
          <a:bodyPr lIns="90841" tIns="45408" rIns="90841" bIns="45408"/>
          <a:lstStyle/>
          <a:p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  </a:t>
            </a:r>
            <a:r>
              <a:rPr lang="ko-KR" altLang="en-US" sz="1800" smtClean="0">
                <a:latin typeface="굴림체" pitchFamily="49" charset="-127"/>
                <a:ea typeface="굴림체" pitchFamily="49" charset="-127"/>
              </a:rPr>
              <a:t>먼저</a:t>
            </a:r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1800" smtClean="0">
                <a:latin typeface="굴림체" pitchFamily="49" charset="-127"/>
                <a:ea typeface="굴림체" pitchFamily="49" charset="-127"/>
              </a:rPr>
              <a:t>지금의 옥천입니다</a:t>
            </a:r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. </a:t>
            </a:r>
            <a:endParaRPr lang="en-US" altLang="ko-KR" sz="1800" smtClean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F63D8-0C5B-4611-88F3-F00C765788E0}" type="datetimeFigureOut">
              <a:rPr lang="ko-KR" altLang="en-US" smtClean="0"/>
              <a:pPr/>
              <a:t>2018-03-27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F2774-753E-4821-A917-48954762BB2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F63D8-0C5B-4611-88F3-F00C765788E0}" type="datetimeFigureOut">
              <a:rPr lang="ko-KR" altLang="en-US" smtClean="0"/>
              <a:pPr/>
              <a:t>2018-03-27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F2774-753E-4821-A917-48954762BB2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F63D8-0C5B-4611-88F3-F00C765788E0}" type="datetimeFigureOut">
              <a:rPr lang="ko-KR" altLang="en-US" smtClean="0"/>
              <a:pPr/>
              <a:t>2018-03-27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F2774-753E-4821-A917-48954762BB2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2902BA-E121-479A-8D1D-97053C92DF0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45E9E5-CC5F-480C-8814-37216526E34F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0323B2-C02A-4E0D-B973-8C542999768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1524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87D696-C057-4F0A-A21C-AF5C1F552DA9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D26FD4-FADD-4B19-8CC0-8F273E65CA08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47748B-0E63-4C22-A1E7-FBC5CC67D6D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A7E6DA-642D-4407-9586-5EDD14DBCCB9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5346B6-551D-4022-8730-93B080597BE6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F63D8-0C5B-4611-88F3-F00C765788E0}" type="datetimeFigureOut">
              <a:rPr lang="ko-KR" altLang="en-US" smtClean="0"/>
              <a:pPr/>
              <a:t>2018-03-27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F2774-753E-4821-A917-48954762BB2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8FDC83-D33D-4468-99DD-8F8F1F870F4A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3CD6C0-43DA-46AA-9C17-55EFEC975BC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209800" cy="5821362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152400" y="274638"/>
            <a:ext cx="6477000" cy="5821362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E4757D-41BA-4D11-87EB-D10587942AE8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1298F2-C949-41DC-B3F4-3C75FD113BE2}" type="slidenum">
              <a:rPr lang="en-US" altLang="ko-K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CD7127-E16F-42B8-8B3A-1B8F02A08094}" type="slidenum">
              <a:rPr lang="en-US" altLang="ko-K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F83EEE-037C-404E-990E-ECBEE36681E4}" type="slidenum">
              <a:rPr lang="en-US" altLang="ko-K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FC7126-1292-441D-94CE-7C8459072364}" type="slidenum">
              <a:rPr lang="en-US" altLang="ko-K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34B950-7FEA-485B-8F7C-6581A650491D}" type="slidenum">
              <a:rPr lang="en-US" altLang="ko-K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BE6A55-51FA-4699-BBCB-AE7D62C4C97D}" type="slidenum">
              <a:rPr lang="en-US" altLang="ko-K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F35EC4-8F41-428B-8C0A-847B8542AEAF}" type="slidenum">
              <a:rPr lang="en-US" altLang="ko-K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F63D8-0C5B-4611-88F3-F00C765788E0}" type="datetimeFigureOut">
              <a:rPr lang="ko-KR" altLang="en-US" smtClean="0"/>
              <a:pPr/>
              <a:t>2018-03-27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F2774-753E-4821-A917-48954762BB2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FB6596-2CFF-4941-A4E4-0D84AE7868A9}" type="slidenum">
              <a:rPr lang="en-US" altLang="ko-K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E10547-0B16-4162-B440-5F951D1AECD6}" type="slidenum">
              <a:rPr lang="en-US" altLang="ko-K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8498F0-624E-459B-BCE7-43AE8427FFE5}" type="slidenum">
              <a:rPr lang="en-US" altLang="ko-K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CA71DD-D787-4807-B8F6-63917F7E2FD2}" type="slidenum">
              <a:rPr lang="en-US" altLang="ko-K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F63D8-0C5B-4611-88F3-F00C765788E0}" type="datetimeFigureOut">
              <a:rPr lang="ko-KR" altLang="en-US" smtClean="0"/>
              <a:pPr/>
              <a:t>2018-03-27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F2774-753E-4821-A917-48954762BB2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F63D8-0C5B-4611-88F3-F00C765788E0}" type="datetimeFigureOut">
              <a:rPr lang="ko-KR" altLang="en-US" smtClean="0"/>
              <a:pPr/>
              <a:t>2018-03-27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F2774-753E-4821-A917-48954762BB2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F63D8-0C5B-4611-88F3-F00C765788E0}" type="datetimeFigureOut">
              <a:rPr lang="ko-KR" altLang="en-US" smtClean="0"/>
              <a:pPr/>
              <a:t>2018-03-27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F2774-753E-4821-A917-48954762BB2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F63D8-0C5B-4611-88F3-F00C765788E0}" type="datetimeFigureOut">
              <a:rPr lang="ko-KR" altLang="en-US" smtClean="0"/>
              <a:pPr/>
              <a:t>2018-03-27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F2774-753E-4821-A917-48954762BB2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F63D8-0C5B-4611-88F3-F00C765788E0}" type="datetimeFigureOut">
              <a:rPr lang="ko-KR" altLang="en-US" smtClean="0"/>
              <a:pPr/>
              <a:t>2018-03-27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F2774-753E-4821-A917-48954762BB2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F63D8-0C5B-4611-88F3-F00C765788E0}" type="datetimeFigureOut">
              <a:rPr lang="ko-KR" altLang="en-US" smtClean="0"/>
              <a:pPr/>
              <a:t>2018-03-27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F2774-753E-4821-A917-48954762BB2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3F63D8-0C5B-4611-88F3-F00C765788E0}" type="datetimeFigureOut">
              <a:rPr lang="ko-KR" altLang="en-US" smtClean="0"/>
              <a:pPr/>
              <a:t>2018-03-27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2F2774-753E-4821-A917-48954762BB2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838200"/>
            <a:ext cx="88392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  둘째 수준</a:t>
            </a:r>
          </a:p>
          <a:p>
            <a:pPr lvl="2"/>
            <a:r>
              <a:rPr lang="ko-KR" altLang="en-US" smtClean="0"/>
              <a:t> </a:t>
            </a:r>
            <a:r>
              <a:rPr lang="en-US" altLang="ko-KR" smtClean="0"/>
              <a:t>-  </a:t>
            </a:r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19600387" name="Rectangle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spcAft>
                <a:spcPct val="0"/>
              </a:spcAft>
              <a:defRPr/>
            </a:pPr>
            <a:endParaRPr lang="en-US" altLang="ko-KR"/>
          </a:p>
        </p:txBody>
      </p:sp>
      <p:sp>
        <p:nvSpPr>
          <p:cNvPr id="1960038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spcAft>
                <a:spcPct val="0"/>
              </a:spcAft>
              <a:defRPr/>
            </a:pPr>
            <a:endParaRPr lang="en-US" altLang="ko-KR"/>
          </a:p>
        </p:txBody>
      </p:sp>
      <p:sp>
        <p:nvSpPr>
          <p:cNvPr id="1960038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spcAft>
                <a:spcPct val="0"/>
              </a:spcAft>
              <a:defRPr/>
            </a:pPr>
            <a:fld id="{B4FB7ACF-9309-47AE-BB5E-49EC12C14F9C}" type="slidenum">
              <a:rPr lang="en-US" altLang="ko-KR"/>
              <a:pPr>
                <a:spcAft>
                  <a:spcPct val="0"/>
                </a:spcAft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txStyles>
    <p:titleStyle>
      <a:lvl1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2pPr>
      <a:lvl3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3pPr>
      <a:lvl4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4pPr>
      <a:lvl5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5pPr>
      <a:lvl6pPr marL="4572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6pPr>
      <a:lvl7pPr marL="9144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7pPr>
      <a:lvl8pPr marL="13716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8pPr>
      <a:lvl9pPr marL="18288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kumimoji="1" sz="2800" b="1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lr>
          <a:schemeClr val="bg1"/>
        </a:buClr>
        <a:buFont typeface="Wingdings" pitchFamily="2" charset="2"/>
        <a:buChar char="q"/>
        <a:defRPr kumimoji="1" sz="2400" b="1">
          <a:solidFill>
            <a:schemeClr val="bg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•"/>
        <a:defRPr kumimoji="1" sz="2000" b="1">
          <a:solidFill>
            <a:schemeClr val="bg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ko-KR">
              <a:solidFill>
                <a:prstClr val="black">
                  <a:tint val="75000"/>
                </a:prstClr>
              </a:solidFill>
              <a:ea typeface="HY견고딕" pitchFamily="18" charset="-127"/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ko-KR">
              <a:solidFill>
                <a:prstClr val="black">
                  <a:tint val="75000"/>
                </a:prstClr>
              </a:solidFill>
              <a:ea typeface="HY견고딕" pitchFamily="18" charset="-127"/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BD11F9D-0575-47E1-81D7-C4E74CBB65D3}" type="slidenum">
              <a:rPr kumimoji="1" lang="en-US" altLang="ko-KR">
                <a:solidFill>
                  <a:prstClr val="black">
                    <a:tint val="75000"/>
                  </a:prstClr>
                </a:solidFill>
                <a:ea typeface="HY견고딕" pitchFamily="18" charset="-127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kumimoji="1" lang="en-US" altLang="ko-KR">
              <a:solidFill>
                <a:prstClr val="black">
                  <a:tint val="75000"/>
                </a:prstClr>
              </a:solidFill>
              <a:ea typeface="HY견고딕" pitchFamily="18" charset="-127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그림 5" descr="Resized_20180327_094217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9427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60000"/>
              <a:buFont typeface="Monotype Sorts" pitchFamily="2" charset="2"/>
              <a:buNone/>
              <a:defRPr/>
            </a:pPr>
            <a:endParaRPr kumimoji="1" lang="ko-KR" altLang="en-US" sz="2000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35844" name="Rectangle 4"/>
          <p:cNvSpPr>
            <a:spLocks noChangeArrowheads="1"/>
          </p:cNvSpPr>
          <p:nvPr/>
        </p:nvSpPr>
        <p:spPr bwMode="auto">
          <a:xfrm>
            <a:off x="1619250" y="2060575"/>
            <a:ext cx="547211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endParaRPr kumimoji="1" lang="ko-KR" altLang="en-US" sz="6500" b="1" dirty="0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graphicFrame>
        <p:nvGraphicFramePr>
          <p:cNvPr id="8" name="표 7"/>
          <p:cNvGraphicFramePr>
            <a:graphicFrameLocks noGrp="1"/>
          </p:cNvGraphicFramePr>
          <p:nvPr/>
        </p:nvGraphicFramePr>
        <p:xfrm>
          <a:off x="5643570" y="214290"/>
          <a:ext cx="3357586" cy="777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57586"/>
              </a:tblGrid>
              <a:tr h="77724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4500" dirty="0" smtClean="0">
                          <a:latin typeface="HY헤드라인M" pitchFamily="18" charset="-127"/>
                          <a:ea typeface="HY헤드라인M" pitchFamily="18" charset="-127"/>
                        </a:rPr>
                        <a:t>건설교통과</a:t>
                      </a:r>
                      <a:endParaRPr lang="ko-KR" altLang="en-US" sz="45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>
            <a:spLocks noChangeArrowheads="1"/>
          </p:cNvSpPr>
          <p:nvPr/>
        </p:nvSpPr>
        <p:spPr bwMode="auto">
          <a:xfrm>
            <a:off x="179388" y="500063"/>
            <a:ext cx="8626475" cy="57864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▣ 이달의 중점 홍보 사항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가로등 </a:t>
            </a:r>
            <a:r>
              <a:rPr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제어반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및 전기시설물 안전점검</a:t>
            </a: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   -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홈페이지 및 </a:t>
            </a:r>
            <a:r>
              <a:rPr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감고을소식지</a:t>
            </a: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2018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년도 상반기 </a:t>
            </a:r>
            <a:r>
              <a:rPr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읍면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간이승강장 신규 설치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15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개소</a:t>
            </a: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   - </a:t>
            </a:r>
            <a:r>
              <a:rPr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영동읍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5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개소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용산면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5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개소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추풍령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,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용화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,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학산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,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양산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,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심천</a:t>
            </a: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    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각각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개소</a:t>
            </a: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   -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홍보 방법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홈페이지 및 지방지 신문보도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 </a:t>
            </a:r>
          </a:p>
        </p:txBody>
      </p:sp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180975" y="3571875"/>
            <a:ext cx="8783638" cy="259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10000"/>
              </a:lnSpc>
              <a:buClr>
                <a:srgbClr val="000000"/>
              </a:buClr>
              <a:tabLst>
                <a:tab pos="4953000" algn="l"/>
              </a:tabLst>
            </a:pPr>
            <a:r>
              <a:rPr lang="en-US" altLang="ko-KR" sz="2400" b="1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2928935"/>
            <a:ext cx="8640763" cy="37147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buClr>
                <a:prstClr val="black"/>
              </a:buClr>
              <a:tabLst>
                <a:tab pos="4953000" algn="l"/>
              </a:tabLst>
              <a:defRPr/>
            </a:pPr>
            <a:endParaRPr kumimoji="1" lang="en-US" altLang="ko-KR" sz="2400" b="1" ker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46050" y="333375"/>
            <a:ext cx="8783638" cy="25955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kumimoji="1"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 fontAlgn="base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endParaRPr kumimoji="1"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79512" y="3643314"/>
            <a:ext cx="8712200" cy="29266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Arial" pitchFamily="34" charset="0"/>
              <a:buChar char="•"/>
              <a:tabLst>
                <a:tab pos="4953000" algn="l"/>
              </a:tabLst>
              <a:defRPr/>
            </a:pPr>
            <a:endParaRPr kumimoji="1"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14-2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읍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·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면 보안등 설치 추진</a:t>
            </a:r>
            <a:endParaRPr lang="ko-KR" altLang="en-US" sz="2800" b="1" spc="-15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기   간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4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월중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대   상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영동군일원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230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여개소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읍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면 수량배분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사업비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150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   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착공</a:t>
            </a:r>
            <a:endParaRPr lang="en-US" altLang="ko-KR" sz="2400" b="1" kern="0" spc="-15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kumimoji="1" lang="en-US" altLang="ko-KR" sz="2400" b="1" kern="0" dirty="0">
              <a:solidFill>
                <a:srgbClr val="00B036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kumimoji="1"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3077" name="직사각형 7"/>
          <p:cNvSpPr>
            <a:spLocks noChangeArrowheads="1"/>
          </p:cNvSpPr>
          <p:nvPr/>
        </p:nvSpPr>
        <p:spPr bwMode="auto">
          <a:xfrm>
            <a:off x="107504" y="188641"/>
            <a:ext cx="8569896" cy="28253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14-1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 2/4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분기 도로관리 심의 위원회 개최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일     시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4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18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일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 ※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서면심의예정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심의대상 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-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도로구역에서 시설을 신설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개축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변경하는 사업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-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그밖의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목적으로 도로굴착을 수반하는 공사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2928935"/>
            <a:ext cx="8640763" cy="37147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buClr>
                <a:prstClr val="black"/>
              </a:buClr>
              <a:tabLst>
                <a:tab pos="4953000" algn="l"/>
              </a:tabLst>
              <a:defRPr/>
            </a:pPr>
            <a:endParaRPr kumimoji="1" lang="en-US" altLang="ko-KR" sz="2400" b="1" ker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46050" y="333375"/>
            <a:ext cx="8783638" cy="25955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kumimoji="1"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 fontAlgn="base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endParaRPr kumimoji="1"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79512" y="3357562"/>
            <a:ext cx="8712200" cy="32124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Arial" pitchFamily="34" charset="0"/>
              <a:buChar char="•"/>
              <a:tabLst>
                <a:tab pos="4953000" algn="l"/>
              </a:tabLst>
              <a:defRPr/>
            </a:pPr>
            <a:endParaRPr kumimoji="1"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14-4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운수사업차량 활용 군정광고지 제작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기     간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4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월중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대     상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8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대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개인택시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합동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개별화물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5,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전세버스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1)          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고효율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LED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등기구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교체 및 신설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    용 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군정 시책 이미지 및 관광지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특산품 등</a:t>
            </a:r>
            <a:endParaRPr kumimoji="1"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3077" name="직사각형 7"/>
          <p:cNvSpPr>
            <a:spLocks noChangeArrowheads="1"/>
          </p:cNvSpPr>
          <p:nvPr/>
        </p:nvSpPr>
        <p:spPr bwMode="auto">
          <a:xfrm>
            <a:off x="107504" y="188641"/>
            <a:ext cx="8569896" cy="28253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14-3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영동읍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시가지 조도개선 사업추진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기     간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4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월중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대     상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주요간선도로를 제외한 마을 안길 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               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고효율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LED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등기구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교체 및 신설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    용 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착공</a:t>
            </a:r>
            <a:endParaRPr lang="en-US" altLang="ko-KR" sz="2400" b="1" kern="0" spc="-150" dirty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42844" y="142852"/>
            <a:ext cx="8783638" cy="30940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kumimoji="1"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 fontAlgn="base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endParaRPr kumimoji="1"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 flipV="1">
            <a:off x="142844" y="6000767"/>
            <a:ext cx="8793194" cy="45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Arial" pitchFamily="34" charset="0"/>
              <a:buChar char="•"/>
              <a:tabLst>
                <a:tab pos="4953000" algn="l"/>
              </a:tabLst>
              <a:defRPr/>
            </a:pPr>
            <a:endParaRPr kumimoji="1"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914400" lvl="1" indent="-457200">
              <a:lnSpc>
                <a:spcPct val="13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kumimoji="1"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0" y="3286125"/>
            <a:ext cx="8640763" cy="3357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buClr>
                <a:prstClr val="black"/>
              </a:buClr>
              <a:tabLst>
                <a:tab pos="4953000" algn="l"/>
              </a:tabLst>
              <a:defRPr/>
            </a:pPr>
            <a:endParaRPr kumimoji="1" lang="en-US" altLang="ko-KR" sz="2400" b="1" ker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9" name="직사각형 7"/>
          <p:cNvSpPr>
            <a:spLocks noChangeArrowheads="1"/>
          </p:cNvSpPr>
          <p:nvPr/>
        </p:nvSpPr>
        <p:spPr bwMode="auto">
          <a:xfrm>
            <a:off x="0" y="214290"/>
            <a:ext cx="9036496" cy="29546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33400" indent="-5334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14-5</a:t>
            </a: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운수업체 유가보조금 지급</a:t>
            </a:r>
            <a:endParaRPr lang="ko-KR" altLang="en-US" sz="2800" b="1" kern="0" spc="-15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보조사업자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관내운수사업자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보조금지급액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:70,872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천원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지급방법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유가보조금 정산시스템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연계 카드사별 청구에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                 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의한 계좌 입금</a:t>
            </a:r>
            <a:endParaRPr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295244" y="295252"/>
            <a:ext cx="8783638" cy="30940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kumimoji="1"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 fontAlgn="base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endParaRPr kumimoji="1"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2" name="직사각형 11"/>
          <p:cNvSpPr/>
          <p:nvPr/>
        </p:nvSpPr>
        <p:spPr>
          <a:xfrm>
            <a:off x="142844" y="3143248"/>
            <a:ext cx="8501122" cy="29546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0" indent="-5334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14-6</a:t>
            </a: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ko-KR" altLang="en-US" sz="2800" b="1" kern="0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읍면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간이 승강장 신규설치 </a:t>
            </a:r>
            <a:endParaRPr lang="ko-KR" altLang="en-US" sz="2800" b="1" kern="0" spc="-15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spc="7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대상지 </a:t>
            </a:r>
            <a:r>
              <a:rPr lang="en-US" altLang="ko-KR" sz="2400" b="1" kern="0" spc="7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15</a:t>
            </a:r>
            <a:r>
              <a:rPr lang="ko-KR" altLang="en-US" sz="2400" b="1" kern="0" spc="7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개소</a:t>
            </a:r>
            <a:r>
              <a:rPr lang="en-US" altLang="ko-KR" sz="2400" b="1" kern="0" spc="7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kern="0" spc="7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영동읍</a:t>
            </a:r>
            <a:r>
              <a:rPr lang="en-US" altLang="ko-KR" sz="2400" b="1" kern="0" spc="7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5, </a:t>
            </a:r>
            <a:r>
              <a:rPr lang="ko-KR" altLang="en-US" sz="2400" b="1" kern="0" spc="7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용산</a:t>
            </a:r>
            <a:r>
              <a:rPr lang="en-US" altLang="ko-KR" sz="2400" b="1" kern="0" spc="7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5,</a:t>
            </a:r>
            <a:r>
              <a:rPr lang="ko-KR" altLang="en-US" sz="2400" b="1" kern="0" spc="7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추풍령</a:t>
            </a:r>
            <a:r>
              <a:rPr lang="en-US" altLang="ko-KR" sz="2400" b="1" kern="0" spc="7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1,</a:t>
            </a:r>
            <a:r>
              <a:rPr lang="ko-KR" altLang="en-US" sz="2400" b="1" kern="0" spc="7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용화</a:t>
            </a:r>
            <a:r>
              <a:rPr lang="en-US" altLang="ko-KR" sz="2400" b="1" kern="0" spc="7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1,</a:t>
            </a:r>
            <a:r>
              <a:rPr lang="ko-KR" altLang="en-US" sz="2400" b="1" kern="0" spc="7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학산</a:t>
            </a:r>
            <a:r>
              <a:rPr lang="en-US" altLang="ko-KR" sz="2400" b="1" kern="0" spc="7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1</a:t>
            </a: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tabLst>
                <a:tab pos="4953000" algn="l"/>
              </a:tabLst>
              <a:defRPr/>
            </a:pPr>
            <a:r>
              <a:rPr lang="en-US" altLang="ko-KR" sz="2400" b="1" kern="0" spc="7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              </a:t>
            </a:r>
            <a:r>
              <a:rPr lang="ko-KR" altLang="en-US" sz="2400" b="1" kern="0" spc="7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양산</a:t>
            </a:r>
            <a:r>
              <a:rPr lang="en-US" altLang="ko-KR" sz="2400" b="1" kern="0" spc="7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1, </a:t>
            </a:r>
            <a:r>
              <a:rPr lang="ko-KR" altLang="en-US" sz="2400" b="1" kern="0" spc="7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심천</a:t>
            </a:r>
            <a:r>
              <a:rPr lang="en-US" altLang="ko-KR" sz="2400" b="1" kern="0" spc="7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1)</a:t>
            </a: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spc="7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사업비 </a:t>
            </a:r>
            <a:r>
              <a:rPr lang="en-US" altLang="ko-KR" sz="2400" b="1" kern="0" spc="7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190</a:t>
            </a:r>
            <a:r>
              <a:rPr lang="ko-KR" altLang="en-US" sz="2400" b="1" kern="0" spc="7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b="1" kern="0" spc="7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내   용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설계 및 착공</a:t>
            </a:r>
            <a:endParaRPr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"/>
          <p:cNvSpPr>
            <a:spLocks noChangeArrowheads="1"/>
          </p:cNvSpPr>
          <p:nvPr/>
        </p:nvSpPr>
        <p:spPr bwMode="auto">
          <a:xfrm flipV="1">
            <a:off x="142844" y="6000767"/>
            <a:ext cx="8793194" cy="45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Arial" pitchFamily="34" charset="0"/>
              <a:buChar char="•"/>
              <a:tabLst>
                <a:tab pos="4953000" algn="l"/>
              </a:tabLst>
              <a:defRPr/>
            </a:pPr>
            <a:endParaRPr kumimoji="1"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914400" lvl="1" indent="-457200">
              <a:lnSpc>
                <a:spcPct val="13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kumimoji="1"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0" y="3286125"/>
            <a:ext cx="8640763" cy="3357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buClr>
                <a:prstClr val="black"/>
              </a:buClr>
              <a:tabLst>
                <a:tab pos="4953000" algn="l"/>
              </a:tabLst>
              <a:defRPr/>
            </a:pPr>
            <a:endParaRPr kumimoji="1" lang="en-US" altLang="ko-KR" sz="2400" b="1" ker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" name="직사각형 7"/>
          <p:cNvSpPr>
            <a:spLocks noChangeArrowheads="1"/>
          </p:cNvSpPr>
          <p:nvPr/>
        </p:nvSpPr>
        <p:spPr bwMode="auto">
          <a:xfrm>
            <a:off x="0" y="276069"/>
            <a:ext cx="9036496" cy="11633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14-07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.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군도 및 농어촌도로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확포장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사업 추진</a:t>
            </a:r>
            <a:endParaRPr kumimoji="1" lang="en-US" altLang="ko-KR" sz="2400" b="1" kern="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tabLst>
                <a:tab pos="4953000" algn="l"/>
              </a:tabLst>
            </a:pPr>
            <a:r>
              <a:rPr kumimoji="1"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                   </a:t>
            </a:r>
            <a:endParaRPr kumimoji="1" lang="en-US" altLang="ko-KR" sz="2400" b="1" kern="0" dirty="0">
              <a:solidFill>
                <a:srgbClr val="00B036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graphicFrame>
        <p:nvGraphicFramePr>
          <p:cNvPr id="7" name="표 6"/>
          <p:cNvGraphicFramePr>
            <a:graphicFrameLocks noGrp="1"/>
          </p:cNvGraphicFramePr>
          <p:nvPr/>
        </p:nvGraphicFramePr>
        <p:xfrm>
          <a:off x="428596" y="1154538"/>
          <a:ext cx="8215370" cy="4667861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2500330"/>
                <a:gridCol w="1785950"/>
                <a:gridCol w="1214446"/>
                <a:gridCol w="2000264"/>
                <a:gridCol w="714380"/>
              </a:tblGrid>
              <a:tr h="708859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dirty="0" smtClean="0"/>
                        <a:t>사  업  명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dirty="0" smtClean="0"/>
                        <a:t>사  업  량 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dirty="0" smtClean="0"/>
                        <a:t>사 업 비</a:t>
                      </a:r>
                      <a:r>
                        <a:rPr lang="en-US" altLang="ko-KR" dirty="0" smtClean="0"/>
                        <a:t>(</a:t>
                      </a:r>
                      <a:r>
                        <a:rPr lang="ko-KR" altLang="en-US" dirty="0" err="1" smtClean="0"/>
                        <a:t>백만원</a:t>
                      </a:r>
                      <a:r>
                        <a:rPr lang="en-US" altLang="ko-KR" dirty="0" smtClean="0"/>
                        <a:t>)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dirty="0" smtClean="0"/>
                        <a:t>내      용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dirty="0" smtClean="0"/>
                        <a:t>비고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5062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b="1" dirty="0" smtClean="0"/>
                        <a:t>합    계</a:t>
                      </a:r>
                      <a:endParaRPr lang="ko-KR" alt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1" dirty="0" smtClean="0"/>
                        <a:t>8</a:t>
                      </a:r>
                      <a:r>
                        <a:rPr lang="ko-KR" altLang="en-US" sz="1800" b="1" dirty="0" err="1" smtClean="0"/>
                        <a:t>개노선</a:t>
                      </a:r>
                      <a:endParaRPr lang="ko-KR" altLang="en-US" sz="18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1" dirty="0" smtClean="0"/>
                        <a:t>4,816</a:t>
                      </a:r>
                      <a:endParaRPr lang="ko-KR" alt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9365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1500" b="1" dirty="0" smtClean="0"/>
                        <a:t>추풍령</a:t>
                      </a:r>
                      <a:r>
                        <a:rPr lang="en-US" altLang="ko-KR" sz="1500" b="1" dirty="0" smtClean="0"/>
                        <a:t>(</a:t>
                      </a:r>
                      <a:r>
                        <a:rPr lang="ko-KR" altLang="en-US" sz="1500" b="1" dirty="0" smtClean="0"/>
                        <a:t>사부리</a:t>
                      </a:r>
                      <a:r>
                        <a:rPr lang="en-US" altLang="ko-KR" sz="1500" b="1" dirty="0" smtClean="0"/>
                        <a:t>)</a:t>
                      </a:r>
                      <a:r>
                        <a:rPr lang="ko-KR" altLang="en-US" sz="1500" b="1" dirty="0" err="1" smtClean="0"/>
                        <a:t>도로확포장</a:t>
                      </a:r>
                      <a:r>
                        <a:rPr lang="ko-KR" altLang="en-US" sz="1500" b="1" dirty="0" smtClean="0"/>
                        <a:t> </a:t>
                      </a:r>
                      <a:endParaRPr lang="ko-KR" alt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1400" dirty="0" smtClean="0"/>
                        <a:t>L=0.6km</a:t>
                      </a:r>
                      <a:r>
                        <a:rPr lang="en-US" altLang="ko-KR" sz="1400" baseline="0" dirty="0" smtClean="0"/>
                        <a:t> ,</a:t>
                      </a:r>
                      <a:r>
                        <a:rPr lang="en-US" altLang="ko-KR" sz="1400" dirty="0" smtClean="0"/>
                        <a:t>B=8.0m</a:t>
                      </a:r>
                      <a:endParaRPr lang="ko-KR" altLang="en-US" sz="14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1400" dirty="0" smtClean="0"/>
                        <a:t>300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1400" dirty="0" smtClean="0"/>
                        <a:t>보상협의 추진</a:t>
                      </a:r>
                      <a:endParaRPr lang="ko-KR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1069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1500" b="1" dirty="0" smtClean="0"/>
                        <a:t>산막</a:t>
                      </a:r>
                      <a:r>
                        <a:rPr lang="en-US" altLang="ko-KR" sz="1500" b="1" dirty="0" smtClean="0"/>
                        <a:t>~</a:t>
                      </a:r>
                      <a:r>
                        <a:rPr lang="ko-KR" altLang="en-US" sz="1500" b="1" dirty="0" err="1" smtClean="0"/>
                        <a:t>조동간</a:t>
                      </a:r>
                      <a:r>
                        <a:rPr lang="ko-KR" altLang="en-US" sz="1500" b="1" dirty="0" smtClean="0"/>
                        <a:t> </a:t>
                      </a:r>
                      <a:r>
                        <a:rPr lang="ko-KR" altLang="en-US" sz="1500" b="1" dirty="0" err="1" smtClean="0"/>
                        <a:t>도로확포장</a:t>
                      </a:r>
                      <a:endParaRPr lang="ko-KR" alt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1400" dirty="0" smtClean="0"/>
                        <a:t>L=0.6km,</a:t>
                      </a:r>
                      <a:r>
                        <a:rPr lang="en-US" altLang="ko-KR" sz="1400" baseline="0" dirty="0" smtClean="0"/>
                        <a:t> </a:t>
                      </a:r>
                      <a:r>
                        <a:rPr lang="en-US" altLang="ko-KR" sz="1400" dirty="0" smtClean="0"/>
                        <a:t>B=8.0m</a:t>
                      </a:r>
                      <a:endParaRPr lang="ko-KR" altLang="en-US" sz="14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1400" dirty="0" smtClean="0"/>
                        <a:t>300</a:t>
                      </a:r>
                      <a:endParaRPr lang="ko-KR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400" dirty="0" smtClean="0"/>
                        <a:t>보상협의 추진</a:t>
                      </a:r>
                      <a:endParaRPr lang="ko-KR" altLang="en-US" sz="14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7823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1500" b="1" dirty="0" smtClean="0"/>
                        <a:t>추풍령</a:t>
                      </a:r>
                      <a:r>
                        <a:rPr lang="en-US" altLang="ko-KR" sz="1500" b="1" dirty="0" smtClean="0"/>
                        <a:t>(</a:t>
                      </a:r>
                      <a:r>
                        <a:rPr lang="ko-KR" altLang="en-US" sz="1500" b="1" dirty="0" err="1" smtClean="0"/>
                        <a:t>계룡리</a:t>
                      </a:r>
                      <a:r>
                        <a:rPr lang="en-US" altLang="ko-KR" sz="1500" b="1" dirty="0" smtClean="0"/>
                        <a:t>)</a:t>
                      </a:r>
                      <a:r>
                        <a:rPr lang="ko-KR" altLang="en-US" sz="1500" b="1" dirty="0" err="1" smtClean="0"/>
                        <a:t>도로확포장</a:t>
                      </a:r>
                      <a:endParaRPr lang="ko-KR" alt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1400" dirty="0" smtClean="0"/>
                        <a:t>L=0.6km,</a:t>
                      </a:r>
                      <a:r>
                        <a:rPr lang="en-US" altLang="ko-KR" sz="1400" baseline="0" dirty="0" smtClean="0"/>
                        <a:t> </a:t>
                      </a:r>
                      <a:r>
                        <a:rPr lang="en-US" altLang="ko-KR" sz="1400" dirty="0" smtClean="0"/>
                        <a:t>B=6.0m</a:t>
                      </a:r>
                      <a:endParaRPr lang="ko-KR" altLang="en-US" sz="14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1400" dirty="0" smtClean="0"/>
                        <a:t>350</a:t>
                      </a:r>
                      <a:endParaRPr lang="ko-KR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400" dirty="0" smtClean="0"/>
                        <a:t>보상협의 추진</a:t>
                      </a:r>
                      <a:endParaRPr lang="ko-KR" altLang="en-US" sz="14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5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3691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1500" b="1" dirty="0" err="1" smtClean="0"/>
                        <a:t>학촌</a:t>
                      </a:r>
                      <a:r>
                        <a:rPr lang="en-US" altLang="ko-KR" sz="1500" b="1" dirty="0" smtClean="0"/>
                        <a:t>~</a:t>
                      </a:r>
                      <a:r>
                        <a:rPr lang="ko-KR" altLang="en-US" sz="1500" b="1" dirty="0" smtClean="0"/>
                        <a:t>마곡간 </a:t>
                      </a:r>
                      <a:r>
                        <a:rPr lang="ko-KR" altLang="en-US" sz="1500" b="1" dirty="0" err="1" smtClean="0"/>
                        <a:t>도로확포장</a:t>
                      </a:r>
                      <a:endParaRPr lang="ko-KR" alt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1400" dirty="0" smtClean="0"/>
                        <a:t>L=0.9km,</a:t>
                      </a:r>
                      <a:r>
                        <a:rPr lang="en-US" altLang="ko-KR" sz="1400" baseline="0" dirty="0" smtClean="0"/>
                        <a:t> </a:t>
                      </a:r>
                      <a:r>
                        <a:rPr lang="en-US" altLang="ko-KR" sz="1400" dirty="0" smtClean="0"/>
                        <a:t>B=6.0m</a:t>
                      </a:r>
                      <a:endParaRPr lang="ko-KR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1400" dirty="0" smtClean="0"/>
                        <a:t>750</a:t>
                      </a:r>
                      <a:endParaRPr lang="ko-KR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400" dirty="0" smtClean="0"/>
                        <a:t>보상협의 추진</a:t>
                      </a:r>
                      <a:endParaRPr lang="ko-KR" altLang="en-US" sz="14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9560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1500" b="1" dirty="0" err="1" smtClean="0"/>
                        <a:t>횡지</a:t>
                      </a:r>
                      <a:r>
                        <a:rPr lang="en-US" altLang="ko-KR" sz="1500" b="1" dirty="0" smtClean="0"/>
                        <a:t>~</a:t>
                      </a:r>
                      <a:r>
                        <a:rPr lang="ko-KR" altLang="en-US" sz="1500" b="1" dirty="0" err="1" smtClean="0"/>
                        <a:t>구백간</a:t>
                      </a:r>
                      <a:r>
                        <a:rPr lang="ko-KR" altLang="en-US" sz="1500" b="1" dirty="0" smtClean="0"/>
                        <a:t> </a:t>
                      </a:r>
                      <a:r>
                        <a:rPr lang="ko-KR" altLang="en-US" sz="1500" b="1" dirty="0" err="1" smtClean="0"/>
                        <a:t>도로확포장</a:t>
                      </a:r>
                      <a:endParaRPr lang="ko-KR" alt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1400" dirty="0" smtClean="0"/>
                        <a:t>L=0.6km,</a:t>
                      </a:r>
                      <a:r>
                        <a:rPr lang="en-US" altLang="ko-KR" sz="1400" baseline="0" dirty="0" smtClean="0"/>
                        <a:t> </a:t>
                      </a:r>
                      <a:r>
                        <a:rPr lang="en-US" altLang="ko-KR" sz="1400" dirty="0" smtClean="0"/>
                        <a:t>B=6.0m</a:t>
                      </a:r>
                      <a:endParaRPr lang="ko-KR" altLang="en-US" sz="14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1400" dirty="0" smtClean="0"/>
                        <a:t>300</a:t>
                      </a:r>
                      <a:endParaRPr lang="ko-KR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400" dirty="0" smtClean="0"/>
                        <a:t>보상협의 추진</a:t>
                      </a:r>
                      <a:endParaRPr lang="ko-KR" altLang="en-US" sz="14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3315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1500" b="1" dirty="0" err="1" smtClean="0"/>
                        <a:t>광평</a:t>
                      </a:r>
                      <a:r>
                        <a:rPr lang="ko-KR" altLang="en-US" sz="1500" b="1" baseline="0" dirty="0" err="1" smtClean="0"/>
                        <a:t>도로확포장</a:t>
                      </a:r>
                      <a:endParaRPr lang="ko-KR" alt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1400" dirty="0" smtClean="0"/>
                        <a:t>L=0.25km,</a:t>
                      </a:r>
                      <a:r>
                        <a:rPr lang="en-US" altLang="ko-KR" sz="1400" baseline="0" dirty="0" smtClean="0"/>
                        <a:t> </a:t>
                      </a:r>
                      <a:r>
                        <a:rPr lang="en-US" altLang="ko-KR" sz="1400" dirty="0" smtClean="0"/>
                        <a:t>B=8.0m</a:t>
                      </a:r>
                      <a:endParaRPr lang="ko-KR" altLang="en-US" sz="14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1400" dirty="0" smtClean="0"/>
                        <a:t>500</a:t>
                      </a:r>
                      <a:endParaRPr lang="ko-KR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400" dirty="0" smtClean="0"/>
                        <a:t>관련기관 협의</a:t>
                      </a:r>
                      <a:endParaRPr lang="ko-KR" altLang="en-US" sz="14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4429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1500" b="1" dirty="0" err="1" smtClean="0"/>
                        <a:t>하가도로확포장</a:t>
                      </a:r>
                      <a:endParaRPr lang="ko-KR" alt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1400" dirty="0" smtClean="0"/>
                        <a:t>L=0.1km,</a:t>
                      </a:r>
                      <a:r>
                        <a:rPr lang="en-US" altLang="ko-KR" sz="1400" baseline="0" dirty="0" smtClean="0"/>
                        <a:t> </a:t>
                      </a:r>
                      <a:r>
                        <a:rPr lang="en-US" altLang="ko-KR" sz="1400" dirty="0" smtClean="0"/>
                        <a:t>B=6.0m</a:t>
                      </a:r>
                      <a:endParaRPr lang="ko-KR" altLang="en-US" sz="14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1400" dirty="0" smtClean="0"/>
                        <a:t>190</a:t>
                      </a:r>
                      <a:endParaRPr lang="ko-KR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400" dirty="0" smtClean="0"/>
                        <a:t>공사 착공</a:t>
                      </a:r>
                      <a:endParaRPr lang="ko-KR" altLang="en-US" sz="14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4429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1500" b="1" dirty="0" err="1" smtClean="0"/>
                        <a:t>율리</a:t>
                      </a:r>
                      <a:r>
                        <a:rPr lang="en-US" altLang="ko-KR" sz="1500" b="1" dirty="0" smtClean="0"/>
                        <a:t>~</a:t>
                      </a:r>
                      <a:r>
                        <a:rPr lang="ko-KR" altLang="en-US" sz="1500" b="1" dirty="0" err="1" smtClean="0"/>
                        <a:t>한석간</a:t>
                      </a:r>
                      <a:r>
                        <a:rPr lang="ko-KR" altLang="en-US" sz="1500" b="1" dirty="0" smtClean="0"/>
                        <a:t> </a:t>
                      </a:r>
                      <a:r>
                        <a:rPr lang="ko-KR" altLang="en-US" sz="1500" b="1" dirty="0" err="1" smtClean="0"/>
                        <a:t>도로확포장</a:t>
                      </a:r>
                      <a:endParaRPr lang="ko-KR" alt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1400" dirty="0" smtClean="0"/>
                        <a:t>L=0.86km,</a:t>
                      </a:r>
                      <a:r>
                        <a:rPr lang="en-US" altLang="ko-KR" sz="1400" baseline="0" dirty="0" smtClean="0"/>
                        <a:t> </a:t>
                      </a:r>
                      <a:r>
                        <a:rPr lang="en-US" altLang="ko-KR" sz="1400" dirty="0" smtClean="0"/>
                        <a:t>B=8.0m</a:t>
                      </a:r>
                      <a:endParaRPr lang="ko-KR" altLang="en-US" sz="14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1400" dirty="0" smtClean="0"/>
                        <a:t>914</a:t>
                      </a:r>
                      <a:endParaRPr lang="ko-KR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1400" dirty="0" smtClean="0"/>
                        <a:t>구조물</a:t>
                      </a:r>
                      <a:r>
                        <a:rPr lang="ko-KR" altLang="en-US" sz="1400" baseline="0" dirty="0" smtClean="0"/>
                        <a:t> </a:t>
                      </a:r>
                      <a:r>
                        <a:rPr lang="ko-KR" altLang="en-US" sz="1400" dirty="0" smtClean="0"/>
                        <a:t>및 배수공시공</a:t>
                      </a:r>
                      <a:endParaRPr lang="ko-KR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"/>
          <p:cNvSpPr>
            <a:spLocks noChangeArrowheads="1"/>
          </p:cNvSpPr>
          <p:nvPr/>
        </p:nvSpPr>
        <p:spPr bwMode="auto">
          <a:xfrm flipV="1">
            <a:off x="142844" y="6000767"/>
            <a:ext cx="8793194" cy="45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Arial" pitchFamily="34" charset="0"/>
              <a:buChar char="•"/>
              <a:tabLst>
                <a:tab pos="4953000" algn="l"/>
              </a:tabLst>
              <a:defRPr/>
            </a:pPr>
            <a:endParaRPr kumimoji="1"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914400" lvl="1" indent="-457200">
              <a:lnSpc>
                <a:spcPct val="13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kumimoji="1"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0" y="3286125"/>
            <a:ext cx="8640763" cy="3357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buClr>
                <a:prstClr val="black"/>
              </a:buClr>
              <a:tabLst>
                <a:tab pos="4953000" algn="l"/>
              </a:tabLst>
              <a:defRPr/>
            </a:pPr>
            <a:endParaRPr kumimoji="1" lang="en-US" altLang="ko-KR" sz="2400" b="1" ker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9" name="직사각형 7"/>
          <p:cNvSpPr>
            <a:spLocks noChangeArrowheads="1"/>
          </p:cNvSpPr>
          <p:nvPr/>
        </p:nvSpPr>
        <p:spPr bwMode="auto">
          <a:xfrm>
            <a:off x="0" y="246421"/>
            <a:ext cx="9036496" cy="24560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14-8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.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회전교차로 설치 사업 추진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endParaRPr lang="en-US" altLang="ko-KR" sz="10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사  업  비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700</a:t>
            </a:r>
            <a:r>
              <a:rPr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사  업  량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3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개소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[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부용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3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교차로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구교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교차로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구교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2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교차로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]</a:t>
            </a: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kumimoji="1"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내       용 </a:t>
            </a:r>
            <a:r>
              <a:rPr kumimoji="1"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kumimoji="1"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관련기관 협의 및 보상협의</a:t>
            </a:r>
            <a:endParaRPr kumimoji="1" lang="en-US" altLang="ko-KR" sz="2400" b="1" kern="0" dirty="0">
              <a:solidFill>
                <a:srgbClr val="00B036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0" name="직사각형 7"/>
          <p:cNvSpPr>
            <a:spLocks noChangeArrowheads="1"/>
          </p:cNvSpPr>
          <p:nvPr/>
        </p:nvSpPr>
        <p:spPr bwMode="auto">
          <a:xfrm>
            <a:off x="0" y="2973207"/>
            <a:ext cx="9036496" cy="24560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14-9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.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2018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군도 및 농어촌도로 재포장사업 추진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tabLst>
                <a:tab pos="4953000" algn="l"/>
              </a:tabLst>
            </a:pPr>
            <a:endParaRPr lang="en-US" altLang="ko-KR" sz="10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사  업  비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1,000</a:t>
            </a:r>
            <a:r>
              <a:rPr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2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사  업  량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당곡지구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외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16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개소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L=14km</a:t>
            </a: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내       용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조사측량 및 사업 추진</a:t>
            </a: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"/>
          <p:cNvSpPr>
            <a:spLocks noChangeArrowheads="1"/>
          </p:cNvSpPr>
          <p:nvPr/>
        </p:nvSpPr>
        <p:spPr bwMode="auto">
          <a:xfrm flipV="1">
            <a:off x="142844" y="6000767"/>
            <a:ext cx="8793194" cy="45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Arial" pitchFamily="34" charset="0"/>
              <a:buChar char="•"/>
              <a:tabLst>
                <a:tab pos="4953000" algn="l"/>
              </a:tabLst>
              <a:defRPr/>
            </a:pPr>
            <a:endParaRPr kumimoji="1"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914400" lvl="1" indent="-457200">
              <a:lnSpc>
                <a:spcPct val="13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kumimoji="1"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9" name="직사각형 7"/>
          <p:cNvSpPr>
            <a:spLocks noChangeArrowheads="1"/>
          </p:cNvSpPr>
          <p:nvPr/>
        </p:nvSpPr>
        <p:spPr bwMode="auto">
          <a:xfrm>
            <a:off x="0" y="71414"/>
            <a:ext cx="9036496" cy="310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tabLst>
                <a:tab pos="4953000" algn="l"/>
              </a:tabLst>
            </a:pP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14-10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영동군 과속방지턱 보수사업 추진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tabLst>
                <a:tab pos="4953000" algn="l"/>
              </a:tabLst>
            </a:pPr>
            <a:endParaRPr lang="en-US" altLang="ko-KR" sz="10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사  업  비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187</a:t>
            </a:r>
            <a:r>
              <a:rPr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사  업  량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방지턱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도색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82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개소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, 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표지판설치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217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개소</a:t>
            </a: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tabLst>
                <a:tab pos="4953000" algn="l"/>
              </a:tabLst>
            </a:pP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                   </a:t>
            </a:r>
            <a:r>
              <a:rPr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방지턱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설치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6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개소</a:t>
            </a: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내       용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사업 준공</a:t>
            </a: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4" name="직사각형 13"/>
          <p:cNvSpPr/>
          <p:nvPr/>
        </p:nvSpPr>
        <p:spPr>
          <a:xfrm>
            <a:off x="0" y="3357562"/>
            <a:ext cx="9001156" cy="25022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14-11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영동군 군도 및 농어촌도로 차선도색사업 추진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tabLst>
                <a:tab pos="4953000" algn="l"/>
              </a:tabLst>
            </a:pPr>
            <a:endParaRPr lang="en-US" altLang="ko-KR" sz="10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사  업  비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105</a:t>
            </a:r>
            <a:r>
              <a:rPr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사  업  량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설계지구 외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6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개소 차선도색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(L=19.6km)</a:t>
            </a: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내       용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사업 준공</a:t>
            </a: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42844" y="142852"/>
            <a:ext cx="8783638" cy="30940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kumimoji="1"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 fontAlgn="base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endParaRPr kumimoji="1"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 flipV="1">
            <a:off x="142844" y="6000767"/>
            <a:ext cx="8793194" cy="45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Arial" pitchFamily="34" charset="0"/>
              <a:buChar char="•"/>
              <a:tabLst>
                <a:tab pos="4953000" algn="l"/>
              </a:tabLst>
              <a:defRPr/>
            </a:pPr>
            <a:endParaRPr kumimoji="1"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914400" lvl="1" indent="-457200">
              <a:lnSpc>
                <a:spcPct val="13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kumimoji="1"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0" y="3286125"/>
            <a:ext cx="8640763" cy="3357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buClr>
                <a:prstClr val="black"/>
              </a:buClr>
              <a:tabLst>
                <a:tab pos="4953000" algn="l"/>
              </a:tabLst>
              <a:defRPr/>
            </a:pPr>
            <a:endParaRPr kumimoji="1" lang="en-US" altLang="ko-KR" sz="2400" b="1" ker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9" name="직사각형 7"/>
          <p:cNvSpPr>
            <a:spLocks noChangeArrowheads="1"/>
          </p:cNvSpPr>
          <p:nvPr/>
        </p:nvSpPr>
        <p:spPr bwMode="auto">
          <a:xfrm>
            <a:off x="142844" y="214290"/>
            <a:ext cx="8893652" cy="28253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33400" indent="-5334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14-12</a:t>
            </a:r>
            <a:r>
              <a:rPr lang="en-US" altLang="ko-KR" sz="24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ko-KR" altLang="en-US" sz="24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농업생산기반시설 정비사업 추진</a:t>
            </a:r>
            <a:endParaRPr lang="en-US" altLang="ko-KR" sz="2400" b="1" kern="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90600" lvl="1" indent="-533400">
              <a:lnSpc>
                <a:spcPct val="150000"/>
              </a:lnSpc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대       상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영동읍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외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9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개 면</a:t>
            </a:r>
            <a:endParaRPr lang="en-US" altLang="ko-KR" sz="2400" b="1" dirty="0" smtClean="0">
              <a:solidFill>
                <a:srgbClr val="FF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90600" lvl="1" indent="-533400">
              <a:lnSpc>
                <a:spcPct val="150000"/>
              </a:lnSpc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사  업  량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용배수로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정비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18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개소</a:t>
            </a:r>
            <a:endParaRPr lang="en-US" altLang="ko-KR" sz="2400" b="1" dirty="0" smtClean="0">
              <a:solidFill>
                <a:srgbClr val="FF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90600" lvl="1" indent="-533400">
              <a:lnSpc>
                <a:spcPct val="150000"/>
              </a:lnSpc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사  업  비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550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90600" lvl="1" indent="-533400">
              <a:lnSpc>
                <a:spcPct val="150000"/>
              </a:lnSpc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       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실시설계 완료 후 공사 집행</a:t>
            </a:r>
            <a:endParaRPr lang="en-US" altLang="ko-KR" sz="2400" b="1" spc="-15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295244" y="295252"/>
            <a:ext cx="8783638" cy="30940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kumimoji="1"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 fontAlgn="base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endParaRPr kumimoji="1"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2" name="직사각형 11"/>
          <p:cNvSpPr/>
          <p:nvPr/>
        </p:nvSpPr>
        <p:spPr>
          <a:xfrm>
            <a:off x="142844" y="3071810"/>
            <a:ext cx="8501122" cy="27515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0" indent="-5334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14-13. </a:t>
            </a:r>
            <a:r>
              <a:rPr lang="ko-KR" altLang="en-US" sz="24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농번기대비 용수로 </a:t>
            </a:r>
            <a:r>
              <a:rPr lang="ko-KR" altLang="en-US" sz="2400" b="1" kern="0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퇴적토</a:t>
            </a:r>
            <a:r>
              <a:rPr lang="ko-KR" altLang="en-US" sz="24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준설</a:t>
            </a:r>
            <a:r>
              <a:rPr lang="en-US" altLang="ko-KR" sz="24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(1</a:t>
            </a:r>
            <a:r>
              <a:rPr lang="ko-KR" altLang="en-US" sz="24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차</a:t>
            </a:r>
            <a:r>
              <a:rPr lang="en-US" altLang="ko-KR" sz="24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</a:t>
            </a:r>
            <a:r>
              <a:rPr lang="ko-KR" altLang="en-US" sz="24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추진</a:t>
            </a:r>
            <a:endParaRPr lang="en-US" altLang="ko-KR" sz="2400" b="1" kern="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90600" lvl="1" indent="-533400">
              <a:lnSpc>
                <a:spcPct val="150000"/>
              </a:lnSpc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대       상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추풍령면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외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4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개 면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90600" lvl="1" indent="-533400">
              <a:lnSpc>
                <a:spcPct val="150000"/>
              </a:lnSpc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사  업  량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관로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준설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L=400m</a:t>
            </a:r>
            <a:endParaRPr lang="en-US" altLang="ko-KR" sz="2400" b="1" dirty="0" smtClean="0">
              <a:solidFill>
                <a:srgbClr val="FF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90600" lvl="1" indent="-533400">
              <a:lnSpc>
                <a:spcPct val="150000"/>
              </a:lnSpc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사  업  비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5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90600" lvl="1" indent="-533400">
              <a:lnSpc>
                <a:spcPct val="150000"/>
              </a:lnSpc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       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준설차량 임차 집행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42844" y="142852"/>
            <a:ext cx="8783638" cy="30940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kumimoji="1"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 fontAlgn="base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endParaRPr kumimoji="1"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 flipV="1">
            <a:off x="142844" y="6000767"/>
            <a:ext cx="8793194" cy="45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Arial" pitchFamily="34" charset="0"/>
              <a:buChar char="•"/>
              <a:tabLst>
                <a:tab pos="4953000" algn="l"/>
              </a:tabLst>
              <a:defRPr/>
            </a:pPr>
            <a:endParaRPr kumimoji="1"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914400" lvl="1" indent="-457200">
              <a:lnSpc>
                <a:spcPct val="13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kumimoji="1"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0" y="3286125"/>
            <a:ext cx="8640763" cy="3357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buClr>
                <a:prstClr val="black"/>
              </a:buClr>
              <a:tabLst>
                <a:tab pos="4953000" algn="l"/>
              </a:tabLst>
              <a:defRPr/>
            </a:pPr>
            <a:endParaRPr kumimoji="1" lang="en-US" altLang="ko-KR" sz="2400" b="1" ker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9" name="직사각형 7"/>
          <p:cNvSpPr>
            <a:spLocks noChangeArrowheads="1"/>
          </p:cNvSpPr>
          <p:nvPr/>
        </p:nvSpPr>
        <p:spPr bwMode="auto">
          <a:xfrm>
            <a:off x="142844" y="214290"/>
            <a:ext cx="8893652" cy="30100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33400" indent="-5334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800" b="1" kern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14-14. </a:t>
            </a: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2019 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신규 농산어촌개발사업 중앙평가</a:t>
            </a: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일      시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4. 5.(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)  09:00 ~ 14:20</a:t>
            </a: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장      소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대전 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인터시티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호텔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대      상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황간면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중심지활성화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양산면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기초생활거점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참      석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8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사업별 추진위원장 외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3)</a:t>
            </a: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내      용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발표 및 질의응답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295244" y="295252"/>
            <a:ext cx="8783638" cy="30940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kumimoji="1"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 fontAlgn="base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endParaRPr kumimoji="1"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조화">
  <a:themeElements>
    <a:clrScheme name="2_조화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2_조화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3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bg2">
              <a:alpha val="50000"/>
            </a:schemeClr>
          </a:outerShdw>
        </a:effectLst>
      </a:spPr>
      <a:bodyPr vert="horz" wrap="square" lIns="92075" tIns="46038" rIns="92075" bIns="46038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Y견고딕" pitchFamily="18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3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bg2">
              <a:alpha val="50000"/>
            </a:schemeClr>
          </a:outerShdw>
        </a:effectLst>
      </a:spPr>
      <a:bodyPr vert="horz" wrap="square" lIns="92075" tIns="46038" rIns="92075" bIns="46038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Y견고딕" pitchFamily="18" charset="-127"/>
          </a:defRPr>
        </a:defPPr>
      </a:lstStyle>
    </a:lnDef>
  </a:objectDefaults>
  <a:extraClrSchemeLst>
    <a:extraClrScheme>
      <a:clrScheme name="2_조화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조화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조화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1032</TotalTime>
  <Words>645</Words>
  <Application>Microsoft Office PowerPoint</Application>
  <PresentationFormat>화면 슬라이드 쇼(4:3)</PresentationFormat>
  <Paragraphs>125</Paragraphs>
  <Slides>10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3</vt:i4>
      </vt:variant>
      <vt:variant>
        <vt:lpstr>슬라이드 제목</vt:lpstr>
      </vt:variant>
      <vt:variant>
        <vt:i4>10</vt:i4>
      </vt:variant>
    </vt:vector>
  </HeadingPairs>
  <TitlesOfParts>
    <vt:vector size="13" baseType="lpstr">
      <vt:lpstr>Office 테마</vt:lpstr>
      <vt:lpstr>2_조화</vt:lpstr>
      <vt:lpstr>1_Office 테마</vt:lpstr>
      <vt:lpstr>슬라이드 1</vt:lpstr>
      <vt:lpstr>슬라이드 2</vt:lpstr>
      <vt:lpstr>슬라이드 3</vt:lpstr>
      <vt:lpstr>슬라이드 4</vt:lpstr>
      <vt:lpstr>슬라이드 5</vt:lpstr>
      <vt:lpstr>슬라이드 6</vt:lpstr>
      <vt:lpstr>슬라이드 7</vt:lpstr>
      <vt:lpstr>슬라이드 8</vt:lpstr>
      <vt:lpstr>슬라이드 9</vt:lpstr>
      <vt:lpstr>슬라이드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owner</dc:creator>
  <cp:lastModifiedBy>owner</cp:lastModifiedBy>
  <cp:revision>140</cp:revision>
  <dcterms:created xsi:type="dcterms:W3CDTF">2015-07-30T06:34:38Z</dcterms:created>
  <dcterms:modified xsi:type="dcterms:W3CDTF">2018-03-27T08:20:54Z</dcterms:modified>
</cp:coreProperties>
</file>