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5" r:id="rId2"/>
    <p:sldId id="288" r:id="rId3"/>
    <p:sldId id="283" r:id="rId4"/>
    <p:sldId id="286" r:id="rId5"/>
    <p:sldId id="287" r:id="rId6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28" autoAdjust="0"/>
  </p:normalViewPr>
  <p:slideViewPr>
    <p:cSldViewPr>
      <p:cViewPr varScale="1">
        <p:scale>
          <a:sx n="97" d="100"/>
          <a:sy n="97" d="100"/>
        </p:scale>
        <p:origin x="-3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2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349" y="0"/>
            <a:ext cx="29502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42C22E4-ED17-4A84-AE75-93C9F87C9E22}" type="datetimeFigureOut">
              <a:rPr lang="ko-KR" altLang="en-US"/>
              <a:pPr>
                <a:defRPr/>
              </a:pPr>
              <a:t>2020-02-03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198" y="4721225"/>
            <a:ext cx="5444806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864"/>
            <a:ext cx="29502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349" y="9440864"/>
            <a:ext cx="29502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A7B8F54-36D1-4578-A99A-4FDB249CF53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1378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굴림" charset="-127"/>
              <a:ea typeface="굴림" charset="-127"/>
            </a:endParaRPr>
          </a:p>
        </p:txBody>
      </p:sp>
      <p:sp>
        <p:nvSpPr>
          <p:cNvPr id="1024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 eaLnBrk="0" hangingPunct="0"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 defTabSz="881063" eaLnBrk="0" hangingPunct="0"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 defTabSz="881063" eaLnBrk="0" hangingPunct="0"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 defTabSz="881063" eaLnBrk="0" hangingPunct="0"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 defTabSz="881063" eaLnBrk="0" hangingPunct="0"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eaLnBrk="1" hangingPunct="1"/>
            <a:fld id="{58287642-45E4-4276-A93F-27225BFAEB7F}" type="slidenum">
              <a:rPr lang="ko-KR" altLang="en-US" smtClean="0">
                <a:latin typeface="Times New Roman" pitchFamily="18" charset="0"/>
                <a:ea typeface="굴림" charset="-127"/>
              </a:rPr>
              <a:pPr eaLnBrk="1" hangingPunct="1"/>
              <a:t>1</a:t>
            </a:fld>
            <a:endParaRPr lang="ko-KR" altLang="en-US" smtClean="0">
              <a:latin typeface="Times New Roman" pitchFamily="18" charset="0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B8F54-36D1-4578-A99A-4FDB249CF538}" type="slidenum">
              <a:rPr lang="ko-KR" altLang="en-US" smtClean="0"/>
              <a:pPr>
                <a:defRPr/>
              </a:pPr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2473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굴림" charset="-127"/>
              <a:ea typeface="굴림" charset="-127"/>
            </a:endParaRPr>
          </a:p>
        </p:txBody>
      </p:sp>
      <p:sp>
        <p:nvSpPr>
          <p:cNvPr id="614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 eaLnBrk="0" hangingPunct="0"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 defTabSz="881063" eaLnBrk="0" hangingPunct="0"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 defTabSz="881063" eaLnBrk="0" hangingPunct="0"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 defTabSz="881063" eaLnBrk="0" hangingPunct="0"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 defTabSz="881063" eaLnBrk="0" hangingPunct="0"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eaLnBrk="1" hangingPunct="1"/>
            <a:fld id="{41BDF421-8F83-4A63-86A1-46A8A38224FF}" type="slidenum">
              <a:rPr lang="ko-KR" altLang="en-US" smtClean="0">
                <a:latin typeface="Times New Roman" pitchFamily="18" charset="0"/>
                <a:ea typeface="굴림" charset="-127"/>
              </a:rPr>
              <a:pPr eaLnBrk="1" hangingPunct="1"/>
              <a:t>4</a:t>
            </a:fld>
            <a:endParaRPr lang="ko-KR" altLang="en-US" smtClean="0">
              <a:latin typeface="Times New Roman" pitchFamily="18" charset="0"/>
              <a:ea typeface="굴림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AF203-7B00-4CD2-A6E2-60BFBC096B89}" type="datetimeFigureOut">
              <a:rPr lang="ko-KR" altLang="en-US"/>
              <a:pPr>
                <a:defRPr/>
              </a:pPr>
              <a:t>2020-02-03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67295-71B0-495B-84CC-F45973B532C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2AD12-ED5D-4348-9D50-3CC4C91F27F9}" type="datetimeFigureOut">
              <a:rPr lang="ko-KR" altLang="en-US"/>
              <a:pPr>
                <a:defRPr/>
              </a:pPr>
              <a:t>2020-02-03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E525A-6C12-40E3-BDB9-08939A327BA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A9586-B478-4488-9263-4C7309FFEC47}" type="datetimeFigureOut">
              <a:rPr lang="ko-KR" altLang="en-US"/>
              <a:pPr>
                <a:defRPr/>
              </a:pPr>
              <a:t>2020-02-03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88FD8-8959-4DB8-8E00-C5FE3CFD224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537E7-6299-43FC-827F-FD6EB3AD0271}" type="datetimeFigureOut">
              <a:rPr lang="ko-KR" altLang="en-US"/>
              <a:pPr>
                <a:defRPr/>
              </a:pPr>
              <a:t>2020-02-03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5524B-480B-400E-A504-CE54EC7F073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CDEF9-7528-4114-A3A0-DCA764E2302A}" type="datetimeFigureOut">
              <a:rPr lang="ko-KR" altLang="en-US"/>
              <a:pPr>
                <a:defRPr/>
              </a:pPr>
              <a:t>2020-02-03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96BDC-8920-4042-929C-F780D571B8C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959BB-E3BE-47BB-B6B6-1167C1347129}" type="datetimeFigureOut">
              <a:rPr lang="ko-KR" altLang="en-US"/>
              <a:pPr>
                <a:defRPr/>
              </a:pPr>
              <a:t>2020-02-03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B2DB9-C2F0-44E4-AF09-61B7FBDB09A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BD010-9EA3-445F-A5FB-21B94BBCB6D9}" type="datetimeFigureOut">
              <a:rPr lang="ko-KR" altLang="en-US"/>
              <a:pPr>
                <a:defRPr/>
              </a:pPr>
              <a:t>2020-02-03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E03A1-C23B-4C20-9DCC-10B86414374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69951-300C-450E-9CCC-5A25292DDAE9}" type="datetimeFigureOut">
              <a:rPr lang="ko-KR" altLang="en-US"/>
              <a:pPr>
                <a:defRPr/>
              </a:pPr>
              <a:t>2020-02-03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8B315-A4EB-4D8B-9792-2850D51CDE0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6E67B-FB97-4D22-9115-06B00EF71536}" type="datetimeFigureOut">
              <a:rPr lang="ko-KR" altLang="en-US"/>
              <a:pPr>
                <a:defRPr/>
              </a:pPr>
              <a:t>2020-02-03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1B34F-8C34-463E-9E1F-14BA4844A33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6A4A4-D1B6-4B89-8B60-AFC2C57ABD1D}" type="datetimeFigureOut">
              <a:rPr lang="ko-KR" altLang="en-US"/>
              <a:pPr>
                <a:defRPr/>
              </a:pPr>
              <a:t>2020-02-03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21173-E859-4B72-B95D-0C3ABB68F62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C8DB2-19F4-4E75-AAB1-0F709FC9D073}" type="datetimeFigureOut">
              <a:rPr lang="ko-KR" altLang="en-US"/>
              <a:pPr>
                <a:defRPr/>
              </a:pPr>
              <a:t>2020-02-03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78FC8-DA5E-4D3A-9AF7-E952B30CC99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EE2F9E-4991-4BE1-BE6E-4E3F4D4F4592}" type="datetimeFigureOut">
              <a:rPr lang="ko-KR" altLang="en-US"/>
              <a:pPr>
                <a:defRPr/>
              </a:pPr>
              <a:t>2020-02-03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DF6FE4E-FCC6-4BA2-9574-C47B675C1E9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1026" name="Picture 2" descr="D:\중요폴더\Desktop\1579593278760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773939"/>
              </p:ext>
            </p:extLst>
          </p:nvPr>
        </p:nvGraphicFramePr>
        <p:xfrm>
          <a:off x="6012160" y="68510"/>
          <a:ext cx="3048000" cy="777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7707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안전관리과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90" marB="45790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89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1336" y="2409444"/>
            <a:ext cx="915339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FFFFFF"/>
              </a:buClr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9-2.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2020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어린이 놀이시설 자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체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·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점검 실시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2. 3. ~ 14. (10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관내 어린이 놀이시설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36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/ </a:t>
            </a:r>
            <a:r>
              <a:rPr lang="ko-KR" altLang="en-US" sz="2400" b="1" spc="-150" dirty="0" err="1" smtClean="0">
                <a:latin typeface="HY헤드라인M" pitchFamily="18" charset="-127"/>
                <a:ea typeface="HY헤드라인M" pitchFamily="18" charset="-127"/>
              </a:rPr>
              <a:t>놀이기구별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spc="-150" dirty="0" err="1" smtClean="0">
                <a:latin typeface="HY헤드라인M" pitchFamily="18" charset="-127"/>
                <a:ea typeface="HY헤드라인M" pitchFamily="18" charset="-127"/>
              </a:rPr>
              <a:t>점검표에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  따라  시설관리자가  자체 안전점검  실시   </a:t>
            </a:r>
            <a:endParaRPr lang="en-US" altLang="ko-KR" sz="2400" b="1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000" b="1" spc="-150" dirty="0" smtClean="0">
                <a:latin typeface="HY헤드라인M" pitchFamily="18" charset="-127"/>
                <a:ea typeface="HY헤드라인M" pitchFamily="18" charset="-127"/>
              </a:rPr>
              <a:t>      </a:t>
            </a:r>
            <a:r>
              <a:rPr kumimoji="0" lang="en-US" altLang="ko-KR" sz="2000" b="1" dirty="0" smtClean="0">
                <a:latin typeface="HY헤드라인M" pitchFamily="18" charset="-127"/>
                <a:ea typeface="HY헤드라인M" pitchFamily="18" charset="-127"/>
              </a:rPr>
              <a:t>※ 3</a:t>
            </a:r>
            <a:r>
              <a:rPr kumimoji="0" lang="ko-KR" altLang="en-US" sz="2000" b="1" dirty="0" smtClean="0">
                <a:latin typeface="HY헤드라인M" pitchFamily="18" charset="-127"/>
                <a:ea typeface="HY헤드라인M" pitchFamily="18" charset="-127"/>
              </a:rPr>
              <a:t>월 중 민</a:t>
            </a:r>
            <a:r>
              <a:rPr lang="en-US" altLang="ko-KR" sz="15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·</a:t>
            </a:r>
            <a:r>
              <a:rPr kumimoji="0" lang="ko-KR" altLang="en-US" sz="2000" b="1" dirty="0" err="1" smtClean="0">
                <a:latin typeface="HY헤드라인M" pitchFamily="18" charset="-127"/>
                <a:ea typeface="HY헤드라인M" pitchFamily="18" charset="-127"/>
              </a:rPr>
              <a:t>관표본</a:t>
            </a:r>
            <a:r>
              <a:rPr kumimoji="0" lang="ko-KR" altLang="en-US" sz="2000" b="1" dirty="0" smtClean="0">
                <a:latin typeface="HY헤드라인M" pitchFamily="18" charset="-127"/>
                <a:ea typeface="HY헤드라인M" pitchFamily="18" charset="-127"/>
              </a:rPr>
              <a:t> 합동점검 실시 예정</a:t>
            </a:r>
            <a:r>
              <a:rPr lang="en-US" altLang="ko-KR" sz="2000" b="1" spc="-150" dirty="0" smtClean="0">
                <a:latin typeface="HY헤드라인M" pitchFamily="18" charset="-127"/>
                <a:ea typeface="HY헤드라인M" pitchFamily="18" charset="-127"/>
              </a:rPr>
              <a:t>        </a:t>
            </a:r>
            <a:r>
              <a:rPr lang="ko-KR" altLang="en-US" sz="2000" b="1" spc="-1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000" b="1" spc="-15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5592" y="4653136"/>
            <a:ext cx="900099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9-3.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정기 안전점검의 날 캠페인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2. 14. 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10:00 /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전통시장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/30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15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500" b="1" dirty="0" smtClean="0">
                <a:latin typeface="HY헤드라인M" pitchFamily="18" charset="-127"/>
                <a:ea typeface="HY헤드라인M" pitchFamily="18" charset="-127"/>
              </a:rPr>
              <a:t>안전관리과</a:t>
            </a:r>
            <a:r>
              <a:rPr lang="en-US" altLang="ko-KR" sz="15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500" b="1" dirty="0" smtClean="0">
                <a:latin typeface="HY헤드라인M" pitchFamily="18" charset="-127"/>
                <a:ea typeface="HY헤드라인M" pitchFamily="18" charset="-127"/>
              </a:rPr>
              <a:t>영동군 안전보안관</a:t>
            </a:r>
            <a:r>
              <a:rPr lang="en-US" altLang="ko-KR" sz="15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해빙</a:t>
            </a:r>
            <a:r>
              <a:rPr lang="ko-KR" altLang="en-US" sz="2400" b="1" spc="-150" dirty="0">
                <a:latin typeface="HY헤드라인M" pitchFamily="18" charset="-127"/>
                <a:ea typeface="HY헤드라인M" pitchFamily="18" charset="-127"/>
              </a:rPr>
              <a:t>기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  안전사고  대비요령  및  </a:t>
            </a:r>
            <a:r>
              <a:rPr lang="ko-KR" altLang="en-US" sz="2400" b="1" spc="-150" dirty="0" err="1" smtClean="0">
                <a:latin typeface="HY헤드라인M" pitchFamily="18" charset="-127"/>
                <a:ea typeface="HY헤드라인M" pitchFamily="18" charset="-127"/>
              </a:rPr>
              <a:t>국가안전대진단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  대국민 홍보</a:t>
            </a:r>
            <a:endParaRPr lang="en-US" altLang="ko-KR" sz="2400" b="1" spc="-15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1"/>
          <p:cNvSpPr>
            <a:spLocks noChangeArrowheads="1"/>
          </p:cNvSpPr>
          <p:nvPr/>
        </p:nvSpPr>
        <p:spPr bwMode="auto">
          <a:xfrm>
            <a:off x="108243" y="18349"/>
            <a:ext cx="870556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 eaLnBrk="0" hangingPunct="0"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1pPr>
            <a:lvl2pPr marL="914400" indent="-457200" eaLnBrk="0" hangingPunct="0"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2pPr>
            <a:lvl3pPr marL="1143000" indent="-228600" eaLnBrk="0" hangingPunct="0"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3pPr>
            <a:lvl4pPr marL="1600200" indent="-228600" eaLnBrk="0" hangingPunct="0"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4pPr>
            <a:lvl5pPr marL="2057400" indent="-228600" eaLnBrk="0" hangingPunct="0"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rgbClr val="FFFFFF"/>
              </a:buClr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9-1.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</a:t>
            </a:r>
            <a:r>
              <a:rPr lang="ko-KR" altLang="en-US" sz="26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코로나바이러스 </a:t>
            </a:r>
            <a:r>
              <a:rPr lang="ko-KR" altLang="en-US" sz="26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감염증</a:t>
            </a:r>
            <a:r>
              <a:rPr lang="ko-KR" altLang="en-US" sz="26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대응 재난안전대책본부운영</a:t>
            </a:r>
            <a:endParaRPr lang="en-US" altLang="ko-KR" sz="2600" b="1" dirty="0"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1. 31. 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~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상황종료시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재난종합상황실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(3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층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운     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0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000" b="1" dirty="0" err="1" smtClean="0">
                <a:latin typeface="HY헤드라인M" pitchFamily="18" charset="-127"/>
                <a:ea typeface="HY헤드라인M" pitchFamily="18" charset="-127"/>
              </a:rPr>
              <a:t>필수지원반</a:t>
            </a:r>
            <a:r>
              <a:rPr lang="en-US" altLang="ko-KR" sz="2000" b="1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안전관리과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보건소 직원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조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300" b="1" dirty="0" err="1" smtClean="0">
                <a:latin typeface="HY헤드라인M" pitchFamily="18" charset="-127"/>
                <a:ea typeface="HY헤드라인M" pitchFamily="18" charset="-127"/>
              </a:rPr>
              <a:t>증상자</a:t>
            </a:r>
            <a:r>
              <a:rPr lang="ko-KR" altLang="en-US" sz="2300" b="1" dirty="0" smtClean="0">
                <a:latin typeface="HY헤드라인M" pitchFamily="18" charset="-127"/>
                <a:ea typeface="HY헤드라인M" pitchFamily="18" charset="-127"/>
              </a:rPr>
              <a:t> 발생에 대비한</a:t>
            </a:r>
            <a:r>
              <a:rPr lang="en-US" altLang="ko-KR" sz="23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300" b="1" dirty="0" smtClean="0">
                <a:latin typeface="HY헤드라인M" pitchFamily="18" charset="-127"/>
                <a:ea typeface="HY헤드라인M" pitchFamily="18" charset="-127"/>
              </a:rPr>
              <a:t>상황관리 체계 유지</a:t>
            </a:r>
            <a:endParaRPr lang="en-US" altLang="ko-KR" sz="23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51551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3"/>
          <p:cNvSpPr>
            <a:spLocks noChangeArrowheads="1"/>
          </p:cNvSpPr>
          <p:nvPr/>
        </p:nvSpPr>
        <p:spPr bwMode="auto">
          <a:xfrm>
            <a:off x="0" y="1702168"/>
            <a:ext cx="9036496" cy="200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9-5.  2020</a:t>
            </a:r>
            <a:r>
              <a:rPr kumimoji="0"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</a:t>
            </a:r>
            <a:r>
              <a:rPr kumimoji="0"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국가안전대진단</a:t>
            </a:r>
            <a:r>
              <a:rPr kumimoji="0"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추진</a:t>
            </a:r>
            <a:endParaRPr kumimoji="0"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en-US" altLang="ko-KR" sz="23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2. 17. ~ 4. 17. (2</a:t>
            </a:r>
            <a:r>
              <a:rPr kumimoji="0" lang="ko-KR" altLang="en-US" sz="23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개월간</a:t>
            </a:r>
            <a:r>
              <a:rPr kumimoji="0" lang="en-US" altLang="ko-KR" sz="23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 6</a:t>
            </a:r>
            <a:r>
              <a:rPr kumimoji="0" lang="ko-KR" altLang="en-US" sz="23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 분야 </a:t>
            </a:r>
            <a:r>
              <a:rPr kumimoji="0" lang="en-US" altLang="ko-KR" sz="23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141</a:t>
            </a:r>
            <a:r>
              <a:rPr kumimoji="0" lang="ko-KR" altLang="en-US" sz="23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 시설</a:t>
            </a:r>
            <a:r>
              <a:rPr kumimoji="0" lang="en-US" altLang="ko-KR" sz="23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공공</a:t>
            </a:r>
            <a:r>
              <a:rPr kumimoji="0" lang="en-US" altLang="ko-KR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68</a:t>
            </a:r>
            <a:r>
              <a:rPr kumimoji="0" lang="en-US" altLang="ko-KR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민간</a:t>
            </a:r>
            <a:r>
              <a:rPr kumimoji="0" lang="en-US" altLang="ko-KR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73)</a:t>
            </a:r>
            <a:endParaRPr kumimoji="0"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점검방법 </a:t>
            </a:r>
            <a:r>
              <a:rPr kumimoji="0"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</a:t>
            </a:r>
            <a:r>
              <a:rPr kumimoji="0"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민관  전문가  합동점검</a:t>
            </a:r>
            <a:endParaRPr kumimoji="0" lang="en-US" altLang="ko-KR" sz="2000" b="1" spc="-3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kumimoji="0" lang="en-US" altLang="ko-KR" sz="2200" b="1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   ※</a:t>
            </a:r>
            <a:r>
              <a:rPr kumimoji="0" lang="ko-KR" altLang="en-US" sz="2200" b="1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kumimoji="0" lang="en-US" altLang="ko-KR" sz="2200" b="1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: 2.17.(</a:t>
            </a:r>
            <a:r>
              <a:rPr kumimoji="0" lang="ko-KR" altLang="en-US" sz="2200" b="1" dirty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kumimoji="0" lang="en-US" altLang="ko-KR" sz="2200" b="1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) 14:00 </a:t>
            </a:r>
            <a:r>
              <a:rPr kumimoji="0" lang="ko-KR" altLang="en-US" sz="2200" b="1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중앙시장 민관합동점검 참여 </a:t>
            </a:r>
            <a:endParaRPr kumimoji="0" lang="en-US" altLang="ko-KR" sz="2200" b="1" dirty="0" smtClean="0">
              <a:solidFill>
                <a:srgbClr val="00B05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직사각형 1"/>
          <p:cNvSpPr>
            <a:spLocks noChangeArrowheads="1"/>
          </p:cNvSpPr>
          <p:nvPr/>
        </p:nvSpPr>
        <p:spPr bwMode="auto">
          <a:xfrm>
            <a:off x="35496" y="3639688"/>
            <a:ext cx="8640763" cy="157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 eaLnBrk="1" latinLnBrk="1" hangingPunct="1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9-6. </a:t>
            </a:r>
            <a:r>
              <a:rPr kumimoji="0"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kumimoji="0"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비상대비</a:t>
            </a:r>
            <a:r>
              <a:rPr kumimoji="0"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·</a:t>
            </a:r>
            <a:r>
              <a:rPr kumimoji="0"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민방위 분야 </a:t>
            </a: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2019</a:t>
            </a:r>
            <a:r>
              <a:rPr kumimoji="0"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실적 평가</a:t>
            </a:r>
            <a:endParaRPr kumimoji="0" lang="ko-KR" altLang="en-US" sz="28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1" latinLnBrk="1" hangingPunct="1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0" lang="en-US" altLang="ko-KR" sz="21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2. 17.(</a:t>
            </a:r>
            <a:r>
              <a:rPr kumimoji="0" lang="ko-KR" altLang="en-US" sz="21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kumimoji="0" lang="en-US" altLang="ko-KR" sz="21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kumimoji="0" lang="ko-KR" altLang="en-US" sz="21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군 재난종합상황실</a:t>
            </a:r>
            <a:r>
              <a:rPr kumimoji="0" lang="en-US" altLang="ko-KR" sz="21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0" lang="ko-KR" altLang="en-US" sz="21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도 비상대비민방위팀장 외 </a:t>
            </a:r>
            <a:r>
              <a:rPr kumimoji="0" lang="en-US" altLang="ko-KR" sz="21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kumimoji="0" lang="ko-KR" altLang="en-US" sz="21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kumimoji="0" lang="en-US" altLang="ko-KR" sz="21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1" latinLnBrk="1" hangingPunct="1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0" lang="ko-KR" altLang="en-US" sz="2100" b="1" dirty="0" smtClean="0">
                <a:latin typeface="HY헤드라인M" pitchFamily="18" charset="-127"/>
                <a:ea typeface="HY헤드라인M" pitchFamily="18" charset="-127"/>
              </a:rPr>
              <a:t>비상대비</a:t>
            </a:r>
            <a:r>
              <a:rPr kumimoji="0" lang="en-US" altLang="ko-KR" sz="2100" b="1" dirty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kumimoji="0" lang="ko-KR" altLang="en-US" sz="2100" b="1" dirty="0">
                <a:latin typeface="HY헤드라인M" pitchFamily="18" charset="-127"/>
                <a:ea typeface="HY헤드라인M" pitchFamily="18" charset="-127"/>
              </a:rPr>
              <a:t>민방위 계획 및 운영 전반에 대한 </a:t>
            </a:r>
            <a:r>
              <a:rPr kumimoji="0" lang="ko-KR" altLang="en-US" sz="2100" b="1" dirty="0" smtClean="0">
                <a:latin typeface="HY헤드라인M" pitchFamily="18" charset="-127"/>
                <a:ea typeface="HY헤드라인M" pitchFamily="18" charset="-127"/>
              </a:rPr>
              <a:t>사항 점검</a:t>
            </a:r>
            <a:endParaRPr kumimoji="0" lang="en-US" altLang="ko-KR" sz="21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직사각형 1"/>
          <p:cNvSpPr>
            <a:spLocks noChangeArrowheads="1"/>
          </p:cNvSpPr>
          <p:nvPr/>
        </p:nvSpPr>
        <p:spPr bwMode="auto">
          <a:xfrm>
            <a:off x="49939" y="5157192"/>
            <a:ext cx="8640763" cy="217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 eaLnBrk="1" latinLnBrk="1" hangingPunct="1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9-7. </a:t>
            </a:r>
            <a:r>
              <a:rPr kumimoji="0"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2021</a:t>
            </a:r>
            <a:r>
              <a:rPr kumimoji="0"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사회복무요원 소요조사</a:t>
            </a:r>
            <a:endParaRPr kumimoji="0" lang="ko-KR" altLang="en-US" sz="28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1" latinLnBrk="1" hangingPunct="1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21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년 소요 부서별 행정분야 소요재원 파악 </a:t>
            </a:r>
            <a:endParaRPr kumimoji="0"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1" latinLnBrk="1" hangingPunct="1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0"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2. 21.</a:t>
            </a:r>
            <a:r>
              <a:rPr kumimoji="0"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까지 조사결과 병무청 제출</a:t>
            </a:r>
            <a:endParaRPr kumimoji="0"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1" latinLnBrk="1" hangingPunct="1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endParaRPr kumimoji="0"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2"/>
          <p:cNvSpPr>
            <a:spLocks noChangeArrowheads="1"/>
          </p:cNvSpPr>
          <p:nvPr/>
        </p:nvSpPr>
        <p:spPr bwMode="auto">
          <a:xfrm>
            <a:off x="0" y="3241"/>
            <a:ext cx="8989822" cy="169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9-4. 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유점천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,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시항천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하천기본계획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재수립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kumimoji="0"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주민설명회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2.14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(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금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14:00 / </a:t>
            </a:r>
            <a:r>
              <a:rPr lang="ko-KR" altLang="en-US" sz="2400" b="1" spc="-100" dirty="0" err="1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양강면사무소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/ 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도 하천계획팀장 외 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하천구역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및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전략환경영향평가에 따른 주민의견 수렴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817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4313" y="285750"/>
            <a:ext cx="8501062" cy="6429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2075" tIns="46038" rIns="92075" bIns="46038"/>
          <a:lstStyle/>
          <a:p>
            <a:pPr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9-8.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소하천정비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및 유지관리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사업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14350" indent="-514350">
              <a:defRPr/>
            </a:pP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088475"/>
              </p:ext>
            </p:extLst>
          </p:nvPr>
        </p:nvGraphicFramePr>
        <p:xfrm>
          <a:off x="344457" y="980727"/>
          <a:ext cx="8358189" cy="4999695"/>
        </p:xfrm>
        <a:graphic>
          <a:graphicData uri="http://schemas.openxmlformats.org/drawingml/2006/table">
            <a:tbl>
              <a:tblPr/>
              <a:tblGrid>
                <a:gridCol w="3029633"/>
                <a:gridCol w="792083"/>
                <a:gridCol w="864090"/>
                <a:gridCol w="2853255"/>
                <a:gridCol w="819128"/>
              </a:tblGrid>
              <a:tr h="5959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   업   명 </a:t>
                      </a:r>
                    </a:p>
                  </a:txBody>
                  <a:tcPr marL="93597" marR="93597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(km)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추 진 내 용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spc="-300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공정률</a:t>
                      </a:r>
                      <a:endParaRPr kumimoji="1" lang="en-US" altLang="ko-KR" sz="1600" b="1" i="0" u="none" strike="noStrike" cap="none" spc="-30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(%)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95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보조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7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건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/ 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자체 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: 2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건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L=17.2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34,056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ko-KR" sz="1600" b="1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95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관리소하천 정비사업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보조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kumimoji="1" lang="en-US" altLang="ko-KR" sz="1600" b="1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L=1.8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3,800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·3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차분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재착공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88%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95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오정소하천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정비사업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보조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597" marR="93597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L=1.2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2,096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·2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차분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재착공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75%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95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소계소하천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정비사업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보조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597" marR="93597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L=2.7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5,870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·1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차분 계약 및 착공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7%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95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수리냄이소하천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정비사업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보조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597" marR="93597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L=2.5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3,560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·1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차분 추진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계속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27%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95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어서실소하천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정비사업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보조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597" marR="93597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L=0.9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5,250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·1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차분 계약 및 착공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7%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95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큰쑥골</a:t>
                      </a:r>
                      <a:r>
                        <a:rPr kumimoji="1" lang="ko-KR" altLang="en-US" sz="16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</a:t>
                      </a:r>
                      <a:r>
                        <a:rPr kumimoji="1" lang="ko-KR" altLang="en-US" sz="1600" b="1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소하천정비사업</a:t>
                      </a:r>
                      <a:r>
                        <a:rPr kumimoji="1" lang="en-US" altLang="ko-KR" sz="16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보조</a:t>
                      </a:r>
                      <a:r>
                        <a:rPr kumimoji="1" lang="en-US" altLang="ko-KR" sz="16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597" marR="93597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L=0.9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3,000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실시설계중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사전설계심의 내용보완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5%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395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지땡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소하천정비사업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보조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597" marR="93597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L=1.9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4,000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실시설계중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사전설계심의 내용보완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5%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6025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소하천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정비사업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자체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유곡천 외</a:t>
                      </a: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16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개소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597" marR="93597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L=2.6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5,096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이월사업 </a:t>
                      </a: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재착공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유곡천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외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개소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실시설계용역 추진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안대천 외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개소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7%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587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소하천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유지관리사업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자체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(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소사소하천 외</a:t>
                      </a:r>
                      <a:r>
                        <a:rPr kumimoji="1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25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개소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3597" marR="93597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L=2.7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1,384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이월사업 </a:t>
                      </a: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재착공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en-US" altLang="ko-K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소사소하천</a:t>
                      </a:r>
                      <a:r>
                        <a:rPr kumimoji="1" lang="ko-KR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외 </a:t>
                      </a:r>
                      <a:r>
                        <a:rPr kumimoji="1" lang="en-US" altLang="ko-K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</a:t>
                      </a:r>
                      <a:r>
                        <a:rPr kumimoji="1" lang="ko-KR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개소</a:t>
                      </a:r>
                      <a:r>
                        <a:rPr kumimoji="1" lang="en-US" altLang="ko-K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실시설계용역 추진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율소하천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외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14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개소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ts val="1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7%</a:t>
                      </a:r>
                    </a:p>
                  </a:txBody>
                  <a:tcPr marL="93597" marR="93597" marT="46800" marB="468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966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689" y="260648"/>
            <a:ext cx="9144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/>
          <a:p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9-9.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재해위험지구 정비사업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841078"/>
              </p:ext>
            </p:extLst>
          </p:nvPr>
        </p:nvGraphicFramePr>
        <p:xfrm>
          <a:off x="395536" y="976313"/>
          <a:ext cx="8534401" cy="5311775"/>
        </p:xfrm>
        <a:graphic>
          <a:graphicData uri="http://schemas.openxmlformats.org/drawingml/2006/table">
            <a:tbl>
              <a:tblPr/>
              <a:tblGrid>
                <a:gridCol w="1595863"/>
                <a:gridCol w="2338360"/>
                <a:gridCol w="913309"/>
                <a:gridCol w="2742071"/>
                <a:gridCol w="944798"/>
              </a:tblGrid>
              <a:tr h="6467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 업 명</a:t>
                      </a:r>
                    </a:p>
                  </a:txBody>
                  <a:tcPr marL="93610" marR="93610" marT="46815" marB="4681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 업 량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추진내용</a:t>
                      </a: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공정률</a:t>
                      </a:r>
                      <a:endParaRPr kumimoji="0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(%)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67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건</a:t>
                      </a:r>
                    </a:p>
                  </a:txBody>
                  <a:tcPr marL="93610" marR="93610" marT="46815" marB="4681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98,603</a:t>
                      </a: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7040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마산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재해위험지구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축제및보축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L=3.78km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교량재가설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개소 등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48,527</a:t>
                      </a: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 정지 중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48%</a:t>
                      </a: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7772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각계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재해위험지구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하천정비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L=0.48km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수로암거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식 등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20,803</a:t>
                      </a: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 </a:t>
                      </a:r>
                      <a:r>
                        <a:rPr kumimoji="1" lang="ko-KR" altLang="en-US" sz="1600" b="1" i="0" u="none" strike="noStrike" cap="none" spc="-10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시행분</a:t>
                      </a:r>
                      <a:r>
                        <a:rPr kumimoji="1" lang="ko-KR" altLang="en-US" sz="16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계약절차 이행</a:t>
                      </a:r>
                      <a:endParaRPr kumimoji="1" lang="en-US" altLang="ko-KR" sz="1600" b="1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 협의</a:t>
                      </a:r>
                      <a:endParaRPr kumimoji="1" lang="en-US" altLang="ko-KR" sz="1600" b="1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10%</a:t>
                      </a: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7040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계산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재해위험지구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우수관거정비</a:t>
                      </a:r>
                      <a:r>
                        <a:rPr kumimoji="1" lang="ko-KR" altLang="en-US" sz="16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en-US" altLang="ko-KR" sz="16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L=1.2km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배수펌프시설 증설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6,993</a:t>
                      </a: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동절기 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일시정지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중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 협의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20%</a:t>
                      </a: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7040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두평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재해위험지구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배수로정비 </a:t>
                      </a:r>
                      <a:r>
                        <a:rPr kumimoji="1" lang="en-US" altLang="ko-KR" sz="16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L=650m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배수펌프 신설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식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4,000</a:t>
                      </a: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소규모 환경영향평가 용역 중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10%</a:t>
                      </a: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7040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둔전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재해위험지구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하천정비</a:t>
                      </a:r>
                      <a:r>
                        <a:rPr kumimoji="1" lang="en-US" altLang="ko-KR" sz="16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1" lang="ko-KR" altLang="en-US" sz="16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양안</a:t>
                      </a:r>
                      <a:r>
                        <a:rPr kumimoji="1" lang="en-US" altLang="ko-KR" sz="16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r>
                        <a:rPr kumimoji="1" lang="ko-KR" altLang="en-US" sz="16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en-US" altLang="ko-KR" sz="16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L=600m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교량재가설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개소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4,000</a:t>
                      </a: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소규모 환경영향평가 용역 중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10%</a:t>
                      </a: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7040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송호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재해위험지구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잠수교 </a:t>
                      </a:r>
                      <a:r>
                        <a:rPr kumimoji="1" lang="ko-KR" altLang="en-US" sz="1600" b="1" i="0" u="none" strike="noStrike" cap="none" spc="-10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재가설</a:t>
                      </a:r>
                      <a:r>
                        <a:rPr kumimoji="1" lang="ko-KR" altLang="en-US" sz="16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1" lang="en-US" altLang="ko-KR" sz="16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L=360m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6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접속도로 정비 </a:t>
                      </a:r>
                      <a:r>
                        <a:rPr kumimoji="1" lang="en-US" altLang="ko-KR" sz="1600" b="1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L=100m</a:t>
                      </a: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14,280</a:t>
                      </a: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실시설계용역 계약절차 이행</a:t>
                      </a: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1%</a:t>
                      </a:r>
                    </a:p>
                  </a:txBody>
                  <a:tcPr marL="93610" marR="93610" marT="46815" marB="46815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57262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7395</TotalTime>
  <Words>613</Words>
  <Application>Microsoft Office PowerPoint</Application>
  <PresentationFormat>화면 슬라이드 쇼(4:3)</PresentationFormat>
  <Paragraphs>142</Paragraphs>
  <Slides>5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Windows 사용자</cp:lastModifiedBy>
  <cp:revision>528</cp:revision>
  <cp:lastPrinted>2020-02-03T01:50:22Z</cp:lastPrinted>
  <dcterms:created xsi:type="dcterms:W3CDTF">2013-03-22T02:03:09Z</dcterms:created>
  <dcterms:modified xsi:type="dcterms:W3CDTF">2020-02-03T01:53:14Z</dcterms:modified>
</cp:coreProperties>
</file>