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8"/>
  </p:notesMasterIdLst>
  <p:handoutMasterIdLst>
    <p:handoutMasterId r:id="rId9"/>
  </p:handoutMasterIdLst>
  <p:sldIdLst>
    <p:sldId id="5671" r:id="rId2"/>
    <p:sldId id="5681" r:id="rId3"/>
    <p:sldId id="5685" r:id="rId4"/>
    <p:sldId id="5683" r:id="rId5"/>
    <p:sldId id="5684" r:id="rId6"/>
    <p:sldId id="5687" r:id="rId7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FFFF00"/>
    <a:srgbClr val="05AB0D"/>
    <a:srgbClr val="0000CC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79" autoAdjust="0"/>
  </p:normalViewPr>
  <p:slideViewPr>
    <p:cSldViewPr>
      <p:cViewPr varScale="1">
        <p:scale>
          <a:sx n="105" d="100"/>
          <a:sy n="105" d="100"/>
        </p:scale>
        <p:origin x="-150" y="-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C949A2A-FAB6-42A6-9F23-AEE82062AE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FB602F5-06B1-4429-A623-0C26E69721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Clr>
                <a:srgbClr val="FFFFFF"/>
              </a:buClr>
            </a:pPr>
            <a:fld id="{C33C8AFA-950B-4D02-8856-2F31D40CE2FC}" type="slidenum">
              <a:rPr lang="en-US" altLang="ko-KR" smtClean="0">
                <a:ea typeface="굴림" charset="-127"/>
              </a:rPr>
              <a:pPr>
                <a:buClr>
                  <a:srgbClr val="FFFFFF"/>
                </a:buClr>
              </a:pPr>
              <a:t>1</a:t>
            </a:fld>
            <a:endParaRPr lang="en-US" altLang="ko-KR" smtClean="0">
              <a:ea typeface="굴림" charset="-127"/>
            </a:endParaRP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E3906E8-8569-4B29-B32F-FD9703680665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13212BA-A85F-4DE5-8CFB-DFB9434BF319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2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13212BA-A85F-4DE5-8CFB-DFB9434BF319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3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13EA6-9A0B-4DB2-968A-6BDAC5BC75A7}" type="datetimeFigureOut">
              <a:rPr lang="ko-KR" altLang="en-US"/>
              <a:pPr>
                <a:defRPr/>
              </a:pPr>
              <a:t>2014-02-27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4B9A7-2869-4ECC-8398-E0AF60CA00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E5646-BF0E-4012-A0AA-2D78A1B08A8B}" type="datetimeFigureOut">
              <a:rPr lang="ko-KR" altLang="en-US"/>
              <a:pPr>
                <a:defRPr/>
              </a:pPr>
              <a:t>2014-02-27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4BCF-8D2E-45E9-B63B-3236738921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4DAB-784F-48DC-B38D-20AC46F08BF9}" type="datetimeFigureOut">
              <a:rPr lang="ko-KR" altLang="en-US"/>
              <a:pPr>
                <a:defRPr/>
              </a:pPr>
              <a:t>2014-02-27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80875-E047-4142-AF2E-26B18BBADD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A308-09EA-43CD-BBD9-71469CC48E5A}" type="datetimeFigureOut">
              <a:rPr lang="ko-KR" altLang="en-US"/>
              <a:pPr>
                <a:defRPr/>
              </a:pPr>
              <a:t>2014-02-27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AB95-AE48-4810-9143-B4462FFEDF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4154D-3150-45B0-9F39-85755EE05AB0}" type="datetimeFigureOut">
              <a:rPr lang="ko-KR" altLang="en-US"/>
              <a:pPr>
                <a:defRPr/>
              </a:pPr>
              <a:t>2014-02-27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FB1EC-08A2-48BF-92B1-FF83465453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1477C-7303-4ADE-802A-F7D0556ABE97}" type="datetimeFigureOut">
              <a:rPr lang="ko-KR" altLang="en-US"/>
              <a:pPr>
                <a:defRPr/>
              </a:pPr>
              <a:t>2014-02-27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1C48A-39FD-492E-B017-377A2C8E31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A808-2FFB-434A-8E9B-FCBBFCF7DC3F}" type="datetimeFigureOut">
              <a:rPr lang="ko-KR" altLang="en-US"/>
              <a:pPr>
                <a:defRPr/>
              </a:pPr>
              <a:t>2014-02-27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33BB2-39DB-4028-95EB-55446D3F86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A8BC-56D8-4576-B975-9346A73BFFA7}" type="datetimeFigureOut">
              <a:rPr lang="ko-KR" altLang="en-US"/>
              <a:pPr>
                <a:defRPr/>
              </a:pPr>
              <a:t>2014-02-27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77D94-C7C6-49E3-8A6B-728567FCA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47FE0-C2CE-4E58-8B23-52082A089DBD}" type="datetimeFigureOut">
              <a:rPr lang="ko-KR" altLang="en-US"/>
              <a:pPr>
                <a:defRPr/>
              </a:pPr>
              <a:t>2014-02-27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1B571-F398-48A7-BD9B-EF86D41985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D90C-1E34-42C8-8625-2711B96B20DB}" type="datetimeFigureOut">
              <a:rPr lang="ko-KR" altLang="en-US"/>
              <a:pPr>
                <a:defRPr/>
              </a:pPr>
              <a:t>2014-02-27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BF27-B83C-47F6-9E70-407299409D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633BA-5F24-456C-A158-CA00C18C2228}" type="datetimeFigureOut">
              <a:rPr lang="ko-KR" altLang="en-US"/>
              <a:pPr>
                <a:defRPr/>
              </a:pPr>
              <a:t>2014-02-27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9DE17-A972-40F6-9563-15D146CD5F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ABEC3-BC55-4717-80C4-F3DDEEC7E3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7449" r:id="rId1"/>
    <p:sldLayoutId id="2147587450" r:id="rId2"/>
    <p:sldLayoutId id="2147587451" r:id="rId3"/>
    <p:sldLayoutId id="2147587452" r:id="rId4"/>
    <p:sldLayoutId id="2147587453" r:id="rId5"/>
    <p:sldLayoutId id="2147587454" r:id="rId6"/>
    <p:sldLayoutId id="2147587455" r:id="rId7"/>
    <p:sldLayoutId id="2147587456" r:id="rId8"/>
    <p:sldLayoutId id="2147587457" r:id="rId9"/>
    <p:sldLayoutId id="2147587458" r:id="rId10"/>
    <p:sldLayoutId id="21475874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428604"/>
            <a:ext cx="8786813" cy="2657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2014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하천사용료 부과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kumimoji="0"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kumimoji="0"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국가하천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지방하천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공유수면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소하천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점용자</a:t>
            </a:r>
            <a:endParaRPr kumimoji="0"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     액 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1124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46,275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kumimoji="0" lang="ko-KR" altLang="en-US" sz="1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kumimoji="0" lang="ko-KR" altLang="en-US" sz="1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3286124"/>
            <a:ext cx="8745538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10-2.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지방하천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국가하천 미불용지 보상 추진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추진계획</a:t>
            </a:r>
            <a:endParaRPr kumimoji="0"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감정평가 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 20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일한</a:t>
            </a:r>
            <a:endParaRPr kumimoji="0"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보상협의 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kumimoji="0"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2013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년도 미불용지 보상신청 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29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endParaRPr kumimoji="0"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국가하천 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16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  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 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지방하천 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13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   </a:t>
            </a:r>
          </a:p>
          <a:p>
            <a:pPr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428605"/>
            <a:ext cx="8786813" cy="3170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10-3. 2014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영동군 안전관리계획 수립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추진계획</a:t>
            </a:r>
            <a:endParaRPr kumimoji="0"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안전관리계획 수립              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 10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일한</a:t>
            </a:r>
            <a:endParaRPr kumimoji="0"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안전관리위원회 심의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확정  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 20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일한</a:t>
            </a:r>
            <a:endParaRPr kumimoji="0"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책자 제작 및 도청 보고        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 31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일한</a:t>
            </a:r>
            <a:endParaRPr kumimoji="0"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kumimoji="0" lang="ko-KR" altLang="en-US" sz="1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4"/>
          <p:cNvSpPr>
            <a:spLocks noChangeArrowheads="1"/>
          </p:cNvSpPr>
          <p:nvPr/>
        </p:nvSpPr>
        <p:spPr bwMode="auto">
          <a:xfrm>
            <a:off x="142844" y="3143248"/>
            <a:ext cx="9001156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914400" lvl="1" indent="-457200">
              <a:lnSpc>
                <a:spcPct val="150000"/>
              </a:lnSpc>
              <a:spcBef>
                <a:spcPct val="20000"/>
              </a:spcBef>
              <a:tabLst>
                <a:tab pos="4953000" algn="l"/>
              </a:tabLst>
            </a:pPr>
            <a:endParaRPr lang="en-US" altLang="ko-KR" sz="800" dirty="0">
              <a:solidFill>
                <a:srgbClr val="FFFFFF"/>
              </a:solidFill>
            </a:endParaRPr>
          </a:p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10-4.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정비사업 추진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err="1" smtClean="0">
                <a:latin typeface="HY헤드라인M" pitchFamily="18" charset="-127"/>
                <a:ea typeface="HY헤드라인M" pitchFamily="18" charset="-127"/>
              </a:rPr>
              <a:t>산익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200" b="1" dirty="0" err="1" smtClean="0">
                <a:latin typeface="HY헤드라인M" pitchFamily="18" charset="-127"/>
                <a:ea typeface="HY헤드라인M" pitchFamily="18" charset="-127"/>
              </a:rPr>
              <a:t>소하천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개 지구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200" b="1" dirty="0" err="1" smtClean="0">
                <a:latin typeface="HY헤드라인M" pitchFamily="18" charset="-127"/>
                <a:ea typeface="HY헤드라인M" pitchFamily="18" charset="-127"/>
              </a:rPr>
              <a:t>호안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L= 1.38 km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100" b="1" dirty="0" smtClean="0">
                <a:latin typeface="HY헤드라인M" pitchFamily="18" charset="-127"/>
                <a:ea typeface="HY헤드라인M" pitchFamily="18" charset="-127"/>
              </a:rPr>
              <a:t>                    </a:t>
            </a:r>
            <a:r>
              <a:rPr lang="ko-KR" altLang="en-US" sz="2100" b="1" dirty="0" err="1" smtClean="0">
                <a:latin typeface="HY헤드라인M" pitchFamily="18" charset="-127"/>
                <a:ea typeface="HY헤드라인M" pitchFamily="18" charset="-127"/>
              </a:rPr>
              <a:t>어서실</a:t>
            </a:r>
            <a:r>
              <a:rPr lang="ko-KR" altLang="en-US" sz="21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100" b="1" dirty="0" err="1" smtClean="0">
                <a:latin typeface="HY헤드라인M" pitchFamily="18" charset="-127"/>
                <a:ea typeface="HY헤드라인M" pitchFamily="18" charset="-127"/>
              </a:rPr>
              <a:t>소하천</a:t>
            </a:r>
            <a:r>
              <a:rPr lang="ko-KR" altLang="en-US" sz="21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1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100" b="1" dirty="0" smtClean="0">
                <a:latin typeface="HY헤드라인M" pitchFamily="18" charset="-127"/>
                <a:ea typeface="HY헤드라인M" pitchFamily="18" charset="-127"/>
              </a:rPr>
              <a:t>개 지구</a:t>
            </a:r>
            <a:r>
              <a:rPr lang="en-US" altLang="ko-KR" sz="21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100" b="1" dirty="0" smtClean="0">
                <a:latin typeface="HY헤드라인M" pitchFamily="18" charset="-127"/>
                <a:ea typeface="HY헤드라인M" pitchFamily="18" charset="-127"/>
              </a:rPr>
              <a:t>옹벽설치 및 </a:t>
            </a:r>
            <a:r>
              <a:rPr lang="ko-KR" altLang="en-US" sz="2100" b="1" dirty="0" err="1" smtClean="0">
                <a:latin typeface="HY헤드라인M" pitchFamily="18" charset="-127"/>
                <a:ea typeface="HY헤드라인M" pitchFamily="18" charset="-127"/>
              </a:rPr>
              <a:t>호안</a:t>
            </a:r>
            <a:r>
              <a:rPr lang="ko-KR" altLang="en-US" sz="21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100" b="1" dirty="0" smtClean="0">
                <a:latin typeface="HY헤드라인M" pitchFamily="18" charset="-127"/>
                <a:ea typeface="HY헤드라인M" pitchFamily="18" charset="-127"/>
              </a:rPr>
              <a:t>L= 0.6 km</a:t>
            </a:r>
            <a:endParaRPr lang="en-US" altLang="ko-KR" sz="21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1,732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주민설명회 및 집행의뢰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 착공</a:t>
            </a:r>
          </a:p>
          <a:p>
            <a:pPr marL="533400" indent="-533400">
              <a:lnSpc>
                <a:spcPct val="150000"/>
              </a:lnSpc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800" b="1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tabLst>
                <a:tab pos="4953000" algn="l"/>
              </a:tabLst>
            </a:pP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60000"/>
              </a:lnSpc>
              <a:tabLst>
                <a:tab pos="4953000" algn="l"/>
              </a:tabLst>
            </a:pPr>
            <a:endParaRPr lang="ko-KR" altLang="en-US" sz="2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428604"/>
            <a:ext cx="8745538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재해위험지구 정비사업 추진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285720" y="1285860"/>
          <a:ext cx="8501122" cy="2409946"/>
        </p:xfrm>
        <a:graphic>
          <a:graphicData uri="http://schemas.openxmlformats.org/drawingml/2006/table">
            <a:tbl>
              <a:tblPr/>
              <a:tblGrid>
                <a:gridCol w="2143140"/>
                <a:gridCol w="2357454"/>
                <a:gridCol w="1928826"/>
                <a:gridCol w="2071702"/>
              </a:tblGrid>
              <a:tr h="5327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업  명 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(m)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 진 내 용</a:t>
                      </a:r>
                      <a:endParaRPr kumimoji="1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8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=1,945 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6,778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6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기호 재해위험지구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교량   </a:t>
                      </a: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270</a:t>
                      </a:r>
                    </a:p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접속도로  </a:t>
                      </a: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L=555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4,909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교량받침 설치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접속도로 성토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66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초강</a:t>
                      </a: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재해위험지구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배수로 </a:t>
                      </a: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1,120</a:t>
                      </a:r>
                    </a:p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펌프 </a:t>
                      </a: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1,869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 집행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 착공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4000504"/>
            <a:ext cx="874553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해빙기 안전관리대책 추진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1. ~ 3. 31.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 내용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안전관리대책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T/F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팀 운영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도급액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억 이상 건설공사장 및 안전관리 대상시설 안전점검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428604"/>
            <a:ext cx="8786813" cy="2657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10-7.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민방위 교육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 6.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11.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13:00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17:00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대회의실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1,121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년차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지역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직장대원 및 대장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민방위제도 및 임무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가정의학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화재예방</a:t>
            </a:r>
            <a:endParaRPr lang="ko-KR" altLang="en-US" sz="2000" dirty="0" smtClean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3286124"/>
            <a:ext cx="8786813" cy="2657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393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민방위의 날 민방공 대피훈련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 14 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14:20 (20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분간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일원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정도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합동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민방공 대피훈련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비상차로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확보 훈련</a:t>
            </a:r>
            <a:endParaRPr lang="ko-KR" altLang="en-US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142852"/>
            <a:ext cx="8786813" cy="319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전역 예정병사 지역투어 행사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 26.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13:00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16:30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육군종합행정학교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탄약창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난계국악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박물관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국악기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제작촌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와인코리아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노근리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평화공원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</a:t>
            </a:r>
            <a:endParaRPr lang="ko-KR" altLang="en-US" sz="2000" dirty="0" smtClean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3286125"/>
            <a:ext cx="8786813" cy="1127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10-10. 20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년 방송통신분야  사업추진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2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285720" y="4143380"/>
          <a:ext cx="8286808" cy="2428892"/>
        </p:xfrm>
        <a:graphic>
          <a:graphicData uri="http://schemas.openxmlformats.org/drawingml/2006/table">
            <a:tbl>
              <a:tblPr/>
              <a:tblGrid>
                <a:gridCol w="2500330"/>
                <a:gridCol w="3000366"/>
                <a:gridCol w="1357322"/>
                <a:gridCol w="1428790"/>
              </a:tblGrid>
              <a:tr h="4286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업  명 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대     상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 진 내 용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방범용 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CCTV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시스템 구축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주요도로  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범죄취약지 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340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 및 발주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인터넷전화시스템 추가 구축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읍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면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보건지소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“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원격방송시스템 구축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본청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읍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면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사업소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“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공공와이파이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구축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관내 주요관광지 및 행사장 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“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67800</TotalTime>
  <Words>499</Words>
  <Application>Microsoft Office PowerPoint</Application>
  <PresentationFormat>화면 슬라이드 쇼(4:3)</PresentationFormat>
  <Paragraphs>94</Paragraphs>
  <Slides>6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11130</cp:revision>
  <dcterms:modified xsi:type="dcterms:W3CDTF">2014-02-27T04:48:57Z</dcterms:modified>
</cp:coreProperties>
</file>