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1" r:id="rId2"/>
    <p:sldId id="278" r:id="rId3"/>
    <p:sldId id="276" r:id="rId4"/>
    <p:sldId id="274" r:id="rId5"/>
    <p:sldId id="280" r:id="rId6"/>
    <p:sldId id="277" r:id="rId7"/>
    <p:sldId id="279" r:id="rId8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728" autoAdjust="0"/>
  </p:normalViewPr>
  <p:slideViewPr>
    <p:cSldViewPr>
      <p:cViewPr varScale="1">
        <p:scale>
          <a:sx n="97" d="100"/>
          <a:sy n="97" d="100"/>
        </p:scale>
        <p:origin x="-3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349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42C22E4-ED17-4A84-AE75-93C9F87C9E22}" type="datetimeFigureOut">
              <a:rPr lang="ko-KR" altLang="en-US"/>
              <a:pPr>
                <a:defRPr/>
              </a:pPr>
              <a:t>2018-08-29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198" y="4721225"/>
            <a:ext cx="5444806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4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349" y="9440864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A7B8F54-36D1-4578-A99A-4FDB249CF5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13787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7B8F54-36D1-4578-A99A-4FDB249CF538}" type="slidenum">
              <a:rPr lang="ko-KR" altLang="en-US" smtClean="0"/>
              <a:pPr>
                <a:defRPr/>
              </a:pPr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2811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143AEDA1-6AF0-4D1B-ADBC-04FA0A82EB65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</a:rPr>
              <a:pPr algn="r" defTabSz="881063"/>
              <a:t>2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9963" y="760413"/>
            <a:ext cx="4919662" cy="3690937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>
              <a:spcBef>
                <a:spcPct val="0"/>
              </a:spcBef>
            </a:pPr>
            <a:endParaRPr lang="ko-KR" altLang="ko-KR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7B8F54-36D1-4578-A99A-4FDB249CF538}" type="slidenum">
              <a:rPr lang="ko-KR" altLang="en-US" smtClean="0"/>
              <a:pPr>
                <a:defRPr/>
              </a:pPr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7894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143AEDA1-6AF0-4D1B-ADBC-04FA0A82EB65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</a:rPr>
              <a:pPr algn="r" defTabSz="881063"/>
              <a:t>7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9963" y="760413"/>
            <a:ext cx="4919662" cy="3690937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>
              <a:spcBef>
                <a:spcPct val="0"/>
              </a:spcBef>
            </a:pPr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AF203-7B00-4CD2-A6E2-60BFBC096B89}" type="datetimeFigureOut">
              <a:rPr lang="ko-KR" altLang="en-US"/>
              <a:pPr>
                <a:defRPr/>
              </a:pPr>
              <a:t>2018-08-29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67295-71B0-495B-84CC-F45973B532C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2AD12-ED5D-4348-9D50-3CC4C91F27F9}" type="datetimeFigureOut">
              <a:rPr lang="ko-KR" altLang="en-US"/>
              <a:pPr>
                <a:defRPr/>
              </a:pPr>
              <a:t>2018-08-29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E525A-6C12-40E3-BDB9-08939A327BA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A9586-B478-4488-9263-4C7309FFEC47}" type="datetimeFigureOut">
              <a:rPr lang="ko-KR" altLang="en-US"/>
              <a:pPr>
                <a:defRPr/>
              </a:pPr>
              <a:t>2018-08-29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88FD8-8959-4DB8-8E00-C5FE3CFD224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537E7-6299-43FC-827F-FD6EB3AD0271}" type="datetimeFigureOut">
              <a:rPr lang="ko-KR" altLang="en-US"/>
              <a:pPr>
                <a:defRPr/>
              </a:pPr>
              <a:t>2018-08-29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5524B-480B-400E-A504-CE54EC7F07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CDEF9-7528-4114-A3A0-DCA764E2302A}" type="datetimeFigureOut">
              <a:rPr lang="ko-KR" altLang="en-US"/>
              <a:pPr>
                <a:defRPr/>
              </a:pPr>
              <a:t>2018-08-29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96BDC-8920-4042-929C-F780D571B8C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959BB-E3BE-47BB-B6B6-1167C1347129}" type="datetimeFigureOut">
              <a:rPr lang="ko-KR" altLang="en-US"/>
              <a:pPr>
                <a:defRPr/>
              </a:pPr>
              <a:t>2018-08-29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B2DB9-C2F0-44E4-AF09-61B7FBDB09A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BD010-9EA3-445F-A5FB-21B94BBCB6D9}" type="datetimeFigureOut">
              <a:rPr lang="ko-KR" altLang="en-US"/>
              <a:pPr>
                <a:defRPr/>
              </a:pPr>
              <a:t>2018-08-29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E03A1-C23B-4C20-9DCC-10B86414374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69951-300C-450E-9CCC-5A25292DDAE9}" type="datetimeFigureOut">
              <a:rPr lang="ko-KR" altLang="en-US"/>
              <a:pPr>
                <a:defRPr/>
              </a:pPr>
              <a:t>2018-08-29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8B315-A4EB-4D8B-9792-2850D51CDE0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6E67B-FB97-4D22-9115-06B00EF71536}" type="datetimeFigureOut">
              <a:rPr lang="ko-KR" altLang="en-US"/>
              <a:pPr>
                <a:defRPr/>
              </a:pPr>
              <a:t>2018-08-29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1B34F-8C34-463E-9E1F-14BA4844A33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6A4A4-D1B6-4B89-8B60-AFC2C57ABD1D}" type="datetimeFigureOut">
              <a:rPr lang="ko-KR" altLang="en-US"/>
              <a:pPr>
                <a:defRPr/>
              </a:pPr>
              <a:t>2018-08-29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21173-E859-4B72-B95D-0C3ABB68F62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C8DB2-19F4-4E75-AAB1-0F709FC9D073}" type="datetimeFigureOut">
              <a:rPr lang="ko-KR" altLang="en-US"/>
              <a:pPr>
                <a:defRPr/>
              </a:pPr>
              <a:t>2018-08-29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78FC8-DA5E-4D3A-9AF7-E952B30CC99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8EE2F9E-4991-4BE1-BE6E-4E3F4D4F4592}" type="datetimeFigureOut">
              <a:rPr lang="ko-KR" altLang="en-US"/>
              <a:pPr>
                <a:defRPr/>
              </a:pPr>
              <a:t>2018-08-29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DF6FE4E-FCC6-4BA2-9574-C47B675C1E9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중요폴더\Downloads\153533507662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727963"/>
              </p:ext>
            </p:extLst>
          </p:nvPr>
        </p:nvGraphicFramePr>
        <p:xfrm>
          <a:off x="6012160" y="116632"/>
          <a:ext cx="3048000" cy="777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1292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안전관리과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57" marB="45757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>
          <a:xfrm>
            <a:off x="1835696" y="6021288"/>
            <a:ext cx="5328592" cy="700187"/>
          </a:xfrm>
        </p:spPr>
        <p:txBody>
          <a:bodyPr/>
          <a:lstStyle/>
          <a:p>
            <a:pPr>
              <a:defRPr/>
            </a:pPr>
            <a:r>
              <a:rPr lang="ko-KR" altLang="en-US" sz="2800" dirty="0" smtClean="0">
                <a:solidFill>
                  <a:schemeClr val="bg1"/>
                </a:solidFill>
              </a:rPr>
              <a:t>재난안전대책본부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275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5"/>
          <p:cNvSpPr>
            <a:spLocks noChangeArrowheads="1"/>
          </p:cNvSpPr>
          <p:nvPr/>
        </p:nvSpPr>
        <p:spPr bwMode="auto">
          <a:xfrm>
            <a:off x="0" y="-700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kumimoji="0"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52536" y="543098"/>
            <a:ext cx="831926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지진안전주간에 따른 안전 캠페인 실시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14.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</a:t>
            </a:r>
            <a:r>
              <a:rPr lang="ko-KR" altLang="en-US" sz="2400" b="1" i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영동역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안전관리과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영동역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직원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지진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행동요령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리플렛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배부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52536" y="3382541"/>
            <a:ext cx="889146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충청북도 안전보안관 발대식 참석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9. 27. 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14:30</a:t>
            </a:r>
            <a:r>
              <a:rPr lang="ko-KR" altLang="en-US" sz="2400" b="1" i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충북도청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약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250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영동군 안전보안관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안전보안관증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수여 및 도민안전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퍼포먼스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80586227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2"/>
          <p:cNvSpPr>
            <a:spLocks noChangeArrowheads="1"/>
          </p:cNvSpPr>
          <p:nvPr/>
        </p:nvSpPr>
        <p:spPr bwMode="auto">
          <a:xfrm>
            <a:off x="138113" y="693113"/>
            <a:ext cx="9005887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재난취약가구 소화기 및 감지기 보급사업 실시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9. 14.(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까지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각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읍면사무소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900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가구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수급자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등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재난취약계층 대상자 신청에 따른 소화기보급 및 감지기 설치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" name="직사각형 2"/>
          <p:cNvSpPr>
            <a:spLocks noChangeArrowheads="1"/>
          </p:cNvSpPr>
          <p:nvPr/>
        </p:nvSpPr>
        <p:spPr bwMode="auto">
          <a:xfrm>
            <a:off x="107504" y="3458265"/>
            <a:ext cx="9005887" cy="169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재난상황 보고전파훈련 집합교육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재난안전대책본부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 담당자 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재난상황 전파보고 훈련결과 논의 및 개선방안 토론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55993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313" y="285750"/>
            <a:ext cx="8501062" cy="6429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11-5.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소하천정비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유지관리사업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14350" indent="-514350">
              <a:defRPr/>
            </a:pP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314876"/>
              </p:ext>
            </p:extLst>
          </p:nvPr>
        </p:nvGraphicFramePr>
        <p:xfrm>
          <a:off x="428596" y="878797"/>
          <a:ext cx="8358246" cy="4915989"/>
        </p:xfrm>
        <a:graphic>
          <a:graphicData uri="http://schemas.openxmlformats.org/drawingml/2006/table">
            <a:tbl>
              <a:tblPr/>
              <a:tblGrid>
                <a:gridCol w="2685844"/>
                <a:gridCol w="1068284"/>
                <a:gridCol w="964550"/>
                <a:gridCol w="2710874"/>
                <a:gridCol w="928694"/>
              </a:tblGrid>
              <a:tr h="6150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 업   명 </a:t>
                      </a: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(km)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 진 내 용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공정률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(%)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4363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49</a:t>
                      </a: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3,900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4827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오정소하천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정비사업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 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= 0.2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360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 및 호안공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85%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5852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spc="-15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수리냄이소하천 정비사업</a:t>
                      </a:r>
                      <a:r>
                        <a:rPr kumimoji="1" lang="en-US" altLang="ko-KR" sz="1600" b="1" i="0" u="none" strike="noStrike" cap="none" spc="-15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1" lang="ko-KR" altLang="en-US" sz="1600" b="1" i="0" u="none" strike="noStrike" cap="none" spc="-15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</a:t>
                      </a:r>
                      <a:r>
                        <a:rPr kumimoji="1" lang="en-US" altLang="ko-KR" sz="1600" b="1" i="0" u="none" strike="noStrike" cap="none" spc="-15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]</a:t>
                      </a:r>
                      <a:endParaRPr kumimoji="1" lang="en-US" altLang="ko-KR" sz="1600" b="1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 = 3.3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320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도 사전설계심사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90%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5278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spc="-15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어서실소하천 정비사업</a:t>
                      </a:r>
                      <a:r>
                        <a:rPr kumimoji="1" lang="en-US" altLang="ko-KR" sz="1600" b="1" i="0" u="none" strike="noStrike" cap="none" spc="-15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1" lang="ko-KR" altLang="en-US" sz="1600" b="1" i="0" u="none" strike="noStrike" cap="none" spc="-15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</a:t>
                      </a:r>
                      <a:r>
                        <a:rPr kumimoji="1" lang="en-US" altLang="ko-KR" sz="1600" b="1" i="0" u="none" strike="noStrike" cap="none" spc="-15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]</a:t>
                      </a:r>
                      <a:endParaRPr kumimoji="1" lang="en-US" altLang="ko-KR" sz="1600" b="1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 = 1.9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320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“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“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5224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소계소하천 정비사업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]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 = 3.1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320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“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“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5867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정비사업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자체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소사천 외 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9</a:t>
                      </a: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1,950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·(</a:t>
                      </a:r>
                      <a:r>
                        <a:rPr kumimoji="1" lang="ko-KR" altLang="en-US" sz="1600" b="1" i="0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본예산</a:t>
                      </a:r>
                      <a:r>
                        <a:rPr kumimoji="1" lang="en-US" altLang="ko-KR" sz="1600" b="1" i="0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kumimoji="1" lang="ko-KR" altLang="en-US" sz="1600" b="1" i="0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 및 호안공</a:t>
                      </a:r>
                      <a:endParaRPr kumimoji="1" lang="en-US" altLang="ko-KR" sz="1600" b="1" i="0" u="none" strike="noStrike" cap="none" spc="0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400" b="1" i="0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·(1</a:t>
                      </a:r>
                      <a:r>
                        <a:rPr kumimoji="1" lang="ko-KR" altLang="en-US" sz="1400" b="1" i="0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회추경</a:t>
                      </a:r>
                      <a:r>
                        <a:rPr kumimoji="1" lang="en-US" altLang="ko-KR" sz="1400" b="1" i="0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kumimoji="1" lang="ko-KR" altLang="en-US" sz="1400" b="1" i="0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보상협의 추진</a:t>
                      </a:r>
                      <a:endParaRPr kumimoji="1" lang="en-US" altLang="ko-KR" sz="1400" b="1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40%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55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유지관리사업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자체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내만천 외 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</a:t>
                      </a: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330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</a:t>
                      </a:r>
                      <a:endParaRPr kumimoji="1" lang="en-US" altLang="ko-KR" sz="1600" b="1" i="0" u="none" strike="noStrike" cap="none" spc="0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40%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5867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하상정비 및 수목제거사업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묵은점천 외</a:t>
                      </a: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18</a:t>
                      </a: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300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 </a:t>
                      </a:r>
                      <a:r>
                        <a:rPr kumimoji="1" lang="ko-KR" altLang="en-US" sz="1600" b="1" i="0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읍면 재배정</a:t>
                      </a:r>
                      <a:r>
                        <a:rPr kumimoji="1" lang="en-US" altLang="ko-KR" sz="1600" b="1" i="0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공사실시</a:t>
                      </a:r>
                      <a:r>
                        <a:rPr kumimoji="1" lang="en-US" altLang="ko-KR" sz="1600" b="1" i="0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70%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8" marR="93598" marT="46808" marB="46808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99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537855"/>
              </p:ext>
            </p:extLst>
          </p:nvPr>
        </p:nvGraphicFramePr>
        <p:xfrm>
          <a:off x="286071" y="1069975"/>
          <a:ext cx="8534401" cy="4633963"/>
        </p:xfrm>
        <a:graphic>
          <a:graphicData uri="http://schemas.openxmlformats.org/drawingml/2006/table">
            <a:tbl>
              <a:tblPr/>
              <a:tblGrid>
                <a:gridCol w="1595863"/>
                <a:gridCol w="2338360"/>
                <a:gridCol w="913309"/>
                <a:gridCol w="2742071"/>
                <a:gridCol w="944798"/>
              </a:tblGrid>
              <a:tr h="7677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명</a:t>
                      </a:r>
                    </a:p>
                  </a:txBody>
                  <a:tcPr marL="93610" marR="93610" marT="46811" marB="4681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량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추진내용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공정률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(%)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436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</a:p>
                  </a:txBody>
                  <a:tcPr marL="93610" marR="93610" marT="46811" marB="4681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54,846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8357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구촌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유수지 조성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배수펌프설치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3,300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 및 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구조물공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30%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922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마산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축제및보축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L=2.86km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교량재가설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 등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41,546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 협의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월류가교</a:t>
                      </a:r>
                      <a:r>
                        <a:rPr kumimoji="1" lang="ko-KR" altLang="en-US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철거  및  유수지 </a:t>
                      </a:r>
                      <a:endParaRPr kumimoji="1" lang="en-US" altLang="ko-KR" sz="1600" b="1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 </a:t>
                      </a:r>
                      <a:r>
                        <a:rPr kumimoji="1" lang="ko-KR" altLang="en-US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조성</a:t>
                      </a:r>
                      <a:endParaRPr kumimoji="1" lang="en-US" altLang="ko-KR" sz="1600" b="1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25%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8357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각계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하천정비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L=1.0km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교량가설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 등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6,000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구조물 계획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70%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8357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계산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우수관거정비</a:t>
                      </a:r>
                      <a:r>
                        <a:rPr kumimoji="1" lang="ko-KR" altLang="en-US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L=1.4km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배수펌프시설 증설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4,000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기계설비 계획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70%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262" y="481806"/>
            <a:ext cx="8501062" cy="6429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재해위험지구 정비사업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50580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직사각형 1"/>
          <p:cNvSpPr>
            <a:spLocks noChangeArrowheads="1"/>
          </p:cNvSpPr>
          <p:nvPr/>
        </p:nvSpPr>
        <p:spPr bwMode="auto">
          <a:xfrm>
            <a:off x="298450" y="629101"/>
            <a:ext cx="8640763" cy="1818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11-7. </a:t>
            </a:r>
            <a:r>
              <a:rPr kumimoji="0" lang="en-US" altLang="ko-KR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2018</a:t>
            </a:r>
            <a:r>
              <a:rPr kumimoji="0"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kumimoji="0" lang="en-US" altLang="ko-KR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kumimoji="0"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중점관리 대상자원 확인의 날 행사</a:t>
            </a:r>
            <a:endParaRPr kumimoji="0" lang="ko-KR" altLang="en-US" sz="2800" b="1" spc="-1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9.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4.(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CCTV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관제센터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kumimoji="0" lang="en-US" altLang="ko-KR" sz="26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직사각형 1"/>
          <p:cNvSpPr>
            <a:spLocks noChangeArrowheads="1"/>
          </p:cNvSpPr>
          <p:nvPr/>
        </p:nvSpPr>
        <p:spPr bwMode="auto">
          <a:xfrm>
            <a:off x="285721" y="4365104"/>
            <a:ext cx="8640763" cy="1218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11-9.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43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주년 민방위대 창설 기념행사</a:t>
            </a:r>
            <a:endParaRPr kumimoji="0" lang="ko-KR" altLang="en-US" sz="28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9. 14.(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kumimoji="0"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청주아트홀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40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민방위대원 등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1"/>
          <p:cNvSpPr>
            <a:spLocks noChangeArrowheads="1"/>
          </p:cNvSpPr>
          <p:nvPr/>
        </p:nvSpPr>
        <p:spPr bwMode="auto">
          <a:xfrm>
            <a:off x="298449" y="2564904"/>
            <a:ext cx="8640763" cy="1218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11-8.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408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민방위의 날 전국 지진대피 훈련</a:t>
            </a:r>
            <a:endParaRPr kumimoji="0" lang="ko-KR" altLang="en-US" sz="28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9. 12.(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14:00~14:20 / 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군청일원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0"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군산하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전직원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3911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5"/>
          <p:cNvSpPr>
            <a:spLocks noChangeArrowheads="1"/>
          </p:cNvSpPr>
          <p:nvPr/>
        </p:nvSpPr>
        <p:spPr bwMode="auto">
          <a:xfrm>
            <a:off x="72008" y="-700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kumimoji="0"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52536" y="260648"/>
            <a:ext cx="831926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11-10.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마을방송시설 전수점검 추진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 전체마을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수신장비 관리상태 등 일제점검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52536" y="2402077"/>
            <a:ext cx="867645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11-11. CCTV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통합관제센터 관제요원 보안교육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9.19.(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21.(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24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관제요원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사회복무요원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영상정보보안 관리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869309"/>
            <a:ext cx="9036051" cy="1872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재난취약가구 소화기 및 감지기 보급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지역신문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감고을소식지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400" b="1" spc="-1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44736739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4996</TotalTime>
  <Words>487</Words>
  <Application>Microsoft Office PowerPoint</Application>
  <PresentationFormat>화면 슬라이드 쇼(4:3)</PresentationFormat>
  <Paragraphs>117</Paragraphs>
  <Slides>7</Slides>
  <Notes>4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Windows 사용자</cp:lastModifiedBy>
  <cp:revision>454</cp:revision>
  <cp:lastPrinted>2018-08-29T02:15:43Z</cp:lastPrinted>
  <dcterms:created xsi:type="dcterms:W3CDTF">2013-03-22T02:03:09Z</dcterms:created>
  <dcterms:modified xsi:type="dcterms:W3CDTF">2018-08-29T04:54:42Z</dcterms:modified>
</cp:coreProperties>
</file>