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59" r:id="rId5"/>
    <p:sldId id="264" r:id="rId6"/>
    <p:sldId id="263" r:id="rId7"/>
    <p:sldId id="262" r:id="rId8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FE30E-49FB-4DE2-8E2A-3D81D89E2BCB}" type="datetimeFigureOut">
              <a:rPr lang="ko-KR" altLang="en-US" smtClean="0"/>
              <a:pPr/>
              <a:t>2017-02-24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14977-C529-4F6A-90AB-F1F5F9191D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48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7626" y="9444039"/>
            <a:ext cx="2949575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850289DF-BC30-44DD-B62B-4D2E850892F1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1950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69AA-ADE3-4FCB-A257-D708CC8FE9BA}" type="datetimeFigureOut">
              <a:rPr lang="ko-KR" altLang="en-US" smtClean="0"/>
              <a:pPr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545-88C0-44F7-ADC7-A7DCFC627A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69AA-ADE3-4FCB-A257-D708CC8FE9BA}" type="datetimeFigureOut">
              <a:rPr lang="ko-KR" altLang="en-US" smtClean="0"/>
              <a:pPr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545-88C0-44F7-ADC7-A7DCFC627A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69AA-ADE3-4FCB-A257-D708CC8FE9BA}" type="datetimeFigureOut">
              <a:rPr lang="ko-KR" altLang="en-US" smtClean="0"/>
              <a:pPr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545-88C0-44F7-ADC7-A7DCFC627A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69AA-ADE3-4FCB-A257-D708CC8FE9BA}" type="datetimeFigureOut">
              <a:rPr lang="ko-KR" altLang="en-US" smtClean="0"/>
              <a:pPr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545-88C0-44F7-ADC7-A7DCFC627A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69AA-ADE3-4FCB-A257-D708CC8FE9BA}" type="datetimeFigureOut">
              <a:rPr lang="ko-KR" altLang="en-US" smtClean="0"/>
              <a:pPr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545-88C0-44F7-ADC7-A7DCFC627A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69AA-ADE3-4FCB-A257-D708CC8FE9BA}" type="datetimeFigureOut">
              <a:rPr lang="ko-KR" altLang="en-US" smtClean="0"/>
              <a:pPr/>
              <a:t>2017-02-24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545-88C0-44F7-ADC7-A7DCFC627A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69AA-ADE3-4FCB-A257-D708CC8FE9BA}" type="datetimeFigureOut">
              <a:rPr lang="ko-KR" altLang="en-US" smtClean="0"/>
              <a:pPr/>
              <a:t>2017-02-24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545-88C0-44F7-ADC7-A7DCFC627A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69AA-ADE3-4FCB-A257-D708CC8FE9BA}" type="datetimeFigureOut">
              <a:rPr lang="ko-KR" altLang="en-US" smtClean="0"/>
              <a:pPr/>
              <a:t>2017-02-24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545-88C0-44F7-ADC7-A7DCFC627A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69AA-ADE3-4FCB-A257-D708CC8FE9BA}" type="datetimeFigureOut">
              <a:rPr lang="ko-KR" altLang="en-US" smtClean="0"/>
              <a:pPr/>
              <a:t>2017-02-24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545-88C0-44F7-ADC7-A7DCFC627A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69AA-ADE3-4FCB-A257-D708CC8FE9BA}" type="datetimeFigureOut">
              <a:rPr lang="ko-KR" altLang="en-US" smtClean="0"/>
              <a:pPr/>
              <a:t>2017-02-24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545-88C0-44F7-ADC7-A7DCFC627A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69AA-ADE3-4FCB-A257-D708CC8FE9BA}" type="datetimeFigureOut">
              <a:rPr lang="ko-KR" altLang="en-US" smtClean="0"/>
              <a:pPr/>
              <a:t>2017-02-24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545-88C0-44F7-ADC7-A7DCFC627A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69AA-ADE3-4FCB-A257-D708CC8FE9BA}" type="datetimeFigureOut">
              <a:rPr lang="ko-KR" altLang="en-US" smtClean="0"/>
              <a:pPr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C5545-88C0-44F7-ADC7-A7DCFC627A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988050" y="115888"/>
          <a:ext cx="3048000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77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안전관리과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87325" y="908050"/>
            <a:ext cx="87153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altLang="ko-KR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04497" y="332656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-1.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물놀이 안전장비 표지판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전수조사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2017.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3.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~ 3. 15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(14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     상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물놀이 관리구역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물놀이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안전장비 전수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조사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점검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4631" y="2393766"/>
            <a:ext cx="8640762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-2.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어린이놀이시설 안전점검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</a:t>
            </a:r>
            <a:r>
              <a:rPr lang="en-US" altLang="ko-KR" sz="2800" dirty="0" smtClean="0"/>
              <a:t>‧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관 표본합동 점검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   </a:t>
            </a:r>
            <a:endParaRPr lang="en-US" altLang="ko-K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2017. 3. 8.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~ 3. 21.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(14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내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관내 놀이시설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 중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개소 표본점검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3421" y="4221088"/>
            <a:ext cx="871540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16-3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ko-KR" altLang="en-US" sz="2800" b="1" dirty="0">
                <a:solidFill>
                  <a:srgbClr val="0000FF"/>
                </a:solidFill>
                <a:ea typeface="HY헤드라인M" pitchFamily="18" charset="-127"/>
              </a:rPr>
              <a:t> 도민 안전종합대책 </a:t>
            </a:r>
            <a:r>
              <a:rPr lang="ko-KR" altLang="en-US" sz="2800" b="1" dirty="0" smtClean="0">
                <a:solidFill>
                  <a:srgbClr val="0000FF"/>
                </a:solidFill>
                <a:ea typeface="HY헤드라인M" pitchFamily="18" charset="-127"/>
              </a:rPr>
              <a:t>설명회 참석</a:t>
            </a:r>
            <a:endParaRPr lang="ko-KR" altLang="en-US" sz="2800" b="1" dirty="0">
              <a:solidFill>
                <a:srgbClr val="0000FF"/>
              </a:solidFill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2017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3.14.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16:00~16: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50</a:t>
            </a:r>
            <a:endParaRPr lang="en-US" altLang="ko-KR" sz="2200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충북도청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대회의실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참 석 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안전관리과장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민간인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2)</a:t>
            </a:r>
            <a:endParaRPr lang="en-US" altLang="ko-KR" sz="2800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8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7797" y="116632"/>
            <a:ext cx="8715375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16-4.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국가안전대진단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2017.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2. 6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~ 3. 31.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 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577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특정관리시설 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내 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시설 및 안전관리실태 점검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5289" y="2132856"/>
            <a:ext cx="8501122" cy="245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-5. 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하천사용료  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정기분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부과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>
                <a:latin typeface="HY헤드라인M" pitchFamily="18" charset="-127"/>
                <a:ea typeface="HY헤드라인M" pitchFamily="18" charset="-127"/>
              </a:rPr>
              <a:t>기    </a:t>
            </a: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간 </a:t>
            </a:r>
            <a:r>
              <a:rPr kumimoji="0"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2017.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2400" b="1" dirty="0">
                <a:latin typeface="HY헤드라인M" pitchFamily="18" charset="-127"/>
                <a:ea typeface="HY헤드라인M" pitchFamily="18" charset="-127"/>
              </a:rPr>
              <a:t>월 중</a:t>
            </a:r>
            <a:endParaRPr kumimoji="0"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>
                <a:latin typeface="HY헤드라인M" pitchFamily="18" charset="-127"/>
                <a:ea typeface="HY헤드라인M" pitchFamily="18" charset="-127"/>
              </a:rPr>
              <a:t>대    </a:t>
            </a: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 </a:t>
            </a:r>
            <a:r>
              <a:rPr kumimoji="0"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>
                <a:latin typeface="HY헤드라인M" pitchFamily="18" charset="-127"/>
                <a:ea typeface="HY헤드라인M" pitchFamily="18" charset="-127"/>
              </a:rPr>
              <a:t>국가하천</a:t>
            </a:r>
            <a:r>
              <a:rPr kumimoji="0"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>
                <a:latin typeface="HY헤드라인M" pitchFamily="18" charset="-127"/>
                <a:ea typeface="HY헤드라인M" pitchFamily="18" charset="-127"/>
              </a:rPr>
              <a:t>지방하천</a:t>
            </a:r>
            <a:r>
              <a:rPr kumimoji="0"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>
                <a:latin typeface="HY헤드라인M" pitchFamily="18" charset="-127"/>
                <a:ea typeface="HY헤드라인M" pitchFamily="18" charset="-127"/>
              </a:rPr>
              <a:t>공유수면</a:t>
            </a:r>
            <a:r>
              <a:rPr kumimoji="0"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 err="1">
                <a:latin typeface="HY헤드라인M" pitchFamily="18" charset="-127"/>
                <a:ea typeface="HY헤드라인M" pitchFamily="18" charset="-127"/>
              </a:rPr>
              <a:t>소하천</a:t>
            </a:r>
            <a:r>
              <a:rPr kumimoji="0"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b="1" dirty="0" err="1">
                <a:latin typeface="HY헤드라인M" pitchFamily="18" charset="-127"/>
                <a:ea typeface="HY헤드라인M" pitchFamily="18" charset="-127"/>
              </a:rPr>
              <a:t>점용자</a:t>
            </a:r>
            <a:endParaRPr kumimoji="0" lang="ko-KR" altLang="en-US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>
                <a:latin typeface="HY헤드라인M" pitchFamily="18" charset="-127"/>
                <a:ea typeface="HY헤드라인M" pitchFamily="18" charset="-127"/>
              </a:rPr>
              <a:t>금    </a:t>
            </a: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액 </a:t>
            </a:r>
            <a:r>
              <a:rPr kumimoji="0" lang="en-US" altLang="ko-KR" sz="2400" b="1" dirty="0">
                <a:latin typeface="HY헤드라인M" pitchFamily="18" charset="-127"/>
                <a:ea typeface="HY헤드라인M" pitchFamily="18" charset="-127"/>
              </a:rPr>
              <a:t>: 2,440</a:t>
            </a:r>
            <a:r>
              <a:rPr kumimoji="0" lang="ko-KR" altLang="en-US" sz="2400" b="1" dirty="0"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kumimoji="0"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47,663</a:t>
            </a:r>
            <a:r>
              <a:rPr kumimoji="0" lang="ko-KR" altLang="en-US" sz="2400" b="1" dirty="0">
                <a:latin typeface="HY헤드라인M" pitchFamily="18" charset="-127"/>
                <a:ea typeface="HY헤드라인M" pitchFamily="18" charset="-127"/>
              </a:rPr>
              <a:t>천원</a:t>
            </a:r>
            <a:endParaRPr kumimoji="0" lang="ko-KR" altLang="en-US" sz="1000" b="1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0" lang="ko-KR" altLang="en-US" sz="10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221345" y="4091904"/>
            <a:ext cx="8358188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-6.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재난관리기금심의회 개최</a:t>
            </a: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2017. 3. 7.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11:00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~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장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군청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층 상황실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참 석자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위원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위원장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부군수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내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기금운용계획 및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2016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기금 결산 보고</a:t>
            </a:r>
            <a:endParaRPr lang="en-US" altLang="ko-KR" sz="2400" b="1" spc="-15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9173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8609" y="188640"/>
            <a:ext cx="8501062" cy="5040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16-7.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소하천정비사업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보조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14350" indent="-514350">
              <a:defRPr/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21173"/>
              </p:ext>
            </p:extLst>
          </p:nvPr>
        </p:nvGraphicFramePr>
        <p:xfrm>
          <a:off x="240665" y="713304"/>
          <a:ext cx="8521005" cy="1979898"/>
        </p:xfrm>
        <a:graphic>
          <a:graphicData uri="http://schemas.openxmlformats.org/drawingml/2006/table">
            <a:tbl>
              <a:tblPr/>
              <a:tblGrid>
                <a:gridCol w="2520280"/>
                <a:gridCol w="1197976"/>
                <a:gridCol w="1092306"/>
                <a:gridCol w="2703382"/>
                <a:gridCol w="1007061"/>
              </a:tblGrid>
              <a:tr h="6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  업   명 </a:t>
                      </a:r>
                    </a:p>
                  </a:txBody>
                  <a:tcPr marL="93602" marR="93602" marT="46809" marB="468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(km)</a:t>
                      </a: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 진 내 용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34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3602" marR="93602" marT="46809" marB="468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 = 6.2</a:t>
                      </a: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1,160</a:t>
                      </a: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34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죽산소하천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09" marB="468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 = 0.9</a:t>
                      </a: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400</a:t>
                      </a: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 및 사업집행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34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관리소하천 정비사업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09" marB="468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 = 3.1</a:t>
                      </a: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400</a:t>
                      </a: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 및 사업집행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34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오정소하천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09" marB="468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 = 2.2</a:t>
                      </a: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360</a:t>
                      </a: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주민설명회 개최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09" marB="46809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4313" y="2852936"/>
            <a:ext cx="8501062" cy="642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16-8.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소하천정비사업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자체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14350" indent="-514350">
              <a:defRPr/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12792"/>
              </p:ext>
            </p:extLst>
          </p:nvPr>
        </p:nvGraphicFramePr>
        <p:xfrm>
          <a:off x="232617" y="3429000"/>
          <a:ext cx="8521006" cy="1211416"/>
        </p:xfrm>
        <a:graphic>
          <a:graphicData uri="http://schemas.openxmlformats.org/drawingml/2006/table">
            <a:tbl>
              <a:tblPr/>
              <a:tblGrid>
                <a:gridCol w="2627484"/>
                <a:gridCol w="1207843"/>
                <a:gridCol w="1080120"/>
                <a:gridCol w="2664296"/>
                <a:gridCol w="941263"/>
              </a:tblGrid>
              <a:tr h="524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  업   명 </a:t>
                      </a:r>
                    </a:p>
                  </a:txBody>
                  <a:tcPr marL="93602" marR="93602" marT="46822" marB="4682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602" marR="93602" marT="46822" marB="46822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602" marR="93602" marT="46822" marB="46822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 진 내 용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22" marB="46822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22" marB="46822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83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22" marB="4682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하가천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22" marB="46822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93602" marR="93602" marT="46822" marB="46822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 및 사업집행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22" marB="46822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22" marB="46822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033" y="4725144"/>
            <a:ext cx="8501062" cy="642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16-9.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소하천유지관리사업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14350" indent="-514350">
              <a:defRPr/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44842"/>
              </p:ext>
            </p:extLst>
          </p:nvPr>
        </p:nvGraphicFramePr>
        <p:xfrm>
          <a:off x="267181" y="5301208"/>
          <a:ext cx="8481283" cy="1211412"/>
        </p:xfrm>
        <a:graphic>
          <a:graphicData uri="http://schemas.openxmlformats.org/drawingml/2006/table">
            <a:tbl>
              <a:tblPr/>
              <a:tblGrid>
                <a:gridCol w="2576627"/>
                <a:gridCol w="1224136"/>
                <a:gridCol w="1080120"/>
                <a:gridCol w="2675343"/>
                <a:gridCol w="925057"/>
              </a:tblGrid>
              <a:tr h="561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  업   명 </a:t>
                      </a:r>
                    </a:p>
                  </a:txBody>
                  <a:tcPr marL="93602" marR="93602" marT="46821" marB="468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602" marR="93602" marT="46821" marB="4682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602" marR="93602" marT="46821" marB="4682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 진 내 용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21" marB="4682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21" marB="4682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2017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소하천유지관리사업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21" marB="468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어서실천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21" marB="4682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550</a:t>
                      </a:r>
                    </a:p>
                  </a:txBody>
                  <a:tcPr marL="93602" marR="93602" marT="46821" marB="4682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사업집행</a:t>
                      </a:r>
                      <a:endParaRPr kumimoji="1" lang="en-US" altLang="ko-KR" sz="16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21" marB="4682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02" marR="93602" marT="46821" marB="46821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80974" y="332656"/>
            <a:ext cx="8677275" cy="71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16-10.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재해위험지구 정비사업 추진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02653"/>
              </p:ext>
            </p:extLst>
          </p:nvPr>
        </p:nvGraphicFramePr>
        <p:xfrm>
          <a:off x="214313" y="1143000"/>
          <a:ext cx="8678166" cy="4446238"/>
        </p:xfrm>
        <a:graphic>
          <a:graphicData uri="http://schemas.openxmlformats.org/drawingml/2006/table">
            <a:tbl>
              <a:tblPr/>
              <a:tblGrid>
                <a:gridCol w="1622746"/>
                <a:gridCol w="2377751"/>
                <a:gridCol w="928694"/>
                <a:gridCol w="2788262"/>
                <a:gridCol w="960713"/>
              </a:tblGrid>
              <a:tr h="634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업 명</a:t>
                      </a:r>
                    </a:p>
                  </a:txBody>
                  <a:tcPr marL="93599" marR="93599" marT="46816" marB="468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업 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추진내용</a:t>
                      </a: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88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3599" marR="93599" marT="46816" marB="468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56,900</a:t>
                      </a: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34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서송원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</a:p>
                  </a:txBody>
                  <a:tcPr marL="93599" marR="93599" marT="46816" marB="468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호안정비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0.8km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·BOX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교가설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3,500</a:t>
                      </a: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호안공 및 포장공 추진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95%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34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용암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</a:p>
                  </a:txBody>
                  <a:tcPr marL="93599" marR="93599" marT="46816" marB="468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유수지 정비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배수펌프설치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4,100</a:t>
                      </a: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토지보상 협의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토목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기계설비공사 집행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15%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34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유수지 정비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배수펌프설치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3,300</a:t>
                      </a: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착수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34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마산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축제및보축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L=2.87km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교량재가설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 등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45,000</a:t>
                      </a: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준공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보상계획 수립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15%</a:t>
                      </a: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85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월류 급경사지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위험지구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급경사지정비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준공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보상계획 수립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15%</a:t>
                      </a:r>
                    </a:p>
                  </a:txBody>
                  <a:tcPr marL="93599" marR="93599" marT="46816" marB="46816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1"/>
          <p:cNvSpPr>
            <a:spLocks noChangeArrowheads="1"/>
          </p:cNvSpPr>
          <p:nvPr/>
        </p:nvSpPr>
        <p:spPr bwMode="auto">
          <a:xfrm>
            <a:off x="142875" y="2214563"/>
            <a:ext cx="8640763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-12. 2017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en-US" altLang="ko-KR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¼</a:t>
            </a:r>
            <a:r>
              <a:rPr kumimoji="0"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중점관리 대상자원 확인의 날 행사</a:t>
            </a:r>
            <a:endParaRPr kumimoji="0" lang="ko-KR" altLang="en-US" sz="12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 3. 2. 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14:00 / CCTV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통합관제센터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11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중점관리자원 변동사항 확인 </a:t>
            </a:r>
            <a:r>
              <a:rPr kumimoji="0" lang="ko-KR" altLang="en-US" sz="23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endParaRPr kumimoji="0" lang="en-US" altLang="ko-KR" sz="23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1"/>
          <p:cNvSpPr>
            <a:spLocks noChangeArrowheads="1"/>
          </p:cNvSpPr>
          <p:nvPr/>
        </p:nvSpPr>
        <p:spPr bwMode="auto">
          <a:xfrm>
            <a:off x="142875" y="4071938"/>
            <a:ext cx="8640763" cy="209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-13. 2017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kumimoji="0" lang="en-US" altLang="ko-KR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¼</a:t>
            </a:r>
            <a:r>
              <a:rPr kumimoji="0" lang="ko-KR" altLang="en-US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영동군통합방위회의 개최</a:t>
            </a:r>
            <a:endParaRPr kumimoji="0" lang="ko-KR" altLang="en-US" sz="1200" b="1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2017. 3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7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14:00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층상황실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25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용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비상시 </a:t>
            </a:r>
            <a:r>
              <a:rPr kumimoji="0"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군관경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공조방안 및 지역현안 토의 등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000" b="1" dirty="0">
                <a:solidFill>
                  <a:srgbClr val="00B050"/>
                </a:solidFill>
              </a:rPr>
              <a:t>  </a:t>
            </a:r>
            <a:r>
              <a:rPr lang="en-US" altLang="ko-KR" sz="20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인사 및 토의진행</a:t>
            </a: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38440" y="404664"/>
            <a:ext cx="8898056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-11. </a:t>
            </a:r>
            <a:r>
              <a:rPr kumimoji="0"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민방위교육훈련 강사 모집</a:t>
            </a:r>
            <a:endParaRPr kumimoji="0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접수기간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2017. 3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2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3.15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모집인원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용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핵 및 화생방 방호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지진대피 등 분야 강사 선발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277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ChangeArrowheads="1"/>
          </p:cNvSpPr>
          <p:nvPr/>
        </p:nvSpPr>
        <p:spPr bwMode="auto">
          <a:xfrm>
            <a:off x="214313" y="332656"/>
            <a:ext cx="864076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-14. 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영동군여성예비군소대  발대식 </a:t>
            </a:r>
            <a:endParaRPr kumimoji="0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15. 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예정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층 소회의실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여성예비군 소대 발대식 및 </a:t>
            </a:r>
            <a:r>
              <a:rPr kumimoji="0"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이취임식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등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1"/>
          <p:cNvSpPr>
            <a:spLocks noChangeArrowheads="1"/>
          </p:cNvSpPr>
          <p:nvPr/>
        </p:nvSpPr>
        <p:spPr bwMode="auto">
          <a:xfrm>
            <a:off x="214313" y="2276872"/>
            <a:ext cx="8640762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-15. </a:t>
            </a:r>
            <a:r>
              <a:rPr kumimoji="0"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</a:t>
            </a:r>
            <a:r>
              <a:rPr kumimoji="0"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독수리훈련</a:t>
            </a:r>
            <a:r>
              <a:rPr kumimoji="0" lang="en-US" altLang="ko-KR" sz="28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(FE) </a:t>
            </a:r>
            <a:r>
              <a:rPr kumimoji="0" lang="ko-KR" altLang="en-US" sz="28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통합방위지원본부 운용</a:t>
            </a:r>
            <a:endParaRPr kumimoji="0" lang="ko-KR" altLang="en-US" sz="12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3. 20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21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예정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군청소회의실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50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향방작계훈련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및 통합방위지원본부 운용</a:t>
            </a:r>
            <a:r>
              <a:rPr kumimoji="0" lang="ko-KR" altLang="en-US" sz="23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등</a:t>
            </a:r>
            <a:endParaRPr kumimoji="0" lang="en-US" altLang="ko-KR" sz="23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224649" y="4221088"/>
            <a:ext cx="8640762" cy="21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마을방송시설 개선사업 추진</a:t>
            </a:r>
            <a:endParaRPr kumimoji="0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읍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면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40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용산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황간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양강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심천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700</a:t>
            </a:r>
            <a:r>
              <a:rPr kumimoji="0"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 및 사업집행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427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729</Words>
  <Application>Microsoft Office PowerPoint</Application>
  <PresentationFormat>화면 슬라이드 쇼(4:3)</PresentationFormat>
  <Paragraphs>141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46</cp:revision>
  <cp:lastPrinted>2017-02-24T01:21:17Z</cp:lastPrinted>
  <dcterms:created xsi:type="dcterms:W3CDTF">2017-02-22T01:13:46Z</dcterms:created>
  <dcterms:modified xsi:type="dcterms:W3CDTF">2017-02-24T01:33:14Z</dcterms:modified>
</cp:coreProperties>
</file>