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8"/>
  </p:notesMasterIdLst>
  <p:handoutMasterIdLst>
    <p:handoutMasterId r:id="rId9"/>
  </p:handoutMasterIdLst>
  <p:sldIdLst>
    <p:sldId id="5671" r:id="rId2"/>
    <p:sldId id="5673" r:id="rId3"/>
    <p:sldId id="5677" r:id="rId4"/>
    <p:sldId id="5679" r:id="rId5"/>
    <p:sldId id="5674" r:id="rId6"/>
    <p:sldId id="5675" r:id="rId7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FFFF00"/>
    <a:srgbClr val="05AB0D"/>
    <a:srgbClr val="0000CC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79" autoAdjust="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C949A2A-FAB6-42A6-9F23-AEE82062AE5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FB602F5-06B1-4429-A623-0C26E69721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Clr>
                <a:srgbClr val="FFFFFF"/>
              </a:buClr>
            </a:pPr>
            <a:fld id="{C33C8AFA-950B-4D02-8856-2F31D40CE2FC}" type="slidenum">
              <a:rPr lang="en-US" altLang="ko-KR" smtClean="0">
                <a:ea typeface="굴림" charset="-127"/>
              </a:rPr>
              <a:pPr>
                <a:buClr>
                  <a:srgbClr val="FFFFFF"/>
                </a:buClr>
              </a:pPr>
              <a:t>1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E3906E8-8569-4B29-B32F-FD9703680665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0363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13212BA-A85F-4DE5-8CFB-DFB9434BF319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pPr algn="r" defTabSz="881063"/>
              <a:t>2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1250" cy="3690937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2213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13212BA-A85F-4DE5-8CFB-DFB9434BF319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pPr algn="r" defTabSz="881063"/>
              <a:t>5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1250" cy="3690937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2213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13EA6-9A0B-4DB2-968A-6BDAC5BC75A7}" type="datetimeFigureOut">
              <a:rPr lang="ko-KR" altLang="en-US"/>
              <a:pPr>
                <a:defRPr/>
              </a:pPr>
              <a:t>2013-10-31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4B9A7-2869-4ECC-8398-E0AF60CA00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E5646-BF0E-4012-A0AA-2D78A1B08A8B}" type="datetimeFigureOut">
              <a:rPr lang="ko-KR" altLang="en-US"/>
              <a:pPr>
                <a:defRPr/>
              </a:pPr>
              <a:t>2013-10-31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4BCF-8D2E-45E9-B63B-32367389210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4DAB-784F-48DC-B38D-20AC46F08BF9}" type="datetimeFigureOut">
              <a:rPr lang="ko-KR" altLang="en-US"/>
              <a:pPr>
                <a:defRPr/>
              </a:pPr>
              <a:t>2013-10-31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80875-E047-4142-AF2E-26B18BBADD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5A308-09EA-43CD-BBD9-71469CC48E5A}" type="datetimeFigureOut">
              <a:rPr lang="ko-KR" altLang="en-US"/>
              <a:pPr>
                <a:defRPr/>
              </a:pPr>
              <a:t>2013-10-31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FAB95-AE48-4810-9143-B4462FFEDF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4154D-3150-45B0-9F39-85755EE05AB0}" type="datetimeFigureOut">
              <a:rPr lang="ko-KR" altLang="en-US"/>
              <a:pPr>
                <a:defRPr/>
              </a:pPr>
              <a:t>2013-10-31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FB1EC-08A2-48BF-92B1-FF83465453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1477C-7303-4ADE-802A-F7D0556ABE97}" type="datetimeFigureOut">
              <a:rPr lang="ko-KR" altLang="en-US"/>
              <a:pPr>
                <a:defRPr/>
              </a:pPr>
              <a:t>2013-10-31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1C48A-39FD-492E-B017-377A2C8E31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9A808-2FFB-434A-8E9B-FCBBFCF7DC3F}" type="datetimeFigureOut">
              <a:rPr lang="ko-KR" altLang="en-US"/>
              <a:pPr>
                <a:defRPr/>
              </a:pPr>
              <a:t>2013-10-31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33BB2-39DB-4028-95EB-55446D3F86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4A8BC-56D8-4576-B975-9346A73BFFA7}" type="datetimeFigureOut">
              <a:rPr lang="ko-KR" altLang="en-US"/>
              <a:pPr>
                <a:defRPr/>
              </a:pPr>
              <a:t>2013-10-31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77D94-C7C6-49E3-8A6B-728567FCA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47FE0-C2CE-4E58-8B23-52082A089DBD}" type="datetimeFigureOut">
              <a:rPr lang="ko-KR" altLang="en-US"/>
              <a:pPr>
                <a:defRPr/>
              </a:pPr>
              <a:t>2013-10-31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1B571-F398-48A7-BD9B-EF86D41985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CD90C-1E34-42C8-8625-2711B96B20DB}" type="datetimeFigureOut">
              <a:rPr lang="ko-KR" altLang="en-US"/>
              <a:pPr>
                <a:defRPr/>
              </a:pPr>
              <a:t>2013-10-31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0BF27-B83C-47F6-9E70-407299409DE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633BA-5F24-456C-A158-CA00C18C2228}" type="datetimeFigureOut">
              <a:rPr lang="ko-KR" altLang="en-US"/>
              <a:pPr>
                <a:defRPr/>
              </a:pPr>
              <a:t>2013-10-31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9DE17-A972-40F6-9563-15D146CD5F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ABEC3-BC55-4717-80C4-F3DDEEC7E3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7449" r:id="rId1"/>
    <p:sldLayoutId id="2147587450" r:id="rId2"/>
    <p:sldLayoutId id="2147587451" r:id="rId3"/>
    <p:sldLayoutId id="2147587452" r:id="rId4"/>
    <p:sldLayoutId id="2147587453" r:id="rId5"/>
    <p:sldLayoutId id="2147587454" r:id="rId6"/>
    <p:sldLayoutId id="2147587455" r:id="rId7"/>
    <p:sldLayoutId id="2147587456" r:id="rId8"/>
    <p:sldLayoutId id="2147587457" r:id="rId9"/>
    <p:sldLayoutId id="2147587458" r:id="rId10"/>
    <p:sldLayoutId id="21475874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 전 관 리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282" y="285728"/>
            <a:ext cx="8463884" cy="332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533400" indent="-5334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2013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겨울철 자연재난 사전대비 합동점검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11.11(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 11.15(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점 검 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중앙합동점검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중앙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군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분     야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겨울철 자연재난 사전대비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근     거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재난 및 안전관리기본법  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26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조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             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자연재해대책법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조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10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3500438"/>
            <a:ext cx="8463884" cy="2811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533400" indent="-5334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황간면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용암리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수문 권양기 자동화 사업 추진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용암리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수문 권양기 자동화 교체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식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30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노후된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수문 권양기 자동화 교체 추진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10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4"/>
          <p:cNvSpPr>
            <a:spLocks noChangeArrowheads="1"/>
          </p:cNvSpPr>
          <p:nvPr/>
        </p:nvSpPr>
        <p:spPr bwMode="auto">
          <a:xfrm>
            <a:off x="142875" y="142875"/>
            <a:ext cx="9109075" cy="717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914400" lvl="1" indent="-457200">
              <a:lnSpc>
                <a:spcPct val="150000"/>
              </a:lnSpc>
              <a:spcBef>
                <a:spcPct val="20000"/>
              </a:spcBef>
              <a:tabLst>
                <a:tab pos="4953000" algn="l"/>
              </a:tabLst>
            </a:pPr>
            <a:endParaRPr lang="en-US" altLang="ko-KR" sz="800" dirty="0">
              <a:solidFill>
                <a:srgbClr val="FFFFFF"/>
              </a:solidFill>
            </a:endParaRPr>
          </a:p>
          <a:p>
            <a:pPr marL="533400" indent="-533400">
              <a:lnSpc>
                <a:spcPct val="150000"/>
              </a:lnSpc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소하천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정비사업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및 유지관리사업 추진</a:t>
            </a:r>
          </a:p>
          <a:p>
            <a:pPr marL="914400" lvl="1" indent="-457200">
              <a:lnSpc>
                <a:spcPct val="160000"/>
              </a:lnSpc>
              <a:tabLst>
                <a:tab pos="4953000" algn="l"/>
              </a:tabLst>
            </a:pPr>
            <a:endParaRPr lang="ko-KR" altLang="en-US" sz="2400" dirty="0">
              <a:solidFill>
                <a:srgbClr val="FFFFFF"/>
              </a:solidFill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285750" y="1285875"/>
          <a:ext cx="8429682" cy="4633049"/>
        </p:xfrm>
        <a:graphic>
          <a:graphicData uri="http://schemas.openxmlformats.org/drawingml/2006/table">
            <a:tbl>
              <a:tblPr/>
              <a:tblGrid>
                <a:gridCol w="2285986"/>
                <a:gridCol w="1857388"/>
                <a:gridCol w="1143008"/>
                <a:gridCol w="1143008"/>
                <a:gridCol w="2000292"/>
              </a:tblGrid>
              <a:tr h="672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  분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업  명 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1" lang="en-US" altLang="ko-KR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(m)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kumimoji="1" lang="en-US" altLang="ko-KR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 진 내 용</a:t>
                      </a:r>
                      <a:endParaRPr kumimoji="1" lang="en-US" altLang="ko-KR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3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 = 340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197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4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정비사업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장동</a:t>
                      </a: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리 소하천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 =   30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70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준공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  관리 </a:t>
                      </a: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 =   90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55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“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8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유지관리사업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  </a:t>
                      </a: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박계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 = 100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27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“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97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  어촌 </a:t>
                      </a: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 =   60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22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“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  산막 </a:t>
                      </a: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   60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23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“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4"/>
          <p:cNvSpPr>
            <a:spLocks noChangeArrowheads="1"/>
          </p:cNvSpPr>
          <p:nvPr/>
        </p:nvSpPr>
        <p:spPr bwMode="auto">
          <a:xfrm>
            <a:off x="34925" y="285728"/>
            <a:ext cx="9109075" cy="3929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914400" lvl="1" indent="-457200">
              <a:lnSpc>
                <a:spcPct val="150000"/>
              </a:lnSpc>
              <a:spcBef>
                <a:spcPct val="20000"/>
              </a:spcBef>
              <a:tabLst>
                <a:tab pos="4953000" algn="l"/>
              </a:tabLst>
            </a:pPr>
            <a:endParaRPr lang="en-US" altLang="ko-KR" sz="800" dirty="0">
              <a:solidFill>
                <a:srgbClr val="FFFFFF"/>
              </a:solidFill>
            </a:endParaRPr>
          </a:p>
          <a:p>
            <a:pPr marL="533400" indent="-533400">
              <a:lnSpc>
                <a:spcPct val="150000"/>
              </a:lnSpc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8-4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소하천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정비사업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보조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추진</a:t>
            </a:r>
          </a:p>
          <a:p>
            <a:pPr marL="914400" lvl="1" indent="-457200">
              <a:lnSpc>
                <a:spcPct val="160000"/>
              </a:lnSpc>
              <a:tabLst>
                <a:tab pos="4953000" algn="l"/>
              </a:tabLst>
            </a:pPr>
            <a:endParaRPr lang="ko-KR" altLang="en-US" sz="2400" dirty="0">
              <a:solidFill>
                <a:srgbClr val="FFFFFF"/>
              </a:solidFill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285720" y="1500174"/>
          <a:ext cx="8429682" cy="4093394"/>
        </p:xfrm>
        <a:graphic>
          <a:graphicData uri="http://schemas.openxmlformats.org/drawingml/2006/table">
            <a:tbl>
              <a:tblPr/>
              <a:tblGrid>
                <a:gridCol w="3349275"/>
                <a:gridCol w="1100336"/>
                <a:gridCol w="1026079"/>
                <a:gridCol w="2953992"/>
              </a:tblGrid>
              <a:tr h="6233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업  명 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1" lang="en-US" altLang="ko-KR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(km)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kumimoji="1" lang="en-US" altLang="ko-KR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6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 진 내 용</a:t>
                      </a:r>
                      <a:endParaRPr kumimoji="1" lang="en-US" altLang="ko-KR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8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kumimoji="1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 = 3.1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5,900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내만 </a:t>
                      </a: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</a:t>
                      </a: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(2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</a:t>
                      </a: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 = 0.9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900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준공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6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도동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</a:t>
                      </a: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</a:t>
                      </a: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 = 0.9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1,500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“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0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도덕 </a:t>
                      </a: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</a:t>
                      </a: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</a:t>
                      </a: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 = 0.6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1,300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호안공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및 </a:t>
                      </a: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포장공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8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삼현 </a:t>
                      </a: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</a:t>
                      </a: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</a:t>
                      </a: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</a:t>
                      </a: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 = 0.7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2,200</a:t>
                      </a: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 및 </a:t>
                      </a:r>
                      <a:r>
                        <a:rPr kumimoji="1" lang="ko-KR" altLang="en-US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구조물공</a:t>
                      </a:r>
                      <a:endParaRPr kumimoji="1" lang="en-US" altLang="ko-KR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3429000"/>
            <a:ext cx="8463884" cy="2811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533400" indent="-5334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-6.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초강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재해위험지구 정비사업 추진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심천면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초강리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배수로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L=1.12km,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펌프일체형 수문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식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3,700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국비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1,850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지방비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1,850)</a:t>
            </a: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소방방재청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설계승인 및 공사집행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10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282" y="500042"/>
            <a:ext cx="8463884" cy="2811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533400" indent="-5334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봉현천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제방정비사업 추진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봉현리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제방 정비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L=1,000m</a:t>
            </a: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1,500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도 계약심사 및 공사집행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1000" b="1" kern="0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44" y="500042"/>
            <a:ext cx="8786874" cy="2811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533400" indent="-5334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-7.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공공환경시설 악취 기술진단 실시</a:t>
            </a:r>
            <a:endParaRPr lang="ko-KR" altLang="en-US" sz="2800" b="1" kern="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2013. 11. 4. ~ 2014. 05. 30.</a:t>
            </a: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  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영동공공하수처리시설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공공환경시설에서 발생되는 악취로 인한 주민의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               건강상 위해 예방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1000" b="1" kern="0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3357562"/>
            <a:ext cx="8463884" cy="332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533400" indent="-5334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-8.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공공하수처리시설 확충사업 추진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사업명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황간공공하수처리장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증설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지구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18,831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용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- 1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차분 사업 준공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- 2014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년 신규사업 사업인가 신청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기호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각계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10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67466</TotalTime>
  <Words>423</Words>
  <Application>Microsoft Office PowerPoint</Application>
  <PresentationFormat>화면 슬라이드 쇼(4:3)</PresentationFormat>
  <Paragraphs>103</Paragraphs>
  <Slides>6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owner</cp:lastModifiedBy>
  <cp:revision>10951</cp:revision>
  <dcterms:modified xsi:type="dcterms:W3CDTF">2013-10-31T00:58:40Z</dcterms:modified>
</cp:coreProperties>
</file>