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8"/>
  </p:notesMasterIdLst>
  <p:handoutMasterIdLst>
    <p:handoutMasterId r:id="rId9"/>
  </p:handoutMasterIdLst>
  <p:sldIdLst>
    <p:sldId id="5723" r:id="rId2"/>
    <p:sldId id="5797" r:id="rId3"/>
    <p:sldId id="5798" r:id="rId4"/>
    <p:sldId id="5800" r:id="rId5"/>
    <p:sldId id="5790" r:id="rId6"/>
    <p:sldId id="5799" r:id="rId7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87EB23"/>
    <a:srgbClr val="FFFF00"/>
    <a:srgbClr val="3399FF"/>
    <a:srgbClr val="05AB0D"/>
    <a:srgbClr val="0000CC"/>
    <a:srgbClr val="00B036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65" autoAdjust="0"/>
    <p:restoredTop sz="99505" autoAdjust="0"/>
  </p:normalViewPr>
  <p:slideViewPr>
    <p:cSldViewPr>
      <p:cViewPr varScale="1">
        <p:scale>
          <a:sx n="109" d="100"/>
          <a:sy n="109" d="100"/>
        </p:scale>
        <p:origin x="144" y="9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653F8ED3-4514-4334-A666-5EC904104E4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409505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5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A7F270E-907E-44A7-853D-F19385F2401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745872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DB843-5E4A-4D82-AB6E-10A1434FECF6}" type="datetimeFigureOut">
              <a:rPr lang="ko-KR" altLang="en-US"/>
              <a:pPr>
                <a:defRPr/>
              </a:pPr>
              <a:t>2020-01-30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2135C-BD01-483C-A5F0-F6CAE5D51A9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62EEF-12C4-4310-8CEC-DC94E6A4BFA4}" type="datetimeFigureOut">
              <a:rPr lang="ko-KR" altLang="en-US"/>
              <a:pPr>
                <a:defRPr/>
              </a:pPr>
              <a:t>2020-01-30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C8121-1D36-43ED-A80A-C27181C29F6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4AA77-B50A-4D32-A4DE-DA3D5A3B880F}" type="datetimeFigureOut">
              <a:rPr lang="ko-KR" altLang="en-US"/>
              <a:pPr>
                <a:defRPr/>
              </a:pPr>
              <a:t>2020-01-30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E7C4A-0D6D-4853-BED7-436DE560666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BA67D-F123-42BB-8E9D-3897D33A315D}" type="datetimeFigureOut">
              <a:rPr lang="ko-KR" altLang="en-US"/>
              <a:pPr>
                <a:defRPr/>
              </a:pPr>
              <a:t>2020-01-30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E28DE-5AD3-4CE8-A7C6-A43AFCB4136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F175C-C847-4153-BB73-5DF454C4C440}" type="datetimeFigureOut">
              <a:rPr lang="ko-KR" altLang="en-US"/>
              <a:pPr>
                <a:defRPr/>
              </a:pPr>
              <a:t>2020-01-30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0D52F-A266-43A8-84EF-CDFB958FCD6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4BFE2-5B68-456D-977B-5EC5B5EE2F5A}" type="datetimeFigureOut">
              <a:rPr lang="ko-KR" altLang="en-US"/>
              <a:pPr>
                <a:defRPr/>
              </a:pPr>
              <a:t>2020-01-30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17C88-7A2F-4D27-9B46-7D1577E45F3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DB80F-1BFE-4F5D-8F67-2302ADC2F884}" type="datetimeFigureOut">
              <a:rPr lang="ko-KR" altLang="en-US"/>
              <a:pPr>
                <a:defRPr/>
              </a:pPr>
              <a:t>2020-01-30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6716-FCCC-475E-A9D3-3541F11B98F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00983-9D3B-4555-8155-832374235293}" type="datetimeFigureOut">
              <a:rPr lang="ko-KR" altLang="en-US"/>
              <a:pPr>
                <a:defRPr/>
              </a:pPr>
              <a:t>2020-01-30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EACF3-8A0F-435E-99FC-09719B76372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66DF0-9385-4DEC-8A44-54C120229F3B}" type="datetimeFigureOut">
              <a:rPr lang="ko-KR" altLang="en-US"/>
              <a:pPr>
                <a:defRPr/>
              </a:pPr>
              <a:t>2020-01-30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1A932-127F-4E19-8174-7741A1D2CEF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F3E95-2764-4A13-A395-817996198235}" type="datetimeFigureOut">
              <a:rPr lang="ko-KR" altLang="en-US"/>
              <a:pPr>
                <a:defRPr/>
              </a:pPr>
              <a:t>2020-01-30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8EC25-D53E-4515-ADB5-DE60E273821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D0550-059E-4B60-AF9F-8609633D542F}" type="datetimeFigureOut">
              <a:rPr lang="ko-KR" altLang="en-US"/>
              <a:pPr>
                <a:defRPr/>
              </a:pPr>
              <a:t>2020-01-30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EA62C-4E33-426F-90FC-7C4271EFB53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fld id="{C0C2D467-92A6-4F0E-A311-BC94217BCF7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8461" r:id="rId1"/>
    <p:sldLayoutId id="2147588462" r:id="rId2"/>
    <p:sldLayoutId id="2147588463" r:id="rId3"/>
    <p:sldLayoutId id="2147588464" r:id="rId4"/>
    <p:sldLayoutId id="2147588465" r:id="rId5"/>
    <p:sldLayoutId id="2147588466" r:id="rId6"/>
    <p:sldLayoutId id="2147588467" r:id="rId7"/>
    <p:sldLayoutId id="2147588468" r:id="rId8"/>
    <p:sldLayoutId id="2147588469" r:id="rId9"/>
    <p:sldLayoutId id="2147588470" r:id="rId10"/>
    <p:sldLayoutId id="21475884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owner\AppData\Local\Temp\HAMONITEMP\군정슬로건 조형물 도색 준공사진대지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71438" y="71438"/>
          <a:ext cx="3048000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</a:tblGrid>
              <a:tr h="7200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도시건축과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sp>
        <p:nvSpPr>
          <p:cNvPr id="13321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28"/>
          <p:cNvSpPr>
            <a:spLocks noChangeArrowheads="1"/>
          </p:cNvSpPr>
          <p:nvPr/>
        </p:nvSpPr>
        <p:spPr bwMode="auto">
          <a:xfrm>
            <a:off x="0" y="4100289"/>
            <a:ext cx="914400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20000"/>
              </a:spcBef>
              <a:buFont typeface="Monotype Sorts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8-2.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국토부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지역개발사업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algn="just">
              <a:spcBef>
                <a:spcPct val="20000"/>
              </a:spcBef>
              <a:buFont typeface="Monotype Sorts"/>
              <a:buNone/>
            </a:pP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                                        (</a:t>
            </a:r>
            <a:r>
              <a:rPr lang="ko-KR" altLang="en-US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160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1075071"/>
              </p:ext>
            </p:extLst>
          </p:nvPr>
        </p:nvGraphicFramePr>
        <p:xfrm>
          <a:off x="357188" y="4997598"/>
          <a:ext cx="8429624" cy="1455738"/>
        </p:xfrm>
        <a:graphic>
          <a:graphicData uri="http://schemas.openxmlformats.org/drawingml/2006/table">
            <a:tbl>
              <a:tblPr firstRow="1" bandRow="1"/>
              <a:tblGrid>
                <a:gridCol w="2509805"/>
                <a:gridCol w="1376362"/>
                <a:gridCol w="1376362"/>
                <a:gridCol w="2024095"/>
                <a:gridCol w="1143000"/>
              </a:tblGrid>
              <a:tr h="417812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사업명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35" marB="4573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35" marB="4573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35" marB="4573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사업내용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35" marB="45735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</a:p>
                  </a:txBody>
                  <a:tcPr marL="91439" marR="91439" marT="45735" marB="4573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518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경부선 </a:t>
                      </a: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영동가도교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확장사업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53" marB="46053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 220m</a:t>
                      </a:r>
                    </a:p>
                  </a:txBody>
                  <a:tcPr marL="107999" marR="107999" marT="46053" marB="4605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11,000</a:t>
                      </a:r>
                    </a:p>
                  </a:txBody>
                  <a:tcPr marL="107999" marR="107999" marT="46053" marB="4605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공사착공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철도시설공단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107999" marR="107999" marT="46053" marB="4605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53" marB="4605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18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영동 </a:t>
                      </a: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햇살가득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다담길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조성사업</a:t>
                      </a:r>
                      <a:endParaRPr kumimoji="0" lang="en-US" altLang="ko-KR" sz="1400" b="0" i="0" u="none" strike="noStrike" cap="none" spc="-1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53" marB="46053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 575m</a:t>
                      </a:r>
                    </a:p>
                  </a:txBody>
                  <a:tcPr marL="107999" marR="107999" marT="46053" marB="4605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3,145</a:t>
                      </a:r>
                    </a:p>
                  </a:txBody>
                  <a:tcPr marL="107999" marR="107999" marT="46053" marB="4605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통신맨홀 이설 협의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53" marB="4605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53" marB="4605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7943415"/>
              </p:ext>
            </p:extLst>
          </p:nvPr>
        </p:nvGraphicFramePr>
        <p:xfrm>
          <a:off x="319408" y="1136198"/>
          <a:ext cx="8357048" cy="2436817"/>
        </p:xfrm>
        <a:graphic>
          <a:graphicData uri="http://schemas.openxmlformats.org/drawingml/2006/table">
            <a:tbl>
              <a:tblPr firstRow="1" bandRow="1"/>
              <a:tblGrid>
                <a:gridCol w="2377436"/>
                <a:gridCol w="1657001"/>
                <a:gridCol w="1347661"/>
                <a:gridCol w="1820415"/>
                <a:gridCol w="1154535"/>
              </a:tblGrid>
              <a:tr h="502007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구간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사업내용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3869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중앙지구대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~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소화의원</a:t>
                      </a:r>
                      <a:endParaRPr kumimoji="0" lang="en-US" altLang="ko-KR" sz="1400" b="0" i="0" u="none" strike="noStrike" cap="none" spc="-1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L=0.6km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2,000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내선작업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869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영동문화원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~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세무서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L=0.6km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2,000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내선작업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869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구교사거리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~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군청오거리</a:t>
                      </a:r>
                      <a:endParaRPr kumimoji="0" lang="en-US" altLang="ko-KR" sz="1400" b="0" i="0" u="none" strike="noStrike" cap="none" spc="-1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L=0.8km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4,000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실시설계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869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엘림전기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~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태일상가</a:t>
                      </a:r>
                      <a:endParaRPr kumimoji="0" lang="en-US" altLang="ko-KR" sz="1400" b="0" i="0" u="none" strike="noStrike" cap="none" spc="-1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L=0.6km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3,000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현지조사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869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경북상회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~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산림조합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L=0.7km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3,000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현지조사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Rectangle 1028"/>
          <p:cNvSpPr>
            <a:spLocks noChangeArrowheads="1"/>
          </p:cNvSpPr>
          <p:nvPr/>
        </p:nvSpPr>
        <p:spPr bwMode="auto">
          <a:xfrm>
            <a:off x="-36512" y="233586"/>
            <a:ext cx="914400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20000"/>
              </a:spcBef>
              <a:buFont typeface="Monotype Sorts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8-1.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전선지중화사업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algn="just">
              <a:spcBef>
                <a:spcPct val="20000"/>
              </a:spcBef>
              <a:buFont typeface="Monotype Sorts"/>
              <a:buNone/>
            </a:pP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                                        (</a:t>
            </a:r>
            <a:r>
              <a:rPr lang="ko-KR" altLang="en-US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160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8"/>
          <p:cNvSpPr>
            <a:spLocks noChangeArrowheads="1"/>
          </p:cNvSpPr>
          <p:nvPr/>
        </p:nvSpPr>
        <p:spPr bwMode="auto">
          <a:xfrm>
            <a:off x="0" y="188640"/>
            <a:ext cx="9143999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20000"/>
              </a:spcBef>
              <a:buFont typeface="Monotype Sorts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8-3.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개설사업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algn="just">
              <a:spcBef>
                <a:spcPct val="20000"/>
              </a:spcBef>
              <a:buFont typeface="Monotype Sorts"/>
              <a:buNone/>
            </a:pP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                                        (</a:t>
            </a:r>
            <a:r>
              <a:rPr lang="ko-KR" altLang="en-US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160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401947"/>
              </p:ext>
            </p:extLst>
          </p:nvPr>
        </p:nvGraphicFramePr>
        <p:xfrm>
          <a:off x="323528" y="1006001"/>
          <a:ext cx="8286751" cy="5735367"/>
        </p:xfrm>
        <a:graphic>
          <a:graphicData uri="http://schemas.openxmlformats.org/drawingml/2006/table">
            <a:tbl>
              <a:tblPr firstRow="1" bandRow="1"/>
              <a:tblGrid>
                <a:gridCol w="2357438"/>
                <a:gridCol w="1643063"/>
                <a:gridCol w="1336325"/>
                <a:gridCol w="1805102"/>
                <a:gridCol w="1144823"/>
              </a:tblGrid>
              <a:tr h="487550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사업명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사업내용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2214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합 계 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(17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지구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2074" marR="92074" marT="46033" marB="46033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L=3,900m</a:t>
                      </a: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8,700</a:t>
                      </a: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214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 계 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(9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지구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L=2,720m</a:t>
                      </a: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6,350</a:t>
                      </a: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4303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영동병원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~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귀골간도로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L=450m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1,000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4303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황간 남성근린공원 진입로 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L=120m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8266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남성리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2-326)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L=220m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8266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2-81)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L=650m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1,000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인허가협의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철도시설공단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8266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회전교차로 설치공사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내접원 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D=27m 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교통섬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D=17m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650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공사착공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8266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2201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부대 진입도로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L=370m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8266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설계리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3-10)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L=250m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1,000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9133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부용리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고령자복지주택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L=510m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700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실시설계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9133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매천리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2-64)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L=150m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800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실시설계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8"/>
          <p:cNvSpPr>
            <a:spLocks noChangeArrowheads="1"/>
          </p:cNvSpPr>
          <p:nvPr/>
        </p:nvSpPr>
        <p:spPr bwMode="auto">
          <a:xfrm>
            <a:off x="0" y="188640"/>
            <a:ext cx="9143999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20000"/>
              </a:spcBef>
              <a:buFont typeface="Monotype Sorts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8-3.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개설사업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algn="just">
              <a:spcBef>
                <a:spcPct val="20000"/>
              </a:spcBef>
              <a:buFont typeface="Monotype Sorts"/>
              <a:buNone/>
            </a:pP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                                        (</a:t>
            </a:r>
            <a:r>
              <a:rPr lang="ko-KR" altLang="en-US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160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7755882"/>
              </p:ext>
            </p:extLst>
          </p:nvPr>
        </p:nvGraphicFramePr>
        <p:xfrm>
          <a:off x="323528" y="980728"/>
          <a:ext cx="8286751" cy="5568494"/>
        </p:xfrm>
        <a:graphic>
          <a:graphicData uri="http://schemas.openxmlformats.org/drawingml/2006/table">
            <a:tbl>
              <a:tblPr firstRow="1" bandRow="1"/>
              <a:tblGrid>
                <a:gridCol w="2357438"/>
                <a:gridCol w="1643063"/>
                <a:gridCol w="1336325"/>
                <a:gridCol w="1805102"/>
                <a:gridCol w="1144823"/>
              </a:tblGrid>
              <a:tr h="487550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사업명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사업내용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</a:p>
                  </a:txBody>
                  <a:tcPr marL="91439" marR="91439" marT="45715" marB="4571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2214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합 계 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(17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지구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2074" marR="92074" marT="46033" marB="46033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L=3,920m</a:t>
                      </a: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8,700</a:t>
                      </a: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214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 계 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(8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지구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L=1,200m</a:t>
                      </a: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2,350</a:t>
                      </a: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4" marR="92074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5939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부용리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2-43)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L=130m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실시설계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4303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용산리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2-213)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L=250m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350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실시설계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8266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구촌리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2-225)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L=100m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250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실시설계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8266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남성리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2-315)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L=300m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350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실시설계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8266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남성리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1-302)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L=150m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실시설계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8266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남성리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중로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3-304)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L=50m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실시설계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8266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지봉리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2-406)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L=190m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실시설계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1919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추풍령리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2-413)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개설공사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L=30m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100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실시설계</a:t>
                      </a: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7999" marR="107999" marT="46033" marB="46033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8182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2844" y="2348880"/>
            <a:ext cx="8783638" cy="1417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8-5.  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소규모주민숙원 사업 추진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~6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소규모지역개발사업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187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건 </a:t>
            </a:r>
            <a:r>
              <a:rPr lang="en-US" altLang="ko-KR" sz="2400" b="1" kern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kern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5,727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ko-KR" altLang="en-US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05097" y="4149080"/>
            <a:ext cx="8715375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8-6.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공동주택 관리비용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지원사업 대상지 선정 </a:t>
            </a: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미드림아파트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19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곳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400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주요내용 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심사위원회 개최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 및 지원금액 결정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0850" y="476672"/>
            <a:ext cx="8783638" cy="1417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-4.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용두공원사면 보강사업 실시설계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2,500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량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200m (H=50m)</a:t>
            </a:r>
            <a:endParaRPr lang="ko-KR" altLang="en-US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4016" y="3949965"/>
            <a:ext cx="8892480" cy="2285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8-8.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간판이 아름다운 시범거리 조성사업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대상지 공고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중앙사거리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경찰서방향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영동역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~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영고방향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홍보 및 희망자 접수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2020. 2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월말까지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3983" y="980728"/>
            <a:ext cx="8892513" cy="2285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8-7. 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취약지역생활여건 개조사업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사업신청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상가리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용산면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법화리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평가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균형위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: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서면평가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(1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차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),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대면평가 및 현장실사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(2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차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56587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76546</TotalTime>
  <Words>439</Words>
  <Application>Microsoft Office PowerPoint</Application>
  <PresentationFormat>화면 슬라이드 쇼(4:3)</PresentationFormat>
  <Paragraphs>157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6" baseType="lpstr">
      <vt:lpstr>HY견고딕</vt:lpstr>
      <vt:lpstr>HY헤드라인M</vt:lpstr>
      <vt:lpstr>Monotype Sorts</vt:lpstr>
      <vt:lpstr>굴림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12270</cp:revision>
  <cp:lastPrinted>2020-01-30T01:53:05Z</cp:lastPrinted>
  <dcterms:modified xsi:type="dcterms:W3CDTF">2020-01-30T04:32:17Z</dcterms:modified>
</cp:coreProperties>
</file>