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93755" r:id="rId1"/>
  </p:sldMasterIdLst>
  <p:notesMasterIdLst>
    <p:notesMasterId r:id="rId8"/>
  </p:notesMasterIdLst>
  <p:handoutMasterIdLst>
    <p:handoutMasterId r:id="rId9"/>
  </p:handoutMasterIdLst>
  <p:sldIdLst>
    <p:sldId id="5723" r:id="rId2"/>
    <p:sldId id="5815" r:id="rId3"/>
    <p:sldId id="5817" r:id="rId4"/>
    <p:sldId id="5818" r:id="rId5"/>
    <p:sldId id="5812" r:id="rId6"/>
    <p:sldId id="5813" r:id="rId7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굴림" pitchFamily="50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굴림" pitchFamily="50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굴림" pitchFamily="50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굴림" pitchFamily="50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굴림" pitchFamily="50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굴림" pitchFamily="50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굴림" pitchFamily="50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굴림" pitchFamily="50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굴림" pitchFamily="50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0000FF"/>
    <a:srgbClr val="87EB23"/>
    <a:srgbClr val="FFFF00"/>
    <a:srgbClr val="3399FF"/>
    <a:srgbClr val="05AB0D"/>
    <a:srgbClr val="0000CC"/>
    <a:srgbClr val="00B036"/>
    <a:srgbClr val="99663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C2FFA5D-87B4-456A-9821-1D502468CF0F}" styleName="테마 스타일 1 - 강조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3265" autoAdjust="0"/>
    <p:restoredTop sz="99505" autoAdjust="0"/>
  </p:normalViewPr>
  <p:slideViewPr>
    <p:cSldViewPr>
      <p:cViewPr varScale="1">
        <p:scale>
          <a:sx n="107" d="100"/>
          <a:sy n="107" d="100"/>
        </p:scale>
        <p:origin x="-174" y="-96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938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938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653F8ED3-4514-4334-A666-5EC904104E45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938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675" y="4721225"/>
            <a:ext cx="4993851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938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A7F270E-907E-44A7-853D-F19385F24015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0DB843-5E4A-4D82-AB6E-10A1434FECF6}" type="datetimeFigureOut">
              <a:rPr lang="ko-KR" altLang="en-US"/>
              <a:pPr>
                <a:defRPr/>
              </a:pPr>
              <a:t>2019-03-27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62135C-BD01-483C-A5F0-F6CAE5D51A9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762EEF-12C4-4310-8CEC-DC94E6A4BFA4}" type="datetimeFigureOut">
              <a:rPr lang="ko-KR" altLang="en-US"/>
              <a:pPr>
                <a:defRPr/>
              </a:pPr>
              <a:t>2019-03-27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4C8121-1D36-43ED-A80A-C27181C29F6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14AA77-B50A-4D32-A4DE-DA3D5A3B880F}" type="datetimeFigureOut">
              <a:rPr lang="ko-KR" altLang="en-US"/>
              <a:pPr>
                <a:defRPr/>
              </a:pPr>
              <a:t>2019-03-27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4E7C4A-0D6D-4853-BED7-436DE560666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0BA67D-F123-42BB-8E9D-3897D33A315D}" type="datetimeFigureOut">
              <a:rPr lang="ko-KR" altLang="en-US"/>
              <a:pPr>
                <a:defRPr/>
              </a:pPr>
              <a:t>2019-03-27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1E28DE-5AD3-4CE8-A7C6-A43AFCB4136F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1F175C-C847-4153-BB73-5DF454C4C440}" type="datetimeFigureOut">
              <a:rPr lang="ko-KR" altLang="en-US"/>
              <a:pPr>
                <a:defRPr/>
              </a:pPr>
              <a:t>2019-03-27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10D52F-A266-43A8-84EF-CDFB958FCD6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D4BFE2-5B68-456D-977B-5EC5B5EE2F5A}" type="datetimeFigureOut">
              <a:rPr lang="ko-KR" altLang="en-US"/>
              <a:pPr>
                <a:defRPr/>
              </a:pPr>
              <a:t>2019-03-27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317C88-7A2F-4D27-9B46-7D1577E45F3F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BDB80F-1BFE-4F5D-8F67-2302ADC2F884}" type="datetimeFigureOut">
              <a:rPr lang="ko-KR" altLang="en-US"/>
              <a:pPr>
                <a:defRPr/>
              </a:pPr>
              <a:t>2019-03-27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E66716-FCCC-475E-A9D3-3541F11B98F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100983-9D3B-4555-8155-832374235293}" type="datetimeFigureOut">
              <a:rPr lang="ko-KR" altLang="en-US"/>
              <a:pPr>
                <a:defRPr/>
              </a:pPr>
              <a:t>2019-03-27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3EACF3-8A0F-435E-99FC-09719B76372B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366DF0-9385-4DEC-8A44-54C120229F3B}" type="datetimeFigureOut">
              <a:rPr lang="ko-KR" altLang="en-US"/>
              <a:pPr>
                <a:defRPr/>
              </a:pPr>
              <a:t>2019-03-27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A1A932-127F-4E19-8174-7741A1D2CEFC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4F3E95-2764-4A13-A395-817996198235}" type="datetimeFigureOut">
              <a:rPr lang="ko-KR" altLang="en-US"/>
              <a:pPr>
                <a:defRPr/>
              </a:pPr>
              <a:t>2019-03-27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88EC25-D53E-4515-ADB5-DE60E273821F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5D0550-059E-4B60-AF9F-8609633D542F}" type="datetimeFigureOut">
              <a:rPr lang="ko-KR" altLang="en-US"/>
              <a:pPr>
                <a:defRPr/>
              </a:pPr>
              <a:t>2019-03-27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7EA62C-4E33-426F-90FC-7C4271EFB53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HY견고딕" pitchFamily="18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HY견고딕" pitchFamily="18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HY견고딕" pitchFamily="18" charset="-127"/>
              </a:defRPr>
            </a:lvl1pPr>
          </a:lstStyle>
          <a:p>
            <a:pPr>
              <a:defRPr/>
            </a:pPr>
            <a:fld id="{C0C2D467-92A6-4F0E-A311-BC94217BCF7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8461" r:id="rId1"/>
    <p:sldLayoutId id="2147588462" r:id="rId2"/>
    <p:sldLayoutId id="2147588463" r:id="rId3"/>
    <p:sldLayoutId id="2147588464" r:id="rId4"/>
    <p:sldLayoutId id="2147588465" r:id="rId5"/>
    <p:sldLayoutId id="2147588466" r:id="rId6"/>
    <p:sldLayoutId id="2147588467" r:id="rId7"/>
    <p:sldLayoutId id="2147588468" r:id="rId8"/>
    <p:sldLayoutId id="2147588469" r:id="rId9"/>
    <p:sldLayoutId id="2147588470" r:id="rId10"/>
    <p:sldLayoutId id="2147588471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중요폴더\Desktop\3W9A823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aphicFrame>
        <p:nvGraphicFramePr>
          <p:cNvPr id="7" name="표 6"/>
          <p:cNvGraphicFramePr>
            <a:graphicFrameLocks noGrp="1"/>
          </p:cNvGraphicFramePr>
          <p:nvPr/>
        </p:nvGraphicFramePr>
        <p:xfrm>
          <a:off x="71438" y="71438"/>
          <a:ext cx="3048000" cy="777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</a:tblGrid>
              <a:tr h="72008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4500" dirty="0" smtClean="0">
                          <a:latin typeface="HY헤드라인M" pitchFamily="18" charset="-127"/>
                          <a:ea typeface="HY헤드라인M" pitchFamily="18" charset="-127"/>
                        </a:rPr>
                        <a:t>도시건축과</a:t>
                      </a:r>
                      <a:endParaRPr lang="ko-KR" altLang="en-US" sz="45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</a:tr>
            </a:tbl>
          </a:graphicData>
        </a:graphic>
      </p:graphicFrame>
      <p:sp>
        <p:nvSpPr>
          <p:cNvPr id="13321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ko-KR" altLang="en-US"/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214282" y="285728"/>
            <a:ext cx="8715375" cy="1643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3600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9-1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2040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영동군기본계획수립 용역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목표년도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2040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년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/1,132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백만원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/36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개월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사전적격심사 서류접수 및 심사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214282" y="1857364"/>
            <a:ext cx="8715375" cy="1643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3600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9-2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영동읍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전선지중화사업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중앙지구대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~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소화의원 외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개소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/4,000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백만원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/1.2km</a:t>
            </a:r>
          </a:p>
          <a:p>
            <a:pPr marL="914400" lvl="1" indent="-457200">
              <a:lnSpc>
                <a:spcPct val="13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배전 및 통신선로 실시설계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한국전력공사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통신사업자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214282" y="3429000"/>
            <a:ext cx="8783638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9-3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소규모 지역개발사업 추진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(1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회추경포함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</a:t>
            </a:r>
            <a:endParaRPr lang="en-US" altLang="ko-KR" sz="2400" b="1" kern="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4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. 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.(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~ 4. 30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.(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공사계약 및 착공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추진현황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graphicFrame>
        <p:nvGraphicFramePr>
          <p:cNvPr id="7" name="표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728338797"/>
              </p:ext>
            </p:extLst>
          </p:nvPr>
        </p:nvGraphicFramePr>
        <p:xfrm>
          <a:off x="642910" y="5286388"/>
          <a:ext cx="8064894" cy="1080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4149"/>
                <a:gridCol w="1344149"/>
                <a:gridCol w="1344149"/>
                <a:gridCol w="1344149"/>
                <a:gridCol w="1344149"/>
                <a:gridCol w="1344149"/>
              </a:tblGrid>
              <a:tr h="54006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900" dirty="0" smtClean="0">
                          <a:latin typeface="HY헤드라인M" pitchFamily="18" charset="-127"/>
                          <a:ea typeface="HY헤드라인M" pitchFamily="18" charset="-127"/>
                        </a:rPr>
                        <a:t>구 분</a:t>
                      </a:r>
                      <a:endParaRPr lang="ko-KR" altLang="en-US" sz="19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900" dirty="0" smtClean="0">
                          <a:latin typeface="HY헤드라인M" pitchFamily="18" charset="-127"/>
                          <a:ea typeface="HY헤드라인M" pitchFamily="18" charset="-127"/>
                        </a:rPr>
                        <a:t>계</a:t>
                      </a:r>
                      <a:endParaRPr lang="ko-KR" altLang="en-US" sz="19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900" dirty="0" smtClean="0">
                          <a:latin typeface="HY헤드라인M" pitchFamily="18" charset="-127"/>
                          <a:ea typeface="HY헤드라인M" pitchFamily="18" charset="-127"/>
                        </a:rPr>
                        <a:t>공사착수</a:t>
                      </a:r>
                      <a:endParaRPr lang="ko-KR" altLang="en-US" sz="19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900" dirty="0" smtClean="0">
                          <a:latin typeface="HY헤드라인M" pitchFamily="18" charset="-127"/>
                          <a:ea typeface="HY헤드라인M" pitchFamily="18" charset="-127"/>
                        </a:rPr>
                        <a:t>공사집행</a:t>
                      </a:r>
                      <a:endParaRPr lang="ko-KR" altLang="en-US" sz="19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900" dirty="0" smtClean="0">
                          <a:latin typeface="HY헤드라인M" pitchFamily="18" charset="-127"/>
                          <a:ea typeface="HY헤드라인M" pitchFamily="18" charset="-127"/>
                        </a:rPr>
                        <a:t>설계</a:t>
                      </a:r>
                      <a:endParaRPr lang="ko-KR" altLang="en-US" sz="19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900" dirty="0" smtClean="0">
                          <a:latin typeface="HY헤드라인M" pitchFamily="18" charset="-127"/>
                          <a:ea typeface="HY헤드라인M" pitchFamily="18" charset="-127"/>
                        </a:rPr>
                        <a:t>비고</a:t>
                      </a:r>
                      <a:endParaRPr lang="ko-KR" altLang="en-US" sz="19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</a:tr>
              <a:tr h="54006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900" dirty="0" smtClean="0">
                          <a:latin typeface="HY헤드라인M" pitchFamily="18" charset="-127"/>
                          <a:ea typeface="HY헤드라인M" pitchFamily="18" charset="-127"/>
                        </a:rPr>
                        <a:t>건수</a:t>
                      </a:r>
                      <a:endParaRPr lang="ko-KR" altLang="en-US" sz="19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900" dirty="0" smtClean="0">
                          <a:latin typeface="HY헤드라인M" pitchFamily="18" charset="-127"/>
                          <a:ea typeface="HY헤드라인M" pitchFamily="18" charset="-127"/>
                        </a:rPr>
                        <a:t>287</a:t>
                      </a:r>
                      <a:endParaRPr lang="ko-KR" altLang="en-US" sz="19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900" dirty="0" smtClean="0">
                          <a:latin typeface="HY헤드라인M" pitchFamily="18" charset="-127"/>
                          <a:ea typeface="HY헤드라인M" pitchFamily="18" charset="-127"/>
                        </a:rPr>
                        <a:t>140</a:t>
                      </a:r>
                      <a:endParaRPr lang="ko-KR" altLang="en-US" sz="19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900" dirty="0" smtClean="0">
                          <a:latin typeface="HY헤드라인M" pitchFamily="18" charset="-127"/>
                          <a:ea typeface="HY헤드라인M" pitchFamily="18" charset="-127"/>
                        </a:rPr>
                        <a:t>57</a:t>
                      </a:r>
                      <a:endParaRPr lang="ko-KR" altLang="en-US" sz="19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900" dirty="0" smtClean="0">
                          <a:latin typeface="HY헤드라인M" pitchFamily="18" charset="-127"/>
                          <a:ea typeface="HY헤드라인M" pitchFamily="18" charset="-127"/>
                        </a:rPr>
                        <a:t>90</a:t>
                      </a:r>
                      <a:endParaRPr lang="ko-KR" altLang="en-US" sz="19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9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95244" y="3284984"/>
            <a:ext cx="8783638" cy="2569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14282" y="571480"/>
            <a:ext cx="8715375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3600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9-4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취약지역 생활여건 개조사업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새뜰마을사업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영동읍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부용리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375-2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번지 일원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/ 2,416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주택정비사업 진행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집수리위원회 구성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대상지 확정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 </a:t>
            </a:r>
          </a:p>
          <a:p>
            <a:pPr marL="914400" lvl="1" indent="-457200">
              <a:lnSpc>
                <a:spcPct val="13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214282" y="2428868"/>
            <a:ext cx="8715375" cy="1643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3600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9-5.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공동주택 관리비용 지원사업</a:t>
            </a:r>
          </a:p>
          <a:p>
            <a:pPr marL="914400" lvl="1" indent="-457200">
              <a:lnSpc>
                <a:spcPct val="13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사업착공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서한빌라 외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단지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실시설계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현대아파트 외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8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단지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추경반영 대상지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214282" y="4357694"/>
            <a:ext cx="8783638" cy="1785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9-6.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도시재생활성화계획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수립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황간역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일원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일반근린형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사전조사 및 의견수렴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주민공청회 등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28"/>
          <p:cNvSpPr>
            <a:spLocks noChangeArrowheads="1"/>
          </p:cNvSpPr>
          <p:nvPr/>
        </p:nvSpPr>
        <p:spPr bwMode="auto">
          <a:xfrm>
            <a:off x="214282" y="571480"/>
            <a:ext cx="8643998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/>
          <a:p>
            <a:pPr latinLnBrk="0">
              <a:spcBef>
                <a:spcPct val="20000"/>
              </a:spcBef>
              <a:buFont typeface="Monotype Sorts"/>
              <a:buNone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9-7.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국토부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지역개발사업 추진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algn="just" latinLnBrk="0">
              <a:spcBef>
                <a:spcPct val="20000"/>
              </a:spcBef>
              <a:buFont typeface="Monotype Sorts"/>
              <a:buNone/>
            </a:pPr>
            <a:r>
              <a:rPr lang="en-US" altLang="ko-KR" sz="160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                                                                                              </a:t>
            </a:r>
            <a:r>
              <a:rPr lang="en-US" altLang="ko-KR" sz="16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      (</a:t>
            </a:r>
            <a:r>
              <a:rPr lang="ko-KR" altLang="en-US" sz="160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단위 </a:t>
            </a:r>
            <a:r>
              <a:rPr lang="en-US" altLang="ko-KR" sz="160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</a:t>
            </a:r>
            <a:r>
              <a:rPr lang="ko-KR" altLang="en-US" sz="1600" dirty="0" err="1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백만원</a:t>
            </a:r>
            <a:r>
              <a:rPr lang="en-US" altLang="ko-KR" sz="160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 </a:t>
            </a:r>
          </a:p>
        </p:txBody>
      </p:sp>
      <p:graphicFrame>
        <p:nvGraphicFramePr>
          <p:cNvPr id="5" name="표 4"/>
          <p:cNvGraphicFramePr>
            <a:graphicFrameLocks noGrp="1"/>
          </p:cNvGraphicFramePr>
          <p:nvPr/>
        </p:nvGraphicFramePr>
        <p:xfrm>
          <a:off x="428596" y="1571612"/>
          <a:ext cx="8429684" cy="1598145"/>
        </p:xfrm>
        <a:graphic>
          <a:graphicData uri="http://schemas.openxmlformats.org/drawingml/2006/table">
            <a:tbl>
              <a:tblPr firstRow="1" bandRow="1"/>
              <a:tblGrid>
                <a:gridCol w="2509823"/>
                <a:gridCol w="1376372"/>
                <a:gridCol w="1376372"/>
                <a:gridCol w="2024109"/>
                <a:gridCol w="1143008"/>
              </a:tblGrid>
              <a:tr h="560553"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2000" b="1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사업명</a:t>
                      </a:r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2000" b="1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사업량</a:t>
                      </a:r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20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사업비</a:t>
                      </a:r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20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사업내용</a:t>
                      </a:r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2000" b="0" dirty="0" smtClean="0">
                          <a:solidFill>
                            <a:schemeClr val="bg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비고</a:t>
                      </a: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</a:tr>
              <a:tr h="51879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경부선 </a:t>
                      </a:r>
                      <a:r>
                        <a:rPr kumimoji="0" lang="ko-KR" alt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영동가도교</a:t>
                      </a: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확장사업</a:t>
                      </a:r>
                      <a:endParaRPr kumimoji="0" lang="en-US" altLang="ko-K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8000" marR="108000" marT="46038" marB="46038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L= 220m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11,000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위</a:t>
                      </a: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새굴림"/>
                          <a:ea typeface="새굴림"/>
                        </a:rPr>
                        <a:t>·</a:t>
                      </a: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수탁 협약서 협의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-</a:t>
                      </a:r>
                      <a:endParaRPr kumimoji="0" lang="ko-KR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51879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spc="-1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영동 </a:t>
                      </a:r>
                      <a:r>
                        <a:rPr kumimoji="0" lang="ko-KR" altLang="en-US" sz="1400" b="0" i="0" u="none" strike="noStrike" cap="none" spc="-15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햇살가득</a:t>
                      </a:r>
                      <a:r>
                        <a:rPr kumimoji="0" lang="ko-KR" altLang="en-US" sz="1400" b="0" i="0" u="none" strike="noStrike" cap="none" spc="-1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r>
                        <a:rPr kumimoji="0" lang="ko-KR" altLang="en-US" sz="1400" b="0" i="0" u="none" strike="noStrike" cap="none" spc="-15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다담길</a:t>
                      </a:r>
                      <a:r>
                        <a:rPr kumimoji="0" lang="ko-KR" altLang="en-US" sz="1400" b="0" i="0" u="none" strike="noStrike" cap="none" spc="-1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조성사업</a:t>
                      </a:r>
                      <a:endParaRPr kumimoji="0" lang="en-US" altLang="ko-KR" sz="1400" b="0" i="0" u="none" strike="noStrike" cap="none" spc="-15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8000" marR="108000" marT="46038" marB="46038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 560m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3,145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공사착공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-</a:t>
                      </a:r>
                      <a:endParaRPr kumimoji="0" lang="ko-KR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028"/>
          <p:cNvSpPr>
            <a:spLocks noChangeArrowheads="1"/>
          </p:cNvSpPr>
          <p:nvPr/>
        </p:nvSpPr>
        <p:spPr bwMode="auto">
          <a:xfrm>
            <a:off x="214282" y="214290"/>
            <a:ext cx="8643998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/>
          <a:p>
            <a:pPr latinLnBrk="0">
              <a:spcBef>
                <a:spcPct val="20000"/>
              </a:spcBef>
              <a:buFont typeface="Monotype Sorts"/>
              <a:buNone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9-8.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군계획도로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개설사업 추진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algn="just" latinLnBrk="0">
              <a:spcBef>
                <a:spcPct val="20000"/>
              </a:spcBef>
              <a:buFont typeface="Monotype Sorts"/>
              <a:buNone/>
            </a:pPr>
            <a:r>
              <a:rPr lang="en-US" altLang="ko-KR" sz="160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                                                                                             </a:t>
            </a:r>
            <a:r>
              <a:rPr lang="en-US" altLang="ko-KR" sz="16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        </a:t>
            </a:r>
            <a:r>
              <a:rPr lang="en-US" altLang="ko-KR" sz="160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</a:t>
            </a:r>
            <a:r>
              <a:rPr lang="ko-KR" altLang="en-US" sz="160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단위 </a:t>
            </a:r>
            <a:r>
              <a:rPr lang="en-US" altLang="ko-KR" sz="160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</a:t>
            </a:r>
            <a:r>
              <a:rPr lang="ko-KR" altLang="en-US" sz="1600" dirty="0" err="1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백만원</a:t>
            </a:r>
            <a:r>
              <a:rPr lang="en-US" altLang="ko-KR" sz="160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 </a:t>
            </a:r>
          </a:p>
        </p:txBody>
      </p:sp>
      <p:graphicFrame>
        <p:nvGraphicFramePr>
          <p:cNvPr id="5" name="표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99663507"/>
              </p:ext>
            </p:extLst>
          </p:nvPr>
        </p:nvGraphicFramePr>
        <p:xfrm>
          <a:off x="357158" y="1142984"/>
          <a:ext cx="8286808" cy="5362192"/>
        </p:xfrm>
        <a:graphic>
          <a:graphicData uri="http://schemas.openxmlformats.org/drawingml/2006/table">
            <a:tbl>
              <a:tblPr firstRow="1" bandRow="1"/>
              <a:tblGrid>
                <a:gridCol w="2357454"/>
                <a:gridCol w="1643074"/>
                <a:gridCol w="1336334"/>
                <a:gridCol w="1805115"/>
                <a:gridCol w="1144831"/>
              </a:tblGrid>
              <a:tr h="418205"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2000" b="1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사업명</a:t>
                      </a:r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2000" b="1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사업량</a:t>
                      </a:r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20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사업비</a:t>
                      </a:r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20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사업내용</a:t>
                      </a:r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2000" b="1" dirty="0" smtClean="0">
                          <a:solidFill>
                            <a:schemeClr val="bg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비고</a:t>
                      </a: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</a:tr>
              <a:tr h="37995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합 계 </a:t>
                      </a: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(9</a:t>
                      </a:r>
                      <a:r>
                        <a:rPr kumimoji="0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지구</a:t>
                      </a: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</a:p>
                  </a:txBody>
                  <a:tcPr marL="92075" marR="92075" marT="46038" marB="46038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L=1,284m</a:t>
                      </a:r>
                    </a:p>
                  </a:txBody>
                  <a:tcPr marL="92075" marR="92075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3,985</a:t>
                      </a:r>
                    </a:p>
                  </a:txBody>
                  <a:tcPr marL="92075" marR="92075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2075" marR="92075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2075" marR="92075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54755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설계리</a:t>
                      </a: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소로</a:t>
                      </a: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1-5)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설계리 </a:t>
                      </a:r>
                      <a:r>
                        <a:rPr kumimoji="0" lang="ko-KR" alt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찜질방</a:t>
                      </a: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입구</a:t>
                      </a: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</a:p>
                  </a:txBody>
                  <a:tcPr marL="108000" marR="108000" marT="46038" marB="46038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L=80m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100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공사착공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54755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spc="-15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매천리</a:t>
                      </a:r>
                      <a:r>
                        <a:rPr kumimoji="0" lang="en-US" altLang="ko-KR" sz="1400" b="0" i="0" u="none" strike="noStrike" cap="none" spc="-1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0" lang="ko-KR" altLang="en-US" sz="1400" b="0" i="0" u="none" strike="noStrike" cap="none" spc="-1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소로</a:t>
                      </a:r>
                      <a:r>
                        <a:rPr kumimoji="0" lang="en-US" altLang="ko-KR" sz="1400" b="0" i="0" u="none" strike="noStrike" cap="none" spc="-1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3-80)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spc="-1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0" lang="ko-KR" altLang="en-US" sz="1400" b="0" i="0" u="none" strike="noStrike" cap="none" spc="-1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외식문화교육관 앞</a:t>
                      </a:r>
                      <a:r>
                        <a:rPr kumimoji="0" lang="en-US" altLang="ko-KR" sz="1400" b="0" i="0" u="none" strike="noStrike" cap="none" spc="-1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</a:p>
                  </a:txBody>
                  <a:tcPr marL="108000" marR="108000" marT="46038" marB="46038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 L= 50m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250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보상협의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4196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spc="-1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영동병원</a:t>
                      </a:r>
                      <a:r>
                        <a:rPr kumimoji="0" lang="en-US" altLang="ko-KR" sz="1400" b="0" i="0" u="none" strike="noStrike" cap="none" spc="-1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~</a:t>
                      </a:r>
                      <a:r>
                        <a:rPr kumimoji="0" lang="ko-KR" altLang="en-US" sz="1400" b="0" i="0" u="none" strike="noStrike" cap="none" spc="-1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귀골간도로</a:t>
                      </a:r>
                      <a:endParaRPr kumimoji="0" lang="en-US" altLang="ko-KR" sz="1400" b="0" i="0" u="none" strike="noStrike" cap="none" spc="-15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8000" marR="108000" marT="46038" marB="46038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L=450m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500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보상협의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1795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황간 남성근린공원 진입로 </a:t>
                      </a:r>
                      <a:endParaRPr kumimoji="0" lang="en-US" altLang="ko-KR" sz="14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L=120m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200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보상협의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54755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동정리</a:t>
                      </a: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소로</a:t>
                      </a: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3-144)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동정 마을회관 뒤</a:t>
                      </a: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L=120m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350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공사착공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54755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spc="-15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동정리</a:t>
                      </a:r>
                      <a:r>
                        <a:rPr kumimoji="0" lang="en-US" altLang="ko-KR" sz="1400" b="0" i="0" u="none" strike="noStrike" cap="none" spc="-1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0" lang="ko-KR" altLang="en-US" sz="1400" b="0" i="0" u="none" strike="noStrike" cap="none" spc="-1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소로</a:t>
                      </a:r>
                      <a:r>
                        <a:rPr kumimoji="0" lang="en-US" altLang="ko-KR" sz="1400" b="0" i="0" u="none" strike="noStrike" cap="none" spc="-1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1-16)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spc="-1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0" lang="ko-KR" altLang="en-US" sz="1400" b="0" i="0" u="none" strike="noStrike" cap="none" spc="-15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이든펠리스</a:t>
                      </a:r>
                      <a:r>
                        <a:rPr kumimoji="0" lang="en-US" altLang="ko-KR" sz="1400" b="0" i="0" u="none" strike="noStrike" cap="none" spc="-1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~</a:t>
                      </a:r>
                      <a:r>
                        <a:rPr kumimoji="0" lang="ko-KR" altLang="en-US" sz="1400" b="0" i="0" u="none" strike="noStrike" cap="none" spc="-15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황소카센타</a:t>
                      </a:r>
                      <a:r>
                        <a:rPr kumimoji="0" lang="en-US" altLang="ko-KR" sz="1400" b="0" i="0" u="none" strike="noStrike" cap="none" spc="-1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 L= 90m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650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공사착공</a:t>
                      </a: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배수공</a:t>
                      </a: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  <a:endParaRPr kumimoji="0" lang="ko-KR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54755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동정리</a:t>
                      </a: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소로</a:t>
                      </a: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2-78)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0" lang="ko-KR" alt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이든펠리스</a:t>
                      </a: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 L= 130m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150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공사착공</a:t>
                      </a: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배수공</a:t>
                      </a: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  <a:endParaRPr kumimoji="0" lang="ko-KR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54755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spc="-15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남성리</a:t>
                      </a:r>
                      <a:r>
                        <a:rPr kumimoji="0" lang="en-US" altLang="ko-KR" sz="1400" b="0" i="0" u="none" strike="noStrike" cap="none" spc="-1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0" lang="ko-KR" altLang="en-US" sz="1400" b="0" i="0" u="none" strike="noStrike" cap="none" spc="-1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소로</a:t>
                      </a:r>
                      <a:r>
                        <a:rPr kumimoji="0" lang="en-US" altLang="ko-KR" sz="1400" b="0" i="0" u="none" strike="noStrike" cap="none" spc="-1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2-326)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spc="-1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0" lang="ko-KR" altLang="en-US" sz="1400" b="0" i="0" u="none" strike="noStrike" cap="none" spc="-15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황간농협</a:t>
                      </a:r>
                      <a:r>
                        <a:rPr kumimoji="0" lang="ko-KR" altLang="en-US" sz="1400" b="0" i="0" u="none" strike="noStrike" cap="none" spc="-1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 뒤</a:t>
                      </a:r>
                      <a:r>
                        <a:rPr kumimoji="0" lang="en-US" altLang="ko-KR" sz="1400" b="0" i="0" u="none" strike="noStrike" cap="none" spc="-1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L=220m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785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보상협의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2236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황간면</a:t>
                      </a: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신흥</a:t>
                      </a: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</a:t>
                      </a: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교 위험교량 개선공사</a:t>
                      </a:r>
                      <a:endParaRPr kumimoji="0" lang="en-US" altLang="ko-KR" sz="14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L=24m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1,000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공사착공</a:t>
                      </a: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0" lang="ko-KR" alt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구조물공</a:t>
                      </a: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  <a:endParaRPr kumimoji="0" lang="ko-KR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214282" y="571480"/>
            <a:ext cx="8783638" cy="271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9-9.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기타현안업무</a:t>
            </a: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spc="-300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동정리</a:t>
            </a:r>
            <a:r>
              <a:rPr lang="en-US" altLang="ko-KR" sz="2400" b="1" spc="-3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spc="-3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개인택시</a:t>
            </a:r>
            <a:r>
              <a:rPr lang="en-US" altLang="ko-KR" sz="2400" b="1" spc="-3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~</a:t>
            </a:r>
            <a:r>
              <a:rPr lang="ko-KR" altLang="en-US" sz="2400" b="1" spc="-3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가마실</a:t>
            </a:r>
            <a:r>
              <a:rPr lang="en-US" altLang="ko-KR" sz="2400" b="1" spc="-3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400" b="1" spc="-300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군계획도로</a:t>
            </a:r>
            <a:r>
              <a:rPr lang="ko-KR" altLang="en-US" sz="2400" b="1" spc="-3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개설 실시설계</a:t>
            </a:r>
            <a:r>
              <a:rPr lang="en-US" altLang="ko-KR" sz="2400" b="1" spc="-3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/1,000</a:t>
            </a:r>
            <a:r>
              <a:rPr lang="ko-KR" altLang="en-US" sz="2400" b="1" spc="-300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spc="-30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현수막 </a:t>
            </a:r>
            <a:r>
              <a:rPr lang="ko-KR" altLang="en-US" sz="2400" b="1" spc="-150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지정게시대</a:t>
            </a:r>
            <a:r>
              <a:rPr lang="ko-KR" altLang="en-US" sz="2400" b="1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설치</a:t>
            </a:r>
            <a:r>
              <a:rPr lang="en-US" altLang="ko-KR" sz="2400" b="1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2400" b="1" spc="-150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학산면</a:t>
            </a:r>
            <a:r>
              <a:rPr lang="en-US" altLang="ko-KR" sz="2400" b="1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spc="-150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양강면</a:t>
            </a:r>
            <a:r>
              <a:rPr lang="en-US" altLang="ko-KR" sz="2400" b="1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20</a:t>
            </a:r>
            <a:r>
              <a:rPr lang="ko-KR" altLang="en-US" sz="2400" b="1" spc="-150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spc="-15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도시재생대학운영 </a:t>
            </a:r>
            <a:r>
              <a:rPr lang="en-US" altLang="ko-KR" sz="2400" b="1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/25</a:t>
            </a:r>
            <a:r>
              <a:rPr lang="ko-KR" altLang="en-US" sz="2400" b="1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4</a:t>
            </a:r>
            <a:r>
              <a:rPr lang="ko-KR" altLang="en-US" sz="2400" b="1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개 팀 별 실습 및 수료</a:t>
            </a:r>
            <a:endParaRPr lang="en-US" altLang="ko-KR" sz="2400" b="1" spc="-15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endParaRPr lang="en-US" altLang="ko-KR" sz="2400" b="1" spc="-15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endParaRPr lang="en-US" altLang="ko-KR" sz="2400" b="1" spc="-15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endParaRPr lang="en-US" altLang="ko-KR" sz="2400" b="1" spc="-15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tabLst>
                <a:tab pos="4953000" algn="l"/>
              </a:tabLst>
            </a:pPr>
            <a:endParaRPr lang="en-US" altLang="ko-KR" sz="2400" b="1" spc="-30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14282" y="3429000"/>
            <a:ext cx="8626475" cy="18573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</a:pP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▣ 이달의 중점 홍보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사항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군계획도로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개설사업 추진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일간지 게재</a:t>
            </a:r>
            <a:endParaRPr lang="en-US" altLang="ko-KR" sz="24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76483</TotalTime>
  <Words>371</Words>
  <Application>Microsoft Office PowerPoint</Application>
  <PresentationFormat>화면 슬라이드 쇼(4:3)</PresentationFormat>
  <Paragraphs>108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슬라이드 1</vt:lpstr>
      <vt:lpstr>슬라이드 2</vt:lpstr>
      <vt:lpstr>슬라이드 3</vt:lpstr>
      <vt:lpstr>슬라이드 4</vt:lpstr>
      <vt:lpstr>슬라이드 5</vt:lpstr>
      <vt:lpstr>슬라이드 6</vt:lpstr>
    </vt:vector>
  </TitlesOfParts>
  <Company>영동 공돌이 공순이 회사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12276</cp:revision>
  <dcterms:modified xsi:type="dcterms:W3CDTF">2019-03-27T08:07:51Z</dcterms:modified>
</cp:coreProperties>
</file>