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9"/>
  </p:notesMasterIdLst>
  <p:handoutMasterIdLst>
    <p:handoutMasterId r:id="rId10"/>
  </p:handoutMasterIdLst>
  <p:sldIdLst>
    <p:sldId id="5084" r:id="rId2"/>
    <p:sldId id="5095" r:id="rId3"/>
    <p:sldId id="5099" r:id="rId4"/>
    <p:sldId id="5097" r:id="rId5"/>
    <p:sldId id="5094" r:id="rId6"/>
    <p:sldId id="5096" r:id="rId7"/>
    <p:sldId id="5101" r:id="rId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0F0A2"/>
    <a:srgbClr val="46DAD6"/>
    <a:srgbClr val="00B036"/>
    <a:srgbClr val="0000FF"/>
    <a:srgbClr val="05AB0D"/>
    <a:srgbClr val="87EB23"/>
    <a:srgbClr val="FFFF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068" autoAdjust="0"/>
    <p:restoredTop sz="98898" autoAdjust="0"/>
  </p:normalViewPr>
  <p:slideViewPr>
    <p:cSldViewPr>
      <p:cViewPr>
        <p:scale>
          <a:sx n="100" d="100"/>
          <a:sy n="100" d="100"/>
        </p:scale>
        <p:origin x="-390" y="-18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108"/>
      </p:cViewPr>
      <p:guideLst>
        <p:guide orient="horz" pos="3130"/>
        <p:guide pos="214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C9EE1FC-EB8E-4DC9-B02B-C79967EA6682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4799E53-8E81-4FB4-9BC4-787CF31BCC0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buClr>
                <a:srgbClr val="FFFFFF"/>
              </a:buClr>
              <a:buSzPct val="60000"/>
              <a:buFont typeface="Wingdings" pitchFamily="2" charset="2"/>
              <a:buNone/>
            </a:pPr>
            <a:fld id="{EF08520B-6F93-4870-BC69-06E90DE9020F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</a:rPr>
              <a:pPr algn="r" defTabSz="881063">
                <a:buClr>
                  <a:srgbClr val="FFFFFF"/>
                </a:buClr>
                <a:buSzPct val="60000"/>
                <a:buFont typeface="Wingding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6125"/>
            <a:ext cx="4970463" cy="372745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E99E4B6-1911-4120-A1D5-DF3683837329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7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BF43C-9006-4D99-8F8B-28ABFECAFFB9}" type="datetimeFigureOut">
              <a:rPr lang="ko-KR" altLang="en-US"/>
              <a:pPr>
                <a:defRPr/>
              </a:pPr>
              <a:t>2014-11-28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AE1B6-B82E-4E5A-A366-26BD830BBAE2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621BD-88EA-4D1F-9388-C9F6D508273B}" type="datetimeFigureOut">
              <a:rPr lang="ko-KR" altLang="en-US"/>
              <a:pPr>
                <a:defRPr/>
              </a:pPr>
              <a:t>2014-11-28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C7302-E76E-4A22-8209-14696670BAF0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4CB23-6846-4347-AE8F-0903D4E6032E}" type="datetimeFigureOut">
              <a:rPr lang="ko-KR" altLang="en-US"/>
              <a:pPr>
                <a:defRPr/>
              </a:pPr>
              <a:t>2014-11-28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CC962-417B-47DB-8CAA-4BD4A1935028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44EB7-2C35-4F74-B667-8FFCAEF75FC5}" type="datetimeFigureOut">
              <a:rPr lang="ko-KR" altLang="en-US"/>
              <a:pPr>
                <a:defRPr/>
              </a:pPr>
              <a:t>2014-11-28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D7165-0A4A-4320-8273-99956A5A462E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7B60B-2704-45A4-859D-00EB5F854EAC}" type="datetimeFigureOut">
              <a:rPr lang="ko-KR" altLang="en-US"/>
              <a:pPr>
                <a:defRPr/>
              </a:pPr>
              <a:t>2014-11-28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4A91E-6A7D-446A-B84A-714AE065B44B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888C3-A014-4169-A53D-DA9AFDC7366A}" type="datetimeFigureOut">
              <a:rPr lang="ko-KR" altLang="en-US"/>
              <a:pPr>
                <a:defRPr/>
              </a:pPr>
              <a:t>2014-11-28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439DA-2E02-44CF-902D-10ECDD7D366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E4D11-DD6F-48AE-BC76-22FC7843C0CB}" type="datetimeFigureOut">
              <a:rPr lang="ko-KR" altLang="en-US"/>
              <a:pPr>
                <a:defRPr/>
              </a:pPr>
              <a:t>2014-11-28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A059A-EF86-4DE9-A20B-3E596BC016BF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D6E5-34E7-4DD6-8267-D5F1CDC8268E}" type="datetimeFigureOut">
              <a:rPr lang="ko-KR" altLang="en-US"/>
              <a:pPr>
                <a:defRPr/>
              </a:pPr>
              <a:t>2014-11-28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11DAC-516A-48B3-A14A-230ADC2DE25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96198-62A7-4827-8BA8-012F4241DA54}" type="datetimeFigureOut">
              <a:rPr lang="ko-KR" altLang="en-US"/>
              <a:pPr>
                <a:defRPr/>
              </a:pPr>
              <a:t>2014-11-28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5A8EB-0A94-4F34-892C-FDDD90BB6119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88D15-AD3B-4432-A1FE-989A1F44945F}" type="datetimeFigureOut">
              <a:rPr lang="ko-KR" altLang="en-US"/>
              <a:pPr>
                <a:defRPr/>
              </a:pPr>
              <a:t>2014-11-28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97944-9027-46A3-A6E9-759383B8E4D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5878F-C0AE-4037-BADC-99B0E217F950}" type="datetimeFigureOut">
              <a:rPr lang="ko-KR" altLang="en-US"/>
              <a:pPr>
                <a:defRPr/>
              </a:pPr>
              <a:t>2014-11-28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FCCC4-FED5-4E16-B529-FE335E6F4A6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BE472F6-6CF9-4650-BB98-BAFA10B78333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467" r:id="rId1"/>
    <p:sldLayoutId id="2147495468" r:id="rId2"/>
    <p:sldLayoutId id="2147495469" r:id="rId3"/>
    <p:sldLayoutId id="2147495470" r:id="rId4"/>
    <p:sldLayoutId id="2147495471" r:id="rId5"/>
    <p:sldLayoutId id="2147495472" r:id="rId6"/>
    <p:sldLayoutId id="2147495473" r:id="rId7"/>
    <p:sldLayoutId id="2147495474" r:id="rId8"/>
    <p:sldLayoutId id="2147495475" r:id="rId9"/>
    <p:sldLayoutId id="2147495476" r:id="rId10"/>
    <p:sldLayoutId id="214749547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000" b="1" dirty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142844" y="357166"/>
            <a:ext cx="8858250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영동군계획위원회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     시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2014. 12. 26.(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군관리계획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결정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변경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defRPr/>
            </a:pPr>
            <a:endParaRPr lang="ko-KR" altLang="en-US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142844" y="3071810"/>
            <a:ext cx="8856663" cy="347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개인하수처리시설 인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허가업무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2014. 12. 1.~ 2014. 12.31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   상</a:t>
            </a:r>
            <a:r>
              <a:rPr lang="en-US" altLang="ko-KR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:105</a:t>
            </a: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산지전용 및</a:t>
            </a:r>
            <a:r>
              <a:rPr lang="en-US" altLang="ko-KR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벌채</a:t>
            </a:r>
            <a:r>
              <a:rPr lang="en-US" altLang="ko-KR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:40</a:t>
            </a: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농지</a:t>
            </a:r>
            <a:endParaRPr lang="en-US" altLang="ko-KR" sz="2400" b="1" spc="45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ct val="20000"/>
              </a:spcBef>
              <a:defRPr/>
            </a:pP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전용</a:t>
            </a:r>
            <a:r>
              <a:rPr lang="en-US" altLang="ko-KR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:30</a:t>
            </a: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개인하수처리시설</a:t>
            </a:r>
            <a:r>
              <a:rPr lang="en-US" altLang="ko-KR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:35</a:t>
            </a: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허가에 따른 부서협의  및  현지확인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4" y="747694"/>
            <a:ext cx="9001126" cy="575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영동역간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지하차도개설공사</a:t>
            </a:r>
            <a:endParaRPr lang="en-US" altLang="ko-KR" sz="2800" b="1" kern="0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L=165m 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통로박스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L=84m,  U-TYPE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L=81m)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15,700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시 공 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㈜ 호반건설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(70%)  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광주광역시 남구 소재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㈜ 대신건설산업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(30%) 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청주시 상당구 소재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2013.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8.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5.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2015.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8.4.(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현재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공정율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60%)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U-TYPE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구간 구조물 설치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 정 율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70%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1028"/>
          <p:cNvSpPr>
            <a:spLocks noChangeArrowheads="1"/>
          </p:cNvSpPr>
          <p:nvPr/>
        </p:nvSpPr>
        <p:spPr bwMode="auto">
          <a:xfrm>
            <a:off x="142844" y="428604"/>
            <a:ext cx="8713788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(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196652" name="Group 44"/>
          <p:cNvGraphicFramePr>
            <a:graphicFrameLocks noGrp="1"/>
          </p:cNvGraphicFramePr>
          <p:nvPr/>
        </p:nvGraphicFramePr>
        <p:xfrm>
          <a:off x="500034" y="1357298"/>
          <a:ext cx="8215370" cy="3440270"/>
        </p:xfrm>
        <a:graphic>
          <a:graphicData uri="http://schemas.openxmlformats.org/drawingml/2006/table">
            <a:tbl>
              <a:tblPr/>
              <a:tblGrid>
                <a:gridCol w="2786082"/>
                <a:gridCol w="1360468"/>
                <a:gridCol w="1335088"/>
                <a:gridCol w="2733732"/>
              </a:tblGrid>
              <a:tr h="4699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387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( 6 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L=910m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5,600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1-20,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3-22)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L=152m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1,600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1-16,17]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L=130m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3-80)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L=80m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신양아파트뒤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L=127m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구교리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2-25)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L=75m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2-212)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3"/>
          <p:cNvSpPr>
            <a:spLocks noChangeArrowheads="1"/>
          </p:cNvSpPr>
          <p:nvPr/>
        </p:nvSpPr>
        <p:spPr bwMode="auto">
          <a:xfrm>
            <a:off x="142875" y="3143248"/>
            <a:ext cx="9001125" cy="331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문화디자인 프로젝트 추진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사업대상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spc="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황간역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업예산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100)</a:t>
            </a: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지원내용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문화적 공간 조성 및 문화프로그램 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실시설계 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주민설명회 개최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계약집행의뢰</a:t>
            </a:r>
            <a:endParaRPr lang="ko-KR" altLang="en-US" sz="20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" name="직사각형 3"/>
          <p:cNvSpPr>
            <a:spLocks noChangeArrowheads="1"/>
          </p:cNvSpPr>
          <p:nvPr/>
        </p:nvSpPr>
        <p:spPr bwMode="auto">
          <a:xfrm>
            <a:off x="142875" y="285728"/>
            <a:ext cx="9001125" cy="282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시설직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토목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설계합동작업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예정기간 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2014.12.22.(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~ 2015.2.27(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사업대상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마을안길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재포장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       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5,782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측량 및 설계 실시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3"/>
          <p:cNvSpPr>
            <a:spLocks noChangeArrowheads="1"/>
          </p:cNvSpPr>
          <p:nvPr/>
        </p:nvSpPr>
        <p:spPr bwMode="auto">
          <a:xfrm>
            <a:off x="142875" y="285728"/>
            <a:ext cx="9001125" cy="122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14282" y="0"/>
            <a:ext cx="892971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동절기 대비 건축물 안전점검 실시</a:t>
            </a:r>
            <a:endParaRPr lang="en-US" altLang="ko-KR" sz="26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일 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2014.12.1. ~ 12.5.(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택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  검 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건축문화과 경관팀장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 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연면적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1,000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평방미터 이상 건축물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    -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대형 건축 공사장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주상복합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    -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노후 공동주택 및 다중이용시설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유천연립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불안전 요인에 대한 사전 안전점검 실시로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안전사고 예방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179388" y="214313"/>
            <a:ext cx="8535987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7" name="직사각형 3"/>
          <p:cNvSpPr>
            <a:spLocks noChangeArrowheads="1"/>
          </p:cNvSpPr>
          <p:nvPr/>
        </p:nvSpPr>
        <p:spPr bwMode="auto">
          <a:xfrm>
            <a:off x="142843" y="285728"/>
            <a:ext cx="9001157" cy="3901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농촌고령자 공동시설지원 시범사업 추진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용화면 평촌마을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사업예산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25,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25)</a:t>
            </a: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지원내용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고령주민의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삶의질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향상을 위한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공동급식시설 증축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실시설계 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공사집행 의뢰 후 착공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65166</TotalTime>
  <Words>494</Words>
  <Application>Microsoft Office PowerPoint</Application>
  <PresentationFormat>화면 슬라이드 쇼(4:3)</PresentationFormat>
  <Paragraphs>84</Paragraphs>
  <Slides>7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10364</cp:revision>
  <dcterms:modified xsi:type="dcterms:W3CDTF">2014-11-28T05:52:33Z</dcterms:modified>
</cp:coreProperties>
</file>