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93755" r:id="rId1"/>
  </p:sldMasterIdLst>
  <p:notesMasterIdLst>
    <p:notesMasterId r:id="rId7"/>
  </p:notesMasterIdLst>
  <p:handoutMasterIdLst>
    <p:handoutMasterId r:id="rId8"/>
  </p:handoutMasterIdLst>
  <p:sldIdLst>
    <p:sldId id="5723" r:id="rId2"/>
    <p:sldId id="5804" r:id="rId3"/>
    <p:sldId id="5810" r:id="rId4"/>
    <p:sldId id="5806" r:id="rId5"/>
    <p:sldId id="5807" r:id="rId6"/>
  </p:sldIdLst>
  <p:sldSz cx="9144000" cy="6858000" type="screen4x3"/>
  <p:notesSz cx="6807200" cy="9939338"/>
  <p:defaultTextStyle>
    <a:defPPr>
      <a:defRPr lang="ko-KR"/>
    </a:defPPr>
    <a:lvl1pPr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굴림" pitchFamily="50" charset="-127"/>
        <a:cs typeface="+mn-cs"/>
      </a:defRPr>
    </a:lvl1pPr>
    <a:lvl2pPr marL="4572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굴림" pitchFamily="50" charset="-127"/>
        <a:cs typeface="+mn-cs"/>
      </a:defRPr>
    </a:lvl2pPr>
    <a:lvl3pPr marL="9144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굴림" pitchFamily="50" charset="-127"/>
        <a:cs typeface="+mn-cs"/>
      </a:defRPr>
    </a:lvl3pPr>
    <a:lvl4pPr marL="13716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굴림" pitchFamily="50" charset="-127"/>
        <a:cs typeface="+mn-cs"/>
      </a:defRPr>
    </a:lvl4pPr>
    <a:lvl5pPr marL="18288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굴림" pitchFamily="50" charset="-127"/>
        <a:cs typeface="+mn-cs"/>
      </a:defRPr>
    </a:lvl5pPr>
    <a:lvl6pPr marL="2286000" algn="l" defTabSz="914400" rtl="0" eaLnBrk="1" latinLnBrk="1" hangingPunct="1">
      <a:defRPr kumimoji="1" kern="1200">
        <a:solidFill>
          <a:schemeClr val="tx1"/>
        </a:solidFill>
        <a:latin typeface="Arial" pitchFamily="34" charset="0"/>
        <a:ea typeface="굴림" pitchFamily="50" charset="-127"/>
        <a:cs typeface="+mn-cs"/>
      </a:defRPr>
    </a:lvl6pPr>
    <a:lvl7pPr marL="2743200" algn="l" defTabSz="914400" rtl="0" eaLnBrk="1" latinLnBrk="1" hangingPunct="1">
      <a:defRPr kumimoji="1" kern="1200">
        <a:solidFill>
          <a:schemeClr val="tx1"/>
        </a:solidFill>
        <a:latin typeface="Arial" pitchFamily="34" charset="0"/>
        <a:ea typeface="굴림" pitchFamily="50" charset="-127"/>
        <a:cs typeface="+mn-cs"/>
      </a:defRPr>
    </a:lvl7pPr>
    <a:lvl8pPr marL="3200400" algn="l" defTabSz="914400" rtl="0" eaLnBrk="1" latinLnBrk="1" hangingPunct="1">
      <a:defRPr kumimoji="1" kern="1200">
        <a:solidFill>
          <a:schemeClr val="tx1"/>
        </a:solidFill>
        <a:latin typeface="Arial" pitchFamily="34" charset="0"/>
        <a:ea typeface="굴림" pitchFamily="50" charset="-127"/>
        <a:cs typeface="+mn-cs"/>
      </a:defRPr>
    </a:lvl8pPr>
    <a:lvl9pPr marL="3657600" algn="l" defTabSz="914400" rtl="0" eaLnBrk="1" latinLnBrk="1" hangingPunct="1">
      <a:defRPr kumimoji="1" kern="1200">
        <a:solidFill>
          <a:schemeClr val="tx1"/>
        </a:solidFill>
        <a:latin typeface="Arial" pitchFamily="34" charset="0"/>
        <a:ea typeface="굴림" pitchFamily="50" charset="-127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  <p:clrMru>
    <a:srgbClr val="0000FF"/>
    <a:srgbClr val="87EB23"/>
    <a:srgbClr val="FFFF00"/>
    <a:srgbClr val="3399FF"/>
    <a:srgbClr val="05AB0D"/>
    <a:srgbClr val="0000CC"/>
    <a:srgbClr val="00B036"/>
    <a:srgbClr val="996633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보통 스타일 2 - 강조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C2FFA5D-87B4-456A-9821-1D502468CF0F}" styleName="테마 스타일 1 - 강조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3265" autoAdjust="0"/>
    <p:restoredTop sz="99505" autoAdjust="0"/>
  </p:normalViewPr>
  <p:slideViewPr>
    <p:cSldViewPr>
      <p:cViewPr varScale="1">
        <p:scale>
          <a:sx n="107" d="100"/>
          <a:sy n="107" d="100"/>
        </p:scale>
        <p:origin x="-174" y="-96"/>
      </p:cViewPr>
      <p:guideLst>
        <p:guide orient="horz" pos="255"/>
        <p:guide pos="20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notesViewPr>
    <p:cSldViewPr>
      <p:cViewPr varScale="1">
        <p:scale>
          <a:sx n="73" d="100"/>
          <a:sy n="73" d="100"/>
        </p:scale>
        <p:origin x="-2196" y="-108"/>
      </p:cViewPr>
      <p:guideLst>
        <p:guide orient="horz" pos="3130"/>
        <p:guide pos="2143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502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50" tIns="45413" rIns="90850" bIns="45413" numCol="1" anchor="t" anchorCtr="0" compatLnSpc="1">
            <a:prstTxWarp prst="textNoShape">
              <a:avLst/>
            </a:prstTxWarp>
          </a:bodyPr>
          <a:lstStyle>
            <a:lvl1pPr algn="l" defTabSz="881063" eaLnBrk="1" fontAlgn="base" latin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effectLst/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361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6938" y="0"/>
            <a:ext cx="29502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50" tIns="45413" rIns="90850" bIns="45413" numCol="1" anchor="t" anchorCtr="0" compatLnSpc="1">
            <a:prstTxWarp prst="textNoShape">
              <a:avLst/>
            </a:prstTxWarp>
          </a:bodyPr>
          <a:lstStyle>
            <a:lvl1pPr algn="r" defTabSz="881063" eaLnBrk="1" fontAlgn="base" latin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effectLst/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361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4038"/>
            <a:ext cx="29502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50" tIns="45413" rIns="90850" bIns="45413" numCol="1" anchor="b" anchorCtr="0" compatLnSpc="1">
            <a:prstTxWarp prst="textNoShape">
              <a:avLst/>
            </a:prstTxWarp>
          </a:bodyPr>
          <a:lstStyle>
            <a:lvl1pPr algn="l" defTabSz="881063" eaLnBrk="1" fontAlgn="base" latin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effectLst/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361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6938" y="9444038"/>
            <a:ext cx="29502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50" tIns="45413" rIns="90850" bIns="45413" numCol="1" anchor="b" anchorCtr="0" compatLnSpc="1">
            <a:prstTxWarp prst="textNoShape">
              <a:avLst/>
            </a:prstTxWarp>
          </a:bodyPr>
          <a:lstStyle>
            <a:lvl1pPr algn="r" defTabSz="881063" eaLnBrk="1" fontAlgn="base" latin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effectLst/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fld id="{653F8ED3-4514-4334-A666-5EC904104E45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502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50" tIns="45413" rIns="90850" bIns="45413" numCol="1" anchor="t" anchorCtr="0" compatLnSpc="1">
            <a:prstTxWarp prst="textNoShape">
              <a:avLst/>
            </a:prstTxWarp>
          </a:bodyPr>
          <a:lstStyle>
            <a:lvl1pPr algn="l" defTabSz="881063" eaLnBrk="1" fontAlgn="base" latin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effectLst/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6938" y="0"/>
            <a:ext cx="29502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50" tIns="45413" rIns="90850" bIns="45413" numCol="1" anchor="t" anchorCtr="0" compatLnSpc="1">
            <a:prstTxWarp prst="textNoShape">
              <a:avLst/>
            </a:prstTxWarp>
          </a:bodyPr>
          <a:lstStyle>
            <a:lvl1pPr algn="r" defTabSz="881063" eaLnBrk="1" fontAlgn="base" latin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effectLst/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215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3925" y="746125"/>
            <a:ext cx="4970463" cy="3727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675" y="4721225"/>
            <a:ext cx="4993851" cy="4471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50" tIns="45413" rIns="90850" bIns="454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noProof="0" smtClean="0"/>
              <a:t>마스터 텍스트 스타일을 편집합니다</a:t>
            </a:r>
          </a:p>
          <a:p>
            <a:pPr lvl="1"/>
            <a:r>
              <a:rPr lang="ko-KR" altLang="en-US" noProof="0" smtClean="0"/>
              <a:t>둘째 수준</a:t>
            </a:r>
          </a:p>
          <a:p>
            <a:pPr lvl="2"/>
            <a:r>
              <a:rPr lang="ko-KR" altLang="en-US" noProof="0" smtClean="0"/>
              <a:t>셋째 수준</a:t>
            </a:r>
          </a:p>
          <a:p>
            <a:pPr lvl="3"/>
            <a:r>
              <a:rPr lang="ko-KR" altLang="en-US" noProof="0" smtClean="0"/>
              <a:t>넷째 수준</a:t>
            </a:r>
          </a:p>
          <a:p>
            <a:pPr lvl="4"/>
            <a:r>
              <a:rPr lang="ko-KR" altLang="en-US" noProof="0" smtClean="0"/>
              <a:t>다섯째 수준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4038"/>
            <a:ext cx="29502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50" tIns="45413" rIns="90850" bIns="45413" numCol="1" anchor="b" anchorCtr="0" compatLnSpc="1">
            <a:prstTxWarp prst="textNoShape">
              <a:avLst/>
            </a:prstTxWarp>
          </a:bodyPr>
          <a:lstStyle>
            <a:lvl1pPr algn="l" defTabSz="881063" eaLnBrk="1" fontAlgn="base" latin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effectLst/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6938" y="9444038"/>
            <a:ext cx="29502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50" tIns="45413" rIns="90850" bIns="45413" numCol="1" anchor="b" anchorCtr="0" compatLnSpc="1">
            <a:prstTxWarp prst="textNoShape">
              <a:avLst/>
            </a:prstTxWarp>
          </a:bodyPr>
          <a:lstStyle>
            <a:lvl1pPr algn="r" defTabSz="881063" eaLnBrk="1" fontAlgn="base" latin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effectLst/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fld id="{AA7F270E-907E-44A7-853D-F19385F24015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1pPr>
    <a:lvl2pPr marL="4572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2pPr>
    <a:lvl3pPr marL="9144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3pPr>
    <a:lvl4pPr marL="13716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4pPr>
    <a:lvl5pPr marL="18288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0DB843-5E4A-4D82-AB6E-10A1434FECF6}" type="datetimeFigureOut">
              <a:rPr lang="ko-KR" altLang="en-US"/>
              <a:pPr>
                <a:defRPr/>
              </a:pPr>
              <a:t>2019-02-28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62135C-BD01-483C-A5F0-F6CAE5D51A92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762EEF-12C4-4310-8CEC-DC94E6A4BFA4}" type="datetimeFigureOut">
              <a:rPr lang="ko-KR" altLang="en-US"/>
              <a:pPr>
                <a:defRPr/>
              </a:pPr>
              <a:t>2019-02-28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4C8121-1D36-43ED-A80A-C27181C29F6A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14AA77-B50A-4D32-A4DE-DA3D5A3B880F}" type="datetimeFigureOut">
              <a:rPr lang="ko-KR" altLang="en-US"/>
              <a:pPr>
                <a:defRPr/>
              </a:pPr>
              <a:t>2019-02-28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4E7C4A-0D6D-4853-BED7-436DE560666E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0BA67D-F123-42BB-8E9D-3897D33A315D}" type="datetimeFigureOut">
              <a:rPr lang="ko-KR" altLang="en-US"/>
              <a:pPr>
                <a:defRPr/>
              </a:pPr>
              <a:t>2019-02-28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1E28DE-5AD3-4CE8-A7C6-A43AFCB4136F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1F175C-C847-4153-BB73-5DF454C4C440}" type="datetimeFigureOut">
              <a:rPr lang="ko-KR" altLang="en-US"/>
              <a:pPr>
                <a:defRPr/>
              </a:pPr>
              <a:t>2019-02-28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10D52F-A266-43A8-84EF-CDFB958FCD68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D4BFE2-5B68-456D-977B-5EC5B5EE2F5A}" type="datetimeFigureOut">
              <a:rPr lang="ko-KR" altLang="en-US"/>
              <a:pPr>
                <a:defRPr/>
              </a:pPr>
              <a:t>2019-02-28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317C88-7A2F-4D27-9B46-7D1577E45F3F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BDB80F-1BFE-4F5D-8F67-2302ADC2F884}" type="datetimeFigureOut">
              <a:rPr lang="ko-KR" altLang="en-US"/>
              <a:pPr>
                <a:defRPr/>
              </a:pPr>
              <a:t>2019-02-28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E66716-FCCC-475E-A9D3-3541F11B98FE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100983-9D3B-4555-8155-832374235293}" type="datetimeFigureOut">
              <a:rPr lang="ko-KR" altLang="en-US"/>
              <a:pPr>
                <a:defRPr/>
              </a:pPr>
              <a:t>2019-02-28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3EACF3-8A0F-435E-99FC-09719B76372B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366DF0-9385-4DEC-8A44-54C120229F3B}" type="datetimeFigureOut">
              <a:rPr lang="ko-KR" altLang="en-US"/>
              <a:pPr>
                <a:defRPr/>
              </a:pPr>
              <a:t>2019-02-28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A1A932-127F-4E19-8174-7741A1D2CEFC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4F3E95-2764-4A13-A395-817996198235}" type="datetimeFigureOut">
              <a:rPr lang="ko-KR" altLang="en-US"/>
              <a:pPr>
                <a:defRPr/>
              </a:pPr>
              <a:t>2019-02-28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88EC25-D53E-4515-ADB5-DE60E273821F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 smtClean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5D0550-059E-4B60-AF9F-8609633D542F}" type="datetimeFigureOut">
              <a:rPr lang="ko-KR" altLang="en-US"/>
              <a:pPr>
                <a:defRPr/>
              </a:pPr>
              <a:t>2019-02-28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7EA62C-4E33-426F-90FC-7C4271EFB530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제목 개체 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텍스트 개체 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HY견고딕" pitchFamily="18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HY견고딕" pitchFamily="18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HY견고딕" pitchFamily="18" charset="-127"/>
              </a:defRPr>
            </a:lvl1pPr>
          </a:lstStyle>
          <a:p>
            <a:pPr>
              <a:defRPr/>
            </a:pPr>
            <a:fld id="{C0C2D467-92A6-4F0E-A311-BC94217BCF73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88461" r:id="rId1"/>
    <p:sldLayoutId id="2147588462" r:id="rId2"/>
    <p:sldLayoutId id="2147588463" r:id="rId3"/>
    <p:sldLayoutId id="2147588464" r:id="rId4"/>
    <p:sldLayoutId id="2147588465" r:id="rId5"/>
    <p:sldLayoutId id="2147588466" r:id="rId6"/>
    <p:sldLayoutId id="2147588467" r:id="rId7"/>
    <p:sldLayoutId id="2147588468" r:id="rId8"/>
    <p:sldLayoutId id="2147588469" r:id="rId9"/>
    <p:sldLayoutId id="2147588470" r:id="rId10"/>
    <p:sldLayoutId id="2147588471" r:id="rId1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중요폴더\Desktop\155124761899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aphicFrame>
        <p:nvGraphicFramePr>
          <p:cNvPr id="7" name="표 6"/>
          <p:cNvGraphicFramePr>
            <a:graphicFrameLocks noGrp="1"/>
          </p:cNvGraphicFramePr>
          <p:nvPr/>
        </p:nvGraphicFramePr>
        <p:xfrm>
          <a:off x="71438" y="71438"/>
          <a:ext cx="3048000" cy="777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</a:tblGrid>
              <a:tr h="72008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4500" dirty="0" smtClean="0">
                          <a:latin typeface="HY헤드라인M" pitchFamily="18" charset="-127"/>
                          <a:ea typeface="HY헤드라인M" pitchFamily="18" charset="-127"/>
                        </a:rPr>
                        <a:t>도시건축과</a:t>
                      </a:r>
                      <a:endParaRPr lang="ko-KR" altLang="en-US" sz="45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</a:tr>
            </a:tbl>
          </a:graphicData>
        </a:graphic>
      </p:graphicFrame>
      <p:sp>
        <p:nvSpPr>
          <p:cNvPr id="13321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214282" y="2428868"/>
            <a:ext cx="8783638" cy="3793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533400" indent="-533400">
              <a:lnSpc>
                <a:spcPct val="150000"/>
              </a:lnSpc>
              <a:buClr>
                <a:srgbClr val="FFFFFF"/>
              </a:buClr>
              <a:buSzPct val="60000"/>
              <a:tabLst>
                <a:tab pos="4953000" algn="l"/>
              </a:tabLst>
              <a:defRPr/>
            </a:pP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8-2</a:t>
            </a: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. 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소규모 지역개발사업 추진</a:t>
            </a:r>
            <a:endParaRPr lang="en-US" altLang="ko-KR" sz="2400" b="1" kern="0" dirty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기      간 </a:t>
            </a:r>
            <a:r>
              <a:rPr lang="en-US" altLang="ko-KR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: 3. 4.(</a:t>
            </a:r>
            <a:r>
              <a:rPr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월</a:t>
            </a:r>
            <a:r>
              <a:rPr lang="en-US" altLang="ko-KR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) ~ 3. 31.(</a:t>
            </a:r>
            <a:r>
              <a:rPr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일</a:t>
            </a:r>
            <a:r>
              <a:rPr lang="en-US" altLang="ko-KR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)</a:t>
            </a: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내      용 </a:t>
            </a:r>
            <a:r>
              <a:rPr lang="en-US" altLang="ko-KR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공사계약 및 착공</a:t>
            </a:r>
            <a:endParaRPr lang="en-US" altLang="ko-KR" sz="2400" b="1" kern="0" dirty="0" smtClean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추진현</a:t>
            </a:r>
            <a:r>
              <a:rPr lang="ko-KR" altLang="en-US" sz="2400" b="1" kern="0" dirty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황</a:t>
            </a:r>
            <a:endParaRPr lang="en-US" altLang="ko-KR" sz="2400" b="1" kern="0" dirty="0" smtClean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95244" y="3284984"/>
            <a:ext cx="8783638" cy="256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533400" indent="-533400">
              <a:lnSpc>
                <a:spcPct val="150000"/>
              </a:lnSpc>
              <a:buClr>
                <a:srgbClr val="FFFFFF"/>
              </a:buClr>
              <a:buSzPct val="60000"/>
              <a:tabLst>
                <a:tab pos="4953000" algn="l"/>
              </a:tabLst>
              <a:defRPr/>
            </a:pPr>
            <a:endParaRPr lang="en-US" altLang="ko-KR" sz="2400" b="1" dirty="0" smtClean="0">
              <a:latin typeface="HY헤드라인M" pitchFamily="18" charset="-127"/>
              <a:ea typeface="HY헤드라인M" pitchFamily="18" charset="-127"/>
            </a:endParaRPr>
          </a:p>
        </p:txBody>
      </p:sp>
      <p:graphicFrame>
        <p:nvGraphicFramePr>
          <p:cNvPr id="2" name="표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672911496"/>
              </p:ext>
            </p:extLst>
          </p:nvPr>
        </p:nvGraphicFramePr>
        <p:xfrm>
          <a:off x="571472" y="4857760"/>
          <a:ext cx="8064894" cy="1080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44149"/>
                <a:gridCol w="1344149"/>
                <a:gridCol w="1344149"/>
                <a:gridCol w="1344149"/>
                <a:gridCol w="1344149"/>
                <a:gridCol w="1344149"/>
              </a:tblGrid>
              <a:tr h="54006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900" dirty="0" smtClean="0">
                          <a:latin typeface="HY헤드라인M" pitchFamily="18" charset="-127"/>
                          <a:ea typeface="HY헤드라인M" pitchFamily="18" charset="-127"/>
                        </a:rPr>
                        <a:t>구 분</a:t>
                      </a:r>
                      <a:endParaRPr lang="ko-KR" altLang="en-US" sz="19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900" dirty="0" smtClean="0">
                          <a:latin typeface="HY헤드라인M" pitchFamily="18" charset="-127"/>
                          <a:ea typeface="HY헤드라인M" pitchFamily="18" charset="-127"/>
                        </a:rPr>
                        <a:t>계</a:t>
                      </a:r>
                      <a:endParaRPr lang="ko-KR" altLang="en-US" sz="19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900" dirty="0" smtClean="0">
                          <a:latin typeface="HY헤드라인M" pitchFamily="18" charset="-127"/>
                          <a:ea typeface="HY헤드라인M" pitchFamily="18" charset="-127"/>
                        </a:rPr>
                        <a:t>공사착수</a:t>
                      </a:r>
                      <a:endParaRPr lang="ko-KR" altLang="en-US" sz="19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900" dirty="0" smtClean="0">
                          <a:latin typeface="HY헤드라인M" pitchFamily="18" charset="-127"/>
                          <a:ea typeface="HY헤드라인M" pitchFamily="18" charset="-127"/>
                        </a:rPr>
                        <a:t>공사집행</a:t>
                      </a:r>
                      <a:endParaRPr lang="ko-KR" altLang="en-US" sz="19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900" dirty="0" smtClean="0">
                          <a:latin typeface="HY헤드라인M" pitchFamily="18" charset="-127"/>
                          <a:ea typeface="HY헤드라인M" pitchFamily="18" charset="-127"/>
                        </a:rPr>
                        <a:t>설계</a:t>
                      </a:r>
                      <a:endParaRPr lang="ko-KR" altLang="en-US" sz="19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900" dirty="0" smtClean="0">
                          <a:latin typeface="HY헤드라인M" pitchFamily="18" charset="-127"/>
                          <a:ea typeface="HY헤드라인M" pitchFamily="18" charset="-127"/>
                        </a:rPr>
                        <a:t>비고</a:t>
                      </a:r>
                      <a:endParaRPr lang="ko-KR" altLang="en-US" sz="19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/>
                </a:tc>
              </a:tr>
              <a:tr h="54006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900" dirty="0" smtClean="0">
                          <a:latin typeface="HY헤드라인M" pitchFamily="18" charset="-127"/>
                          <a:ea typeface="HY헤드라인M" pitchFamily="18" charset="-127"/>
                        </a:rPr>
                        <a:t>건수</a:t>
                      </a:r>
                      <a:endParaRPr lang="ko-KR" altLang="en-US" sz="19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900" dirty="0" smtClean="0">
                          <a:latin typeface="HY헤드라인M" pitchFamily="18" charset="-127"/>
                          <a:ea typeface="HY헤드라인M" pitchFamily="18" charset="-127"/>
                        </a:rPr>
                        <a:t>197</a:t>
                      </a:r>
                      <a:endParaRPr lang="ko-KR" altLang="en-US" sz="19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900" dirty="0" smtClean="0">
                          <a:latin typeface="HY헤드라인M" pitchFamily="18" charset="-127"/>
                          <a:ea typeface="HY헤드라인M" pitchFamily="18" charset="-127"/>
                        </a:rPr>
                        <a:t>120</a:t>
                      </a:r>
                      <a:endParaRPr lang="ko-KR" altLang="en-US" sz="19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900" dirty="0" smtClean="0">
                          <a:latin typeface="HY헤드라인M" pitchFamily="18" charset="-127"/>
                          <a:ea typeface="HY헤드라인M" pitchFamily="18" charset="-127"/>
                        </a:rPr>
                        <a:t>67</a:t>
                      </a:r>
                      <a:endParaRPr lang="ko-KR" altLang="en-US" sz="19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900" dirty="0" smtClean="0">
                          <a:latin typeface="HY헤드라인M" pitchFamily="18" charset="-127"/>
                          <a:ea typeface="HY헤드라인M" pitchFamily="18" charset="-127"/>
                        </a:rPr>
                        <a:t>10</a:t>
                      </a:r>
                      <a:endParaRPr lang="ko-KR" altLang="en-US" sz="19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9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5" name="직사각형 4"/>
          <p:cNvSpPr>
            <a:spLocks noChangeArrowheads="1"/>
          </p:cNvSpPr>
          <p:nvPr/>
        </p:nvSpPr>
        <p:spPr bwMode="auto">
          <a:xfrm>
            <a:off x="214282" y="571480"/>
            <a:ext cx="8715375" cy="16989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 latinLnBrk="0">
              <a:lnSpc>
                <a:spcPct val="150000"/>
              </a:lnSpc>
              <a:spcBef>
                <a:spcPts val="900"/>
              </a:spcBef>
              <a:defRPr/>
            </a:pP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8-1</a:t>
            </a: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. 2040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년 영동군기본계획수립 용역</a:t>
            </a:r>
            <a:endParaRPr lang="en-US" altLang="ko-KR" sz="2400" b="1" dirty="0" smtClean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30000"/>
              </a:lnSpc>
              <a:buClr>
                <a:srgbClr val="000000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dirty="0" err="1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목표년도</a:t>
            </a:r>
            <a:r>
              <a:rPr lang="ko-KR" altLang="en-US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: 2040</a:t>
            </a:r>
            <a:r>
              <a:rPr lang="ko-KR" altLang="en-US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년</a:t>
            </a:r>
            <a:r>
              <a:rPr lang="en-US" altLang="ko-KR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/</a:t>
            </a:r>
            <a:r>
              <a:rPr lang="en-US" altLang="ko-KR" sz="2400" b="1" dirty="0" smtClean="0">
                <a:solidFill>
                  <a:srgbClr val="000000"/>
                </a:solidFill>
                <a:latin typeface="HY헤드라인M" pitchFamily="18"/>
                <a:ea typeface="HY헤드라인M" pitchFamily="18"/>
              </a:rPr>
              <a:t>1,132</a:t>
            </a:r>
            <a:r>
              <a:rPr lang="ko-KR" altLang="ko-KR" sz="2400" b="1" dirty="0" err="1" smtClean="0">
                <a:solidFill>
                  <a:srgbClr val="000000"/>
                </a:solidFill>
                <a:latin typeface="HY헤드라인M" pitchFamily="18"/>
                <a:ea typeface="HY헤드라인M" pitchFamily="18"/>
              </a:rPr>
              <a:t>백만원</a:t>
            </a:r>
            <a:r>
              <a:rPr lang="en-US" altLang="ko-KR" sz="2400" b="1" dirty="0" smtClean="0">
                <a:solidFill>
                  <a:srgbClr val="000000"/>
                </a:solidFill>
                <a:latin typeface="HY헤드라인M" pitchFamily="18"/>
                <a:ea typeface="HY헤드라인M" pitchFamily="18"/>
              </a:rPr>
              <a:t> /36</a:t>
            </a:r>
            <a:r>
              <a:rPr lang="ko-KR" altLang="en-US" sz="2400" b="1" dirty="0" smtClean="0">
                <a:solidFill>
                  <a:srgbClr val="000000"/>
                </a:solidFill>
                <a:latin typeface="HY헤드라인M" pitchFamily="18"/>
                <a:ea typeface="HY헤드라인M" pitchFamily="18"/>
              </a:rPr>
              <a:t>개월</a:t>
            </a:r>
            <a:endParaRPr lang="en-US" altLang="ko-KR" sz="2400" b="1" dirty="0" smtClean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30000"/>
              </a:lnSpc>
              <a:buClr>
                <a:srgbClr val="000000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용역 집행 및 사전적격심사 서류접수</a:t>
            </a:r>
            <a:endParaRPr lang="en-US" altLang="ko-KR" sz="2400" b="1" dirty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214282" y="285728"/>
            <a:ext cx="8783638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533400" indent="-533400">
              <a:lnSpc>
                <a:spcPct val="140000"/>
              </a:lnSpc>
              <a:buClr>
                <a:srgbClr val="FFFFFF"/>
              </a:buClr>
              <a:buSzPct val="60000"/>
              <a:buFont typeface="Wingdings" pitchFamily="2" charset="2"/>
              <a:buNone/>
              <a:tabLst>
                <a:tab pos="4953000" algn="l"/>
              </a:tabLst>
            </a:pP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8-3</a:t>
            </a: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. 2019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년 해빙기 대비 건축물 안전점검 실시</a:t>
            </a:r>
            <a:endParaRPr lang="en-US" altLang="ko-KR" sz="2800" b="1" dirty="0" smtClean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marL="914400" lvl="1" indent="-457200">
              <a:lnSpc>
                <a:spcPct val="150000"/>
              </a:lnSpc>
              <a:buClr>
                <a:srgbClr val="000000"/>
              </a:buClr>
              <a:buFont typeface="Wingdings" pitchFamily="2" charset="2"/>
              <a:buChar char="q"/>
              <a:tabLst>
                <a:tab pos="4953000" algn="l"/>
              </a:tabLst>
            </a:pPr>
            <a:r>
              <a:rPr lang="ko-KR" altLang="en-US" sz="2400" b="1" spc="-15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대형 </a:t>
            </a:r>
            <a:r>
              <a:rPr lang="ko-KR" altLang="en-US" sz="2400" b="1" spc="-15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건축공사장</a:t>
            </a:r>
            <a:r>
              <a:rPr lang="en-US" altLang="ko-KR" sz="2400" b="1" spc="-15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2400" b="1" spc="-15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노후불량 건축물</a:t>
            </a:r>
            <a:r>
              <a:rPr lang="en-US" altLang="ko-KR" sz="2400" b="1" spc="-15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2400" b="1" spc="-15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공사중단 건축물</a:t>
            </a:r>
            <a:r>
              <a:rPr lang="en-US" altLang="ko-KR" sz="2400" b="1" spc="-15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10</a:t>
            </a:r>
            <a:r>
              <a:rPr lang="ko-KR" altLang="en-US" sz="2400" b="1" spc="-15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개소</a:t>
            </a:r>
            <a:endParaRPr lang="en-US" altLang="ko-KR" sz="2400" b="1" spc="-150" dirty="0" smtClean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rgbClr val="000000"/>
              </a:buClr>
              <a:buFont typeface="Wingdings" pitchFamily="2" charset="2"/>
              <a:buChar char="q"/>
              <a:tabLst>
                <a:tab pos="4953000" algn="l"/>
              </a:tabLst>
            </a:pPr>
            <a:r>
              <a:rPr lang="ko-KR" altLang="en-US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점검대상 건축물 조사 및 점검 실시</a:t>
            </a:r>
            <a:endParaRPr lang="en-US" altLang="ko-KR" sz="2400" b="1" dirty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214282" y="3429000"/>
            <a:ext cx="8783637" cy="178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533400" indent="-533400">
              <a:lnSpc>
                <a:spcPct val="150000"/>
              </a:lnSpc>
              <a:buClr>
                <a:srgbClr val="FFFFFF"/>
              </a:buClr>
              <a:buSzPct val="60000"/>
              <a:buFont typeface="Wingdings" pitchFamily="2" charset="2"/>
              <a:buNone/>
              <a:tabLst>
                <a:tab pos="4953000" algn="l"/>
              </a:tabLst>
            </a:pP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8-5</a:t>
            </a: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. </a:t>
            </a:r>
            <a:r>
              <a:rPr lang="ko-KR" altLang="en-US" sz="2800" b="1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도시재생 전략계획 주민공청회</a:t>
            </a:r>
          </a:p>
          <a:p>
            <a:pPr marL="914400" lvl="1" indent="-457200">
              <a:lnSpc>
                <a:spcPct val="130000"/>
              </a:lnSpc>
              <a:buClr>
                <a:srgbClr val="000000"/>
              </a:buClr>
              <a:buFont typeface="Wingdings" pitchFamily="2" charset="2"/>
              <a:buChar char="q"/>
              <a:tabLst>
                <a:tab pos="4953000" algn="l"/>
              </a:tabLst>
            </a:pPr>
            <a:r>
              <a:rPr lang="en-US" altLang="ko-KR" sz="2400" b="1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3.18.(</a:t>
            </a:r>
            <a:r>
              <a:rPr lang="ko-KR" altLang="en-US" sz="2400" b="1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월</a:t>
            </a:r>
            <a:r>
              <a:rPr lang="en-US" altLang="ko-KR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)/ </a:t>
            </a:r>
            <a:r>
              <a:rPr lang="ko-KR" altLang="en-US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소회의실</a:t>
            </a:r>
            <a:r>
              <a:rPr lang="en-US" altLang="ko-KR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/ </a:t>
            </a:r>
            <a:r>
              <a:rPr lang="ko-KR" altLang="en-US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영동군민 </a:t>
            </a:r>
            <a:r>
              <a:rPr lang="ko-KR" altLang="en-US" sz="2400" b="1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대상</a:t>
            </a:r>
            <a:endParaRPr lang="en-US" altLang="ko-KR" sz="2400" b="1" dirty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30000"/>
              </a:lnSpc>
              <a:buClr>
                <a:srgbClr val="000000"/>
              </a:buClr>
              <a:buFont typeface="Wingdings" pitchFamily="2" charset="2"/>
              <a:buChar char="q"/>
              <a:tabLst>
                <a:tab pos="4953000" algn="l"/>
              </a:tabLst>
            </a:pPr>
            <a:r>
              <a:rPr lang="ko-KR" altLang="en-US" sz="2400" b="1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주요대상지 </a:t>
            </a:r>
            <a:r>
              <a:rPr lang="en-US" altLang="ko-KR" sz="2400" b="1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b="1" dirty="0" err="1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영동읍</a:t>
            </a:r>
            <a:r>
              <a:rPr lang="en-US" altLang="ko-KR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2400" b="1" dirty="0" err="1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황간면</a:t>
            </a:r>
            <a:r>
              <a:rPr lang="en-US" altLang="ko-KR" sz="2400" b="1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2400" b="1" dirty="0" err="1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추풍령면</a:t>
            </a:r>
            <a:endParaRPr lang="en-US" altLang="ko-KR" sz="2400" b="1" dirty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214282" y="1928802"/>
            <a:ext cx="8783637" cy="178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533400" indent="-533400">
              <a:lnSpc>
                <a:spcPct val="150000"/>
              </a:lnSpc>
              <a:buClr>
                <a:srgbClr val="FFFFFF"/>
              </a:buClr>
              <a:buSzPct val="60000"/>
              <a:buFont typeface="Wingdings" pitchFamily="2" charset="2"/>
              <a:buNone/>
              <a:tabLst>
                <a:tab pos="4953000" algn="l"/>
              </a:tabLst>
            </a:pP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8-4</a:t>
            </a: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. 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편안한 </a:t>
            </a:r>
            <a:r>
              <a:rPr lang="ko-KR" altLang="en-US" sz="2800" b="1" dirty="0" err="1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뜰방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가꾸기 개선사업 전수조사 </a:t>
            </a:r>
            <a:endParaRPr lang="ko-KR" altLang="en-US" sz="2800" b="1" dirty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marL="914400" lvl="1" indent="-457200">
              <a:lnSpc>
                <a:spcPct val="130000"/>
              </a:lnSpc>
              <a:buClr>
                <a:srgbClr val="000000"/>
              </a:buClr>
              <a:buFont typeface="Wingdings" pitchFamily="2" charset="2"/>
              <a:buChar char="q"/>
              <a:tabLst>
                <a:tab pos="4953000" algn="l"/>
              </a:tabLst>
            </a:pPr>
            <a:r>
              <a:rPr lang="en-US" altLang="ko-KR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3.11.(</a:t>
            </a:r>
            <a:r>
              <a:rPr lang="ko-KR" altLang="en-US" sz="2400" b="1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월</a:t>
            </a:r>
            <a:r>
              <a:rPr lang="en-US" altLang="ko-KR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)~4.19.(</a:t>
            </a:r>
            <a:r>
              <a:rPr lang="ko-KR" altLang="en-US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금</a:t>
            </a:r>
            <a:r>
              <a:rPr lang="en-US" altLang="ko-KR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)/11</a:t>
            </a:r>
            <a:r>
              <a:rPr lang="ko-KR" altLang="en-US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개 읍</a:t>
            </a:r>
            <a:r>
              <a:rPr lang="en-US" altLang="ko-KR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·</a:t>
            </a:r>
            <a:r>
              <a:rPr lang="ko-KR" altLang="en-US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면</a:t>
            </a:r>
            <a:endParaRPr lang="en-US" altLang="ko-KR" sz="2400" b="1" dirty="0" smtClean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30000"/>
              </a:lnSpc>
              <a:buClr>
                <a:srgbClr val="000000"/>
              </a:buClr>
              <a:buFont typeface="Wingdings" pitchFamily="2" charset="2"/>
              <a:buChar char="q"/>
              <a:tabLst>
                <a:tab pos="4953000" algn="l"/>
              </a:tabLst>
            </a:pPr>
            <a:r>
              <a:rPr lang="ko-KR" altLang="en-US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노약자의 주거안정성 확보를 </a:t>
            </a:r>
            <a:r>
              <a:rPr lang="ko-KR" altLang="en-US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위한 </a:t>
            </a:r>
            <a:r>
              <a:rPr lang="ko-KR" altLang="en-US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편의시설 설치 지원</a:t>
            </a:r>
            <a:endParaRPr lang="en-US" altLang="ko-KR" sz="2400" b="1" dirty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214282" y="5000625"/>
            <a:ext cx="8715375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3600" tIns="46038" rIns="92075" bIns="46038"/>
          <a:lstStyle/>
          <a:p>
            <a:pPr marL="533400" indent="-533400">
              <a:lnSpc>
                <a:spcPct val="150000"/>
              </a:lnSpc>
              <a:buClr>
                <a:srgbClr val="FFFFFF"/>
              </a:buClr>
              <a:buSzPct val="60000"/>
              <a:buFont typeface="Wingdings" pitchFamily="2" charset="2"/>
              <a:buNone/>
              <a:tabLst>
                <a:tab pos="4953000" algn="l"/>
              </a:tabLst>
              <a:defRPr/>
            </a:pP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8-6. </a:t>
            </a:r>
            <a:r>
              <a:rPr lang="ko-KR" altLang="en-US" sz="2800" b="1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취약지역 생활여건 개조사업</a:t>
            </a:r>
            <a:r>
              <a:rPr lang="en-US" altLang="ko-KR" sz="2800" b="1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(</a:t>
            </a:r>
            <a:r>
              <a:rPr lang="ko-KR" altLang="en-US" sz="2800" b="1" dirty="0" err="1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새뜰마을사업</a:t>
            </a:r>
            <a:r>
              <a:rPr lang="en-US" altLang="ko-KR" sz="2800" b="1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)</a:t>
            </a:r>
            <a:endParaRPr lang="ko-KR" altLang="en-US" sz="2800" b="1" dirty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marL="914400" lvl="1" indent="-457200">
              <a:lnSpc>
                <a:spcPct val="130000"/>
              </a:lnSpc>
              <a:buClr>
                <a:prstClr val="black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kern="0" dirty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주민협의회 총회 및 운영위원 구성</a:t>
            </a:r>
            <a:endParaRPr lang="en-US" altLang="ko-KR" sz="2400" b="1" kern="0" dirty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30000"/>
              </a:lnSpc>
              <a:buClr>
                <a:prstClr val="black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kern="0" dirty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일시 </a:t>
            </a:r>
            <a:r>
              <a:rPr lang="en-US" altLang="ko-KR" sz="2400" b="1" kern="0" dirty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: 3.15(18:30) / </a:t>
            </a:r>
            <a:r>
              <a:rPr lang="ko-KR" altLang="en-US" sz="2400" b="1" kern="0" dirty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장소 </a:t>
            </a:r>
            <a:r>
              <a:rPr lang="en-US" altLang="ko-KR" sz="2400" b="1" kern="0" dirty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b="1" kern="0" dirty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부용</a:t>
            </a:r>
            <a:r>
              <a:rPr lang="en-US" altLang="ko-KR" sz="2400" b="1" kern="0" dirty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1</a:t>
            </a:r>
            <a:r>
              <a:rPr lang="ko-KR" altLang="en-US" sz="2400" b="1" kern="0" dirty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리 경로당 자체교육장</a:t>
            </a:r>
            <a:endParaRPr lang="en-US" altLang="ko-KR" sz="2400" b="1" kern="0" dirty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028"/>
          <p:cNvSpPr>
            <a:spLocks noChangeArrowheads="1"/>
          </p:cNvSpPr>
          <p:nvPr/>
        </p:nvSpPr>
        <p:spPr bwMode="auto">
          <a:xfrm>
            <a:off x="214282" y="214290"/>
            <a:ext cx="8643998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075" tIns="46038" rIns="92075" bIns="46038">
            <a:spAutoFit/>
          </a:bodyPr>
          <a:lstStyle/>
          <a:p>
            <a:pPr latinLnBrk="0">
              <a:spcBef>
                <a:spcPct val="20000"/>
              </a:spcBef>
              <a:buFont typeface="Monotype Sorts"/>
              <a:buNone/>
            </a:pP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8-7. </a:t>
            </a:r>
            <a:r>
              <a:rPr lang="ko-KR" altLang="en-US" sz="2800" b="1" dirty="0" err="1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군계획도로</a:t>
            </a:r>
            <a:r>
              <a:rPr lang="ko-KR" altLang="en-US" sz="2800" b="1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개설사업 추진</a:t>
            </a:r>
            <a:endParaRPr lang="en-US" altLang="ko-KR" sz="2800" b="1" dirty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algn="just" latinLnBrk="0">
              <a:spcBef>
                <a:spcPct val="20000"/>
              </a:spcBef>
              <a:buFont typeface="Monotype Sorts"/>
              <a:buNone/>
            </a:pPr>
            <a:r>
              <a:rPr lang="en-US" altLang="ko-KR" sz="160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                                                                                              </a:t>
            </a:r>
            <a:r>
              <a:rPr lang="en-US" altLang="ko-KR" sz="160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         </a:t>
            </a:r>
            <a:r>
              <a:rPr lang="en-US" altLang="ko-KR" sz="160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(</a:t>
            </a:r>
            <a:r>
              <a:rPr lang="ko-KR" altLang="en-US" sz="160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단위 </a:t>
            </a:r>
            <a:r>
              <a:rPr lang="en-US" altLang="ko-KR" sz="160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: </a:t>
            </a:r>
            <a:r>
              <a:rPr lang="ko-KR" altLang="en-US" sz="1600" dirty="0" err="1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백만원</a:t>
            </a:r>
            <a:r>
              <a:rPr lang="en-US" altLang="ko-KR" sz="160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) </a:t>
            </a:r>
          </a:p>
        </p:txBody>
      </p:sp>
      <p:graphicFrame>
        <p:nvGraphicFramePr>
          <p:cNvPr id="5" name="표 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99663507"/>
              </p:ext>
            </p:extLst>
          </p:nvPr>
        </p:nvGraphicFramePr>
        <p:xfrm>
          <a:off x="357158" y="1142984"/>
          <a:ext cx="8286808" cy="5412979"/>
        </p:xfrm>
        <a:graphic>
          <a:graphicData uri="http://schemas.openxmlformats.org/drawingml/2006/table">
            <a:tbl>
              <a:tblPr firstRow="1" bandRow="1"/>
              <a:tblGrid>
                <a:gridCol w="2357454"/>
                <a:gridCol w="1643074"/>
                <a:gridCol w="1336334"/>
                <a:gridCol w="1805115"/>
                <a:gridCol w="1144831"/>
              </a:tblGrid>
              <a:tr h="418205"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2000" b="1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사업명</a:t>
                      </a:r>
                      <a:endParaRPr lang="ko-KR" altLang="en-US" sz="2000" b="1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2000" b="1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사업량</a:t>
                      </a:r>
                      <a:endParaRPr lang="ko-KR" altLang="en-US" sz="2000" b="1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2000" b="1" dirty="0" smtClean="0">
                          <a:latin typeface="HY헤드라인M" pitchFamily="18" charset="-127"/>
                          <a:ea typeface="HY헤드라인M" pitchFamily="18" charset="-127"/>
                        </a:rPr>
                        <a:t>사업비</a:t>
                      </a:r>
                      <a:endParaRPr lang="ko-KR" altLang="en-US" sz="2000" b="1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2000" b="1" dirty="0" smtClean="0">
                          <a:latin typeface="HY헤드라인M" pitchFamily="18" charset="-127"/>
                          <a:ea typeface="HY헤드라인M" pitchFamily="18" charset="-127"/>
                        </a:rPr>
                        <a:t>사업내용</a:t>
                      </a:r>
                      <a:endParaRPr lang="ko-KR" altLang="en-US" sz="2000" b="1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2000" b="1" dirty="0" smtClean="0">
                          <a:solidFill>
                            <a:schemeClr val="bg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비고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</a:tr>
              <a:tr h="37995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합 계 </a:t>
                      </a:r>
                      <a:r>
                        <a:rPr kumimoji="0" lang="en-US" altLang="ko-K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(9</a:t>
                      </a:r>
                      <a:r>
                        <a:rPr kumimoji="0" lang="ko-KR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지구</a:t>
                      </a:r>
                      <a:r>
                        <a:rPr kumimoji="0" lang="en-US" altLang="ko-K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)</a:t>
                      </a:r>
                    </a:p>
                  </a:txBody>
                  <a:tcPr marL="92075" marR="92075" marT="46038" marB="46038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L=1,284m</a:t>
                      </a:r>
                    </a:p>
                  </a:txBody>
                  <a:tcPr marL="92075" marR="92075" marT="46038" marB="46038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3,985</a:t>
                      </a:r>
                    </a:p>
                  </a:txBody>
                  <a:tcPr marL="92075" marR="92075" marT="46038" marB="46038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2075" marR="92075" marT="46038" marB="46038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2075" marR="92075" marT="46038" marB="46038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54755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설계리</a:t>
                      </a:r>
                      <a:r>
                        <a:rPr kumimoji="0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(</a:t>
                      </a:r>
                      <a:r>
                        <a:rPr kumimoji="0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소로</a:t>
                      </a:r>
                      <a:r>
                        <a:rPr kumimoji="0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1-5)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(</a:t>
                      </a:r>
                      <a:r>
                        <a:rPr kumimoji="0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설계리 </a:t>
                      </a:r>
                      <a:r>
                        <a:rPr kumimoji="0" lang="ko-KR" alt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찜질방</a:t>
                      </a:r>
                      <a:r>
                        <a:rPr kumimoji="0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 입구</a:t>
                      </a:r>
                      <a:r>
                        <a:rPr kumimoji="0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)</a:t>
                      </a:r>
                    </a:p>
                  </a:txBody>
                  <a:tcPr marL="108000" marR="108000" marT="46038" marB="46038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 L=80m</a:t>
                      </a:r>
                    </a:p>
                  </a:txBody>
                  <a:tcPr marL="108000" marR="108000" marT="46038" marB="46038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100</a:t>
                      </a:r>
                    </a:p>
                  </a:txBody>
                  <a:tcPr marL="108000" marR="108000" marT="46038" marB="46038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보상협의</a:t>
                      </a:r>
                    </a:p>
                  </a:txBody>
                  <a:tcPr marL="108000" marR="108000" marT="46038" marB="46038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108000" marR="108000" marT="46038" marB="46038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54755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400" b="0" i="0" u="none" strike="noStrike" cap="none" spc="-150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매천리</a:t>
                      </a:r>
                      <a:r>
                        <a:rPr kumimoji="0" lang="en-US" altLang="ko-KR" sz="1400" b="0" i="0" u="none" strike="noStrike" cap="none" spc="-15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(</a:t>
                      </a:r>
                      <a:r>
                        <a:rPr kumimoji="0" lang="ko-KR" altLang="en-US" sz="1400" b="0" i="0" u="none" strike="noStrike" cap="none" spc="-15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소로</a:t>
                      </a:r>
                      <a:r>
                        <a:rPr kumimoji="0" lang="en-US" altLang="ko-KR" sz="1400" b="0" i="0" u="none" strike="noStrike" cap="none" spc="-15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3-80)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spc="-15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(</a:t>
                      </a:r>
                      <a:r>
                        <a:rPr kumimoji="0" lang="ko-KR" altLang="en-US" sz="1400" b="0" i="0" u="none" strike="noStrike" cap="none" spc="-15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외식문화교육관 앞</a:t>
                      </a:r>
                      <a:r>
                        <a:rPr kumimoji="0" lang="en-US" altLang="ko-KR" sz="1400" b="0" i="0" u="none" strike="noStrike" cap="none" spc="-15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)</a:t>
                      </a:r>
                    </a:p>
                  </a:txBody>
                  <a:tcPr marL="108000" marR="108000" marT="46038" marB="46038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  L= 50m</a:t>
                      </a:r>
                    </a:p>
                  </a:txBody>
                  <a:tcPr marL="108000" marR="108000" marT="46038" marB="46038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250</a:t>
                      </a:r>
                    </a:p>
                  </a:txBody>
                  <a:tcPr marL="108000" marR="108000" marT="46038" marB="46038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보상협의</a:t>
                      </a:r>
                    </a:p>
                  </a:txBody>
                  <a:tcPr marL="108000" marR="108000" marT="46038" marB="46038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108000" marR="108000" marT="46038" marB="46038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9274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400" b="0" i="0" u="none" strike="noStrike" cap="none" spc="-15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영동병원</a:t>
                      </a:r>
                      <a:r>
                        <a:rPr kumimoji="0" lang="en-US" altLang="ko-KR" sz="1400" b="0" i="0" u="none" strike="noStrike" cap="none" spc="-15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~</a:t>
                      </a:r>
                      <a:r>
                        <a:rPr kumimoji="0" lang="ko-KR" altLang="en-US" sz="1400" b="0" i="0" u="none" strike="noStrike" cap="none" spc="-15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귀골간도로</a:t>
                      </a:r>
                      <a:endParaRPr kumimoji="0" lang="en-US" altLang="ko-KR" sz="1400" b="0" i="0" u="none" strike="noStrike" cap="none" spc="-15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108000" marR="108000" marT="46038" marB="46038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L=450m</a:t>
                      </a:r>
                    </a:p>
                  </a:txBody>
                  <a:tcPr marL="108000" marR="108000" marT="46038" marB="46038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500</a:t>
                      </a:r>
                    </a:p>
                  </a:txBody>
                  <a:tcPr marL="108000" marR="108000" marT="46038" marB="46038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실시설계</a:t>
                      </a:r>
                    </a:p>
                  </a:txBody>
                  <a:tcPr marL="108000" marR="108000" marT="46038" marB="46038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108000" marR="108000" marT="46038" marB="46038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41795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황간 남성근린공원 진입로 </a:t>
                      </a:r>
                      <a:endParaRPr kumimoji="0" lang="en-US" altLang="ko-KR" sz="1400" b="0" i="0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108000" marR="108000" marT="46038" marB="46038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L=120m</a:t>
                      </a:r>
                    </a:p>
                  </a:txBody>
                  <a:tcPr marL="108000" marR="108000" marT="46038" marB="46038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200</a:t>
                      </a:r>
                    </a:p>
                  </a:txBody>
                  <a:tcPr marL="108000" marR="108000" marT="46038" marB="46038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보상협의</a:t>
                      </a:r>
                    </a:p>
                  </a:txBody>
                  <a:tcPr marL="108000" marR="108000" marT="46038" marB="46038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108000" marR="108000" marT="46038" marB="46038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54755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동정리</a:t>
                      </a:r>
                      <a:r>
                        <a:rPr kumimoji="0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(</a:t>
                      </a:r>
                      <a:r>
                        <a:rPr kumimoji="0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소로</a:t>
                      </a:r>
                      <a:r>
                        <a:rPr kumimoji="0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3-144)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(</a:t>
                      </a:r>
                      <a:r>
                        <a:rPr kumimoji="0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동정 마을회관 뒤</a:t>
                      </a:r>
                      <a:r>
                        <a:rPr kumimoji="0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)</a:t>
                      </a:r>
                    </a:p>
                  </a:txBody>
                  <a:tcPr marL="108000" marR="108000" marT="46038" marB="46038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 L=120m</a:t>
                      </a:r>
                    </a:p>
                  </a:txBody>
                  <a:tcPr marL="108000" marR="108000" marT="46038" marB="46038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350</a:t>
                      </a:r>
                    </a:p>
                  </a:txBody>
                  <a:tcPr marL="108000" marR="108000" marT="46038" marB="46038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보상협의</a:t>
                      </a:r>
                    </a:p>
                  </a:txBody>
                  <a:tcPr marL="108000" marR="108000" marT="46038" marB="46038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108000" marR="108000" marT="46038" marB="46038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54755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400" b="0" i="0" u="none" strike="noStrike" cap="none" spc="-150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동정리</a:t>
                      </a:r>
                      <a:r>
                        <a:rPr kumimoji="0" lang="en-US" altLang="ko-KR" sz="1400" b="0" i="0" u="none" strike="noStrike" cap="none" spc="-15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(</a:t>
                      </a:r>
                      <a:r>
                        <a:rPr kumimoji="0" lang="ko-KR" altLang="en-US" sz="1400" b="0" i="0" u="none" strike="noStrike" cap="none" spc="-15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소로</a:t>
                      </a:r>
                      <a:r>
                        <a:rPr kumimoji="0" lang="en-US" altLang="ko-KR" sz="1400" b="0" i="0" u="none" strike="noStrike" cap="none" spc="-15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1-16)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spc="-15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(</a:t>
                      </a:r>
                      <a:r>
                        <a:rPr kumimoji="0" lang="ko-KR" altLang="en-US" sz="1400" b="0" i="0" u="none" strike="noStrike" cap="none" spc="-150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이든펠리스</a:t>
                      </a:r>
                      <a:r>
                        <a:rPr kumimoji="0" lang="en-US" altLang="ko-KR" sz="1400" b="0" i="0" u="none" strike="noStrike" cap="none" spc="-15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~</a:t>
                      </a:r>
                      <a:r>
                        <a:rPr kumimoji="0" lang="ko-KR" altLang="en-US" sz="1400" b="0" i="0" u="none" strike="noStrike" cap="none" spc="-150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황소카센타</a:t>
                      </a:r>
                      <a:r>
                        <a:rPr kumimoji="0" lang="en-US" altLang="ko-KR" sz="1400" b="0" i="0" u="none" strike="noStrike" cap="none" spc="-15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)</a:t>
                      </a:r>
                    </a:p>
                  </a:txBody>
                  <a:tcPr marL="108000" marR="108000" marT="46038" marB="46038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  L= 90m</a:t>
                      </a:r>
                    </a:p>
                  </a:txBody>
                  <a:tcPr marL="108000" marR="108000" marT="46038" marB="46038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650</a:t>
                      </a:r>
                    </a:p>
                  </a:txBody>
                  <a:tcPr marL="108000" marR="108000" marT="46038" marB="46038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공사착공</a:t>
                      </a:r>
                      <a:r>
                        <a:rPr kumimoji="0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(</a:t>
                      </a:r>
                      <a:r>
                        <a:rPr kumimoji="0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토공</a:t>
                      </a:r>
                      <a:r>
                        <a:rPr kumimoji="0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)</a:t>
                      </a:r>
                      <a:endParaRPr kumimoji="0" lang="ko-KR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108000" marR="108000" marT="46038" marB="46038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108000" marR="108000" marT="46038" marB="46038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54755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동정리</a:t>
                      </a:r>
                      <a:r>
                        <a:rPr kumimoji="0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(</a:t>
                      </a:r>
                      <a:r>
                        <a:rPr kumimoji="0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소로</a:t>
                      </a:r>
                      <a:r>
                        <a:rPr kumimoji="0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2-78)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(</a:t>
                      </a:r>
                      <a:r>
                        <a:rPr kumimoji="0" lang="ko-KR" alt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이든펠리스</a:t>
                      </a:r>
                      <a:r>
                        <a:rPr kumimoji="0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)</a:t>
                      </a:r>
                    </a:p>
                  </a:txBody>
                  <a:tcPr marL="108000" marR="108000" marT="46038" marB="46038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  L= 130m</a:t>
                      </a:r>
                    </a:p>
                  </a:txBody>
                  <a:tcPr marL="108000" marR="108000" marT="46038" marB="46038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150</a:t>
                      </a:r>
                    </a:p>
                  </a:txBody>
                  <a:tcPr marL="108000" marR="108000" marT="46038" marB="46038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공사착공</a:t>
                      </a:r>
                    </a:p>
                  </a:txBody>
                  <a:tcPr marL="108000" marR="108000" marT="46038" marB="46038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108000" marR="108000" marT="46038" marB="46038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54755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400" b="0" i="0" u="none" strike="noStrike" cap="none" spc="-150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남성리</a:t>
                      </a:r>
                      <a:r>
                        <a:rPr kumimoji="0" lang="en-US" altLang="ko-KR" sz="1400" b="0" i="0" u="none" strike="noStrike" cap="none" spc="-15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(</a:t>
                      </a:r>
                      <a:r>
                        <a:rPr kumimoji="0" lang="ko-KR" altLang="en-US" sz="1400" b="0" i="0" u="none" strike="noStrike" cap="none" spc="-15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소로</a:t>
                      </a:r>
                      <a:r>
                        <a:rPr kumimoji="0" lang="en-US" altLang="ko-KR" sz="1400" b="0" i="0" u="none" strike="noStrike" cap="none" spc="-15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2-326)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spc="-15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(</a:t>
                      </a:r>
                      <a:r>
                        <a:rPr kumimoji="0" lang="ko-KR" altLang="en-US" sz="1400" b="0" i="0" u="none" strike="noStrike" cap="none" spc="-150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황간농협</a:t>
                      </a:r>
                      <a:r>
                        <a:rPr kumimoji="0" lang="ko-KR" altLang="en-US" sz="1400" b="0" i="0" u="none" strike="noStrike" cap="none" spc="-15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  뒤</a:t>
                      </a:r>
                      <a:r>
                        <a:rPr kumimoji="0" lang="en-US" altLang="ko-KR" sz="1400" b="0" i="0" u="none" strike="noStrike" cap="none" spc="-15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)</a:t>
                      </a:r>
                    </a:p>
                  </a:txBody>
                  <a:tcPr marL="108000" marR="108000" marT="46038" marB="46038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L=220m</a:t>
                      </a:r>
                    </a:p>
                  </a:txBody>
                  <a:tcPr marL="108000" marR="108000" marT="46038" marB="46038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785</a:t>
                      </a:r>
                    </a:p>
                  </a:txBody>
                  <a:tcPr marL="108000" marR="108000" marT="46038" marB="46038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보상협의</a:t>
                      </a:r>
                      <a:r>
                        <a:rPr kumimoji="0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(</a:t>
                      </a:r>
                      <a:r>
                        <a:rPr kumimoji="0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토공</a:t>
                      </a:r>
                      <a:r>
                        <a:rPr kumimoji="0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)</a:t>
                      </a:r>
                      <a:endParaRPr kumimoji="0" lang="ko-KR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108000" marR="108000" marT="46038" marB="46038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108000" marR="108000" marT="46038" marB="46038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2236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400" b="0" i="0" u="none" strike="noStrike" cap="none" spc="0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황간면</a:t>
                      </a:r>
                      <a:r>
                        <a:rPr kumimoji="0" lang="ko-KR" altLang="en-US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 신흥</a:t>
                      </a:r>
                      <a:r>
                        <a:rPr kumimoji="0" lang="en-US" altLang="ko-KR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2</a:t>
                      </a:r>
                      <a:r>
                        <a:rPr kumimoji="0" lang="ko-KR" altLang="en-US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교 위험교량 개선공사</a:t>
                      </a:r>
                      <a:endParaRPr kumimoji="0" lang="en-US" altLang="ko-KR" sz="1400" b="0" i="0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108000" marR="108000" marT="46038" marB="46038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L=24m</a:t>
                      </a:r>
                    </a:p>
                  </a:txBody>
                  <a:tcPr marL="108000" marR="108000" marT="46038" marB="46038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1,000</a:t>
                      </a:r>
                    </a:p>
                  </a:txBody>
                  <a:tcPr marL="108000" marR="108000" marT="46038" marB="46038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공사착공</a:t>
                      </a:r>
                      <a:r>
                        <a:rPr kumimoji="0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(</a:t>
                      </a:r>
                      <a:r>
                        <a:rPr kumimoji="0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토공</a:t>
                      </a:r>
                      <a:r>
                        <a:rPr kumimoji="0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)</a:t>
                      </a:r>
                      <a:endParaRPr kumimoji="0" lang="ko-KR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108000" marR="108000" marT="46038" marB="46038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108000" marR="108000" marT="46038" marB="46038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214282" y="571480"/>
            <a:ext cx="8783638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533400" indent="-533400">
              <a:lnSpc>
                <a:spcPct val="150000"/>
              </a:lnSpc>
              <a:buClr>
                <a:srgbClr val="FFFFFF"/>
              </a:buClr>
              <a:buSzPct val="60000"/>
              <a:buFont typeface="Wingdings" pitchFamily="2" charset="2"/>
              <a:buNone/>
              <a:tabLst>
                <a:tab pos="4953000" algn="l"/>
              </a:tabLst>
            </a:pP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8-8. 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기타현안업무</a:t>
            </a:r>
          </a:p>
          <a:p>
            <a:pPr marL="914400" lvl="1" indent="-457200">
              <a:lnSpc>
                <a:spcPct val="130000"/>
              </a:lnSpc>
              <a:buClr>
                <a:srgbClr val="000000"/>
              </a:buClr>
              <a:buFont typeface="Wingdings" pitchFamily="2" charset="2"/>
              <a:buChar char="q"/>
              <a:tabLst>
                <a:tab pos="4953000" algn="l"/>
              </a:tabLst>
            </a:pPr>
            <a:r>
              <a:rPr lang="ko-KR" altLang="en-US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영동병원</a:t>
            </a:r>
            <a:r>
              <a:rPr lang="en-US" altLang="ko-KR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~</a:t>
            </a:r>
            <a:r>
              <a:rPr lang="ko-KR" altLang="en-US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귀골간도로 외 </a:t>
            </a:r>
            <a:r>
              <a:rPr lang="en-US" altLang="ko-KR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3</a:t>
            </a:r>
            <a:r>
              <a:rPr lang="ko-KR" altLang="en-US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건 실시설계</a:t>
            </a:r>
            <a:r>
              <a:rPr lang="en-US" altLang="ko-KR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/1,050</a:t>
            </a:r>
            <a:r>
              <a:rPr lang="ko-KR" altLang="en-US" sz="2400" b="1" dirty="0" err="1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백만원</a:t>
            </a:r>
            <a:endParaRPr lang="en-US" altLang="ko-KR" sz="2400" b="1" dirty="0" smtClean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30000"/>
              </a:lnSpc>
              <a:buClr>
                <a:srgbClr val="000000"/>
              </a:buClr>
              <a:buFont typeface="Wingdings" pitchFamily="2" charset="2"/>
              <a:buChar char="q"/>
              <a:tabLst>
                <a:tab pos="4953000" algn="l"/>
              </a:tabLst>
            </a:pPr>
            <a:r>
              <a:rPr lang="ko-KR" altLang="en-US" sz="2400" b="1" spc="-15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농촌 주거환경 개선사업 추진</a:t>
            </a:r>
            <a:r>
              <a:rPr lang="en-US" altLang="ko-KR" sz="2400" b="1" spc="-15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/</a:t>
            </a:r>
            <a:r>
              <a:rPr lang="ko-KR" altLang="en-US" sz="2400" b="1" spc="-15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농촌주택개량 </a:t>
            </a:r>
            <a:r>
              <a:rPr lang="en-US" altLang="ko-KR" sz="2400" b="1" spc="-15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3</a:t>
            </a:r>
            <a:r>
              <a:rPr lang="ko-KR" altLang="en-US" sz="2400" b="1" spc="-15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동</a:t>
            </a:r>
            <a:r>
              <a:rPr lang="en-US" altLang="ko-KR" sz="2400" b="1" spc="-15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2400" b="1" spc="-15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빈집정비 </a:t>
            </a:r>
            <a:r>
              <a:rPr lang="en-US" altLang="ko-KR" sz="2400" b="1" spc="-15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5</a:t>
            </a:r>
            <a:r>
              <a:rPr lang="ko-KR" altLang="en-US" sz="2400" b="1" spc="-15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동</a:t>
            </a:r>
            <a:endParaRPr lang="en-US" altLang="ko-KR" sz="2400" b="1" spc="-150" dirty="0" smtClean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30000"/>
              </a:lnSpc>
              <a:buClr>
                <a:srgbClr val="000000"/>
              </a:buClr>
              <a:buFont typeface="Wingdings" pitchFamily="2" charset="2"/>
              <a:buChar char="q"/>
              <a:tabLst>
                <a:tab pos="4953000" algn="l"/>
              </a:tabLst>
            </a:pPr>
            <a:endParaRPr lang="en-US" altLang="ko-KR" sz="2400" b="1" spc="-150" dirty="0" smtClean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30000"/>
              </a:lnSpc>
              <a:buClr>
                <a:srgbClr val="000000"/>
              </a:buClr>
              <a:buFont typeface="Wingdings" pitchFamily="2" charset="2"/>
              <a:buChar char="q"/>
              <a:tabLst>
                <a:tab pos="4953000" algn="l"/>
              </a:tabLst>
            </a:pPr>
            <a:endParaRPr lang="en-US" altLang="ko-KR" sz="2400" b="1" dirty="0" smtClean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30000"/>
              </a:lnSpc>
              <a:buClr>
                <a:srgbClr val="000000"/>
              </a:buClr>
              <a:tabLst>
                <a:tab pos="4953000" algn="l"/>
              </a:tabLst>
            </a:pPr>
            <a:endParaRPr lang="en-US" altLang="ko-KR" sz="2400" b="1" spc="-300" dirty="0" smtClean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14282" y="2285992"/>
            <a:ext cx="8929718" cy="1357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>
              <a:lnSpc>
                <a:spcPct val="150000"/>
              </a:lnSpc>
              <a:buClr>
                <a:srgbClr val="FFFFFF"/>
              </a:buClr>
              <a:buSzPct val="60000"/>
              <a:tabLst>
                <a:tab pos="4953000" algn="l"/>
              </a:tabLst>
            </a:pPr>
            <a:r>
              <a:rPr lang="ko-KR" altLang="en-US" sz="2800" b="1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▣ 이달의 중점 홍보 사항</a:t>
            </a:r>
          </a:p>
          <a:p>
            <a:pPr marL="914400" lvl="1" indent="-457200">
              <a:lnSpc>
                <a:spcPct val="130000"/>
              </a:lnSpc>
              <a:buClr>
                <a:srgbClr val="000000"/>
              </a:buClr>
              <a:buFont typeface="Wingdings" pitchFamily="2" charset="2"/>
              <a:buChar char="q"/>
              <a:tabLst>
                <a:tab pos="4953000" algn="l"/>
              </a:tabLst>
            </a:pPr>
            <a:r>
              <a:rPr lang="ko-KR" altLang="en-US" sz="2400" b="1" dirty="0" err="1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군계획도로</a:t>
            </a:r>
            <a:r>
              <a:rPr lang="ko-KR" altLang="en-US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개설사업</a:t>
            </a:r>
            <a:r>
              <a:rPr lang="en-US" altLang="ko-KR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/</a:t>
            </a:r>
            <a:r>
              <a:rPr lang="ko-KR" altLang="en-US" sz="2400" b="1" spc="-30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일간지</a:t>
            </a:r>
            <a:r>
              <a:rPr lang="en-US" altLang="ko-KR" sz="2400" b="1" spc="-30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,  </a:t>
            </a:r>
            <a:r>
              <a:rPr lang="ko-KR" altLang="en-US" sz="2400" b="1" spc="-300" dirty="0" err="1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감고을</a:t>
            </a:r>
            <a:r>
              <a:rPr lang="ko-KR" altLang="en-US" sz="2400" b="1" spc="-30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소식지 게재</a:t>
            </a:r>
            <a:endParaRPr lang="en-US" altLang="ko-KR" sz="2400" b="1" spc="-300" dirty="0" smtClean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30000"/>
              </a:lnSpc>
              <a:buClr>
                <a:srgbClr val="000000"/>
              </a:buClr>
              <a:buFont typeface="Wingdings" pitchFamily="2" charset="2"/>
              <a:buChar char="q"/>
              <a:tabLst>
                <a:tab pos="4953000" algn="l"/>
              </a:tabLst>
            </a:pPr>
            <a:endParaRPr lang="en-US" altLang="ko-KR" sz="2400" b="1" dirty="0" smtClean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76351</TotalTime>
  <Words>336</Words>
  <Application>Microsoft Office PowerPoint</Application>
  <PresentationFormat>화면 슬라이드 쇼(4:3)</PresentationFormat>
  <Paragraphs>89</Paragraphs>
  <Slides>5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5</vt:i4>
      </vt:variant>
    </vt:vector>
  </HeadingPairs>
  <TitlesOfParts>
    <vt:vector size="6" baseType="lpstr">
      <vt:lpstr>Office 테마</vt:lpstr>
      <vt:lpstr>슬라이드 1</vt:lpstr>
      <vt:lpstr>슬라이드 2</vt:lpstr>
      <vt:lpstr>슬라이드 3</vt:lpstr>
      <vt:lpstr>슬라이드 4</vt:lpstr>
      <vt:lpstr>슬라이드 5</vt:lpstr>
    </vt:vector>
  </TitlesOfParts>
  <Company>영동 공돌이 공순이 회사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owner</dc:creator>
  <cp:lastModifiedBy>owner</cp:lastModifiedBy>
  <cp:revision>12269</cp:revision>
  <dcterms:modified xsi:type="dcterms:W3CDTF">2019-02-28T00:14:43Z</dcterms:modified>
</cp:coreProperties>
</file>