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7"/>
  </p:notesMasterIdLst>
  <p:handoutMasterIdLst>
    <p:handoutMasterId r:id="rId8"/>
  </p:handoutMasterIdLst>
  <p:sldIdLst>
    <p:sldId id="5671" r:id="rId2"/>
    <p:sldId id="5691" r:id="rId3"/>
    <p:sldId id="5692" r:id="rId4"/>
    <p:sldId id="5693" r:id="rId5"/>
    <p:sldId id="5690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FFFF00"/>
    <a:srgbClr val="05AB0D"/>
    <a:srgbClr val="0000CC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7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C949A2A-FAB6-42A6-9F23-AEE82062AE5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FB602F5-06B1-4429-A623-0C26E69721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Clr>
                <a:srgbClr val="FFFFFF"/>
              </a:buClr>
            </a:pPr>
            <a:fld id="{C33C8AFA-950B-4D02-8856-2F31D40CE2FC}" type="slidenum">
              <a:rPr lang="en-US" altLang="ko-KR" smtClean="0">
                <a:ea typeface="굴림" charset="-127"/>
              </a:rPr>
              <a:pPr>
                <a:buClr>
                  <a:srgbClr val="FFFFFF"/>
                </a:buClr>
              </a:pPr>
              <a:t>1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E3906E8-8569-4B29-B32F-FD9703680665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13EA6-9A0B-4DB2-968A-6BDAC5BC75A7}" type="datetimeFigureOut">
              <a:rPr lang="ko-KR" altLang="en-US"/>
              <a:pPr>
                <a:defRPr/>
              </a:pPr>
              <a:t>2016-01-28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4B9A7-2869-4ECC-8398-E0AF60CA00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E5646-BF0E-4012-A0AA-2D78A1B08A8B}" type="datetimeFigureOut">
              <a:rPr lang="ko-KR" altLang="en-US"/>
              <a:pPr>
                <a:defRPr/>
              </a:pPr>
              <a:t>2016-01-28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D4BCF-8D2E-45E9-B63B-32367389210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4DAB-784F-48DC-B38D-20AC46F08BF9}" type="datetimeFigureOut">
              <a:rPr lang="ko-KR" altLang="en-US"/>
              <a:pPr>
                <a:defRPr/>
              </a:pPr>
              <a:t>2016-01-28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80875-E047-4142-AF2E-26B18BBADD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5A308-09EA-43CD-BBD9-71469CC48E5A}" type="datetimeFigureOut">
              <a:rPr lang="ko-KR" altLang="en-US"/>
              <a:pPr>
                <a:defRPr/>
              </a:pPr>
              <a:t>2016-01-28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FAB95-AE48-4810-9143-B4462FFEDF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4154D-3150-45B0-9F39-85755EE05AB0}" type="datetimeFigureOut">
              <a:rPr lang="ko-KR" altLang="en-US"/>
              <a:pPr>
                <a:defRPr/>
              </a:pPr>
              <a:t>2016-01-28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FB1EC-08A2-48BF-92B1-FF83465453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1477C-7303-4ADE-802A-F7D0556ABE97}" type="datetimeFigureOut">
              <a:rPr lang="ko-KR" altLang="en-US"/>
              <a:pPr>
                <a:defRPr/>
              </a:pPr>
              <a:t>2016-01-28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1C48A-39FD-492E-B017-377A2C8E31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9A808-2FFB-434A-8E9B-FCBBFCF7DC3F}" type="datetimeFigureOut">
              <a:rPr lang="ko-KR" altLang="en-US"/>
              <a:pPr>
                <a:defRPr/>
              </a:pPr>
              <a:t>2016-01-28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33BB2-39DB-4028-95EB-55446D3F86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4A8BC-56D8-4576-B975-9346A73BFFA7}" type="datetimeFigureOut">
              <a:rPr lang="ko-KR" altLang="en-US"/>
              <a:pPr>
                <a:defRPr/>
              </a:pPr>
              <a:t>2016-01-28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77D94-C7C6-49E3-8A6B-728567FCA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47FE0-C2CE-4E58-8B23-52082A089DBD}" type="datetimeFigureOut">
              <a:rPr lang="ko-KR" altLang="en-US"/>
              <a:pPr>
                <a:defRPr/>
              </a:pPr>
              <a:t>2016-01-28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1B571-F398-48A7-BD9B-EF86D419854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CD90C-1E34-42C8-8625-2711B96B20DB}" type="datetimeFigureOut">
              <a:rPr lang="ko-KR" altLang="en-US"/>
              <a:pPr>
                <a:defRPr/>
              </a:pPr>
              <a:t>2016-01-28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0BF27-B83C-47F6-9E70-407299409DE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633BA-5F24-456C-A158-CA00C18C2228}" type="datetimeFigureOut">
              <a:rPr lang="ko-KR" altLang="en-US"/>
              <a:pPr>
                <a:defRPr/>
              </a:pPr>
              <a:t>2016-01-28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9DE17-A972-40F6-9563-15D146CD5F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0ABEC3-BC55-4717-80C4-F3DDEEC7E3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7449" r:id="rId1"/>
    <p:sldLayoutId id="2147587450" r:id="rId2"/>
    <p:sldLayoutId id="2147587451" r:id="rId3"/>
    <p:sldLayoutId id="2147587452" r:id="rId4"/>
    <p:sldLayoutId id="2147587453" r:id="rId5"/>
    <p:sldLayoutId id="2147587454" r:id="rId6"/>
    <p:sldLayoutId id="2147587455" r:id="rId7"/>
    <p:sldLayoutId id="2147587456" r:id="rId8"/>
    <p:sldLayoutId id="2147587457" r:id="rId9"/>
    <p:sldLayoutId id="2147587458" r:id="rId10"/>
    <p:sldLayoutId id="21475874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44" y="285728"/>
            <a:ext cx="8783638" cy="585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관리계획 재정비 수립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전역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(A=844.985</a:t>
            </a:r>
            <a:r>
              <a:rPr lang="ko-KR" altLang="en-US" sz="2400" dirty="0" smtClean="0"/>
              <a:t> </a:t>
            </a:r>
            <a:r>
              <a:rPr lang="ko-KR" altLang="en-US" sz="2400" b="1" dirty="0" smtClean="0"/>
              <a:t>㎢</a:t>
            </a:r>
            <a:r>
              <a:rPr lang="en-US" altLang="ko-KR" sz="2400" dirty="0" smtClean="0"/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과업내용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군관리계획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재정비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결정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기초조사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토지적성평가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전략환경 영향평가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도시 기후 취약성 분석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경관성</a:t>
            </a:r>
            <a:r>
              <a:rPr lang="ko-KR" altLang="en-US" sz="2400" b="1" dirty="0" smtClean="0">
                <a:latin typeface="돋움"/>
                <a:ea typeface="돋움"/>
              </a:rPr>
              <a:t>∙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교통성</a:t>
            </a:r>
            <a:r>
              <a:rPr lang="ko-KR" altLang="en-US" sz="2400" b="1" dirty="0" smtClean="0">
                <a:latin typeface="돋움"/>
                <a:ea typeface="돋움"/>
              </a:rPr>
              <a:t>∙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재해취약성</a:t>
            </a:r>
            <a:r>
              <a:rPr lang="ko-KR" altLang="en-US" sz="2400" b="1" dirty="0" smtClean="0">
                <a:latin typeface="돋움"/>
                <a:ea typeface="돋움"/>
              </a:rPr>
              <a:t>∙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사전재해영향성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검토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지형도면 작성 및 고시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군계획시설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단계별집행계획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  산 액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1,436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주민의견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이장회의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민원사항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검토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군관리계획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재정비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작성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용도지역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ko-KR" altLang="en-US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1028"/>
          <p:cNvSpPr>
            <a:spLocks noChangeArrowheads="1"/>
          </p:cNvSpPr>
          <p:nvPr/>
        </p:nvSpPr>
        <p:spPr bwMode="auto">
          <a:xfrm>
            <a:off x="142844" y="428604"/>
            <a:ext cx="835818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501763" name="Group 3"/>
          <p:cNvGraphicFramePr>
            <a:graphicFrameLocks noGrp="1"/>
          </p:cNvGraphicFramePr>
          <p:nvPr/>
        </p:nvGraphicFramePr>
        <p:xfrm>
          <a:off x="642910" y="1214422"/>
          <a:ext cx="7500937" cy="1866901"/>
        </p:xfrm>
        <a:graphic>
          <a:graphicData uri="http://schemas.openxmlformats.org/drawingml/2006/table">
            <a:tbl>
              <a:tblPr/>
              <a:tblGrid>
                <a:gridCol w="1944687"/>
                <a:gridCol w="1270000"/>
                <a:gridCol w="1428750"/>
                <a:gridCol w="1785983"/>
                <a:gridCol w="1071517"/>
              </a:tblGrid>
              <a:tr h="633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kumimoji="0" lang="ko-KR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집행내용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공정율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( 2 </a:t>
                      </a:r>
                      <a:r>
                        <a:rPr kumimoji="0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 300m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800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3-47)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150m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조사측량 및 설계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영산동</a:t>
                      </a: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3-28)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L=150m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“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501800" name="Rectangle 3"/>
          <p:cNvSpPr>
            <a:spLocks noChangeArrowheads="1"/>
          </p:cNvSpPr>
          <p:nvPr/>
        </p:nvSpPr>
        <p:spPr bwMode="auto">
          <a:xfrm>
            <a:off x="142844" y="3571876"/>
            <a:ext cx="8783637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동정 급경사지 붕괴위험지구 정비사업 추진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위   치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동정리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125-8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번지 일원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사업량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산석옹벽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및 보도포장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L=240m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4,000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암파쇄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방호시설 설치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및 지장전주 이설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728" name="Rectangle 1028"/>
          <p:cNvSpPr>
            <a:spLocks noChangeArrowheads="1"/>
          </p:cNvSpPr>
          <p:nvPr/>
        </p:nvSpPr>
        <p:spPr bwMode="auto">
          <a:xfrm>
            <a:off x="142844" y="357166"/>
            <a:ext cx="8643998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자전거보행자겸용도로 재정비사업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</a:t>
            </a:r>
            <a:r>
              <a:rPr lang="en-US" altLang="ko-KR" sz="16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642910" y="1214422"/>
          <a:ext cx="8072495" cy="1867097"/>
        </p:xfrm>
        <a:graphic>
          <a:graphicData uri="http://schemas.openxmlformats.org/drawingml/2006/table">
            <a:tbl>
              <a:tblPr firstRow="1" bandRow="1"/>
              <a:tblGrid>
                <a:gridCol w="3398944"/>
                <a:gridCol w="1244526"/>
                <a:gridCol w="1021438"/>
                <a:gridCol w="1550330"/>
                <a:gridCol w="857257"/>
              </a:tblGrid>
              <a:tr h="63323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 업 명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집행내용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dirty="0" err="1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공정율</a:t>
                      </a:r>
                      <a:endParaRPr lang="ko-KR" altLang="en-US" sz="1600" b="0" dirty="0" smtClean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668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( 2 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 3.0km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302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83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회동리자전거보행자겸용도로재정비공사</a:t>
                      </a:r>
                      <a:endParaRPr kumimoji="0" lang="en-US" altLang="ko-K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1.5km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151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조사측량 및 설계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금동 자전거보행자겸용도로 재정비공사</a:t>
                      </a:r>
                      <a:endParaRPr kumimoji="0" lang="en-US" altLang="ko-K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L=1.5km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151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“</a:t>
                      </a:r>
                      <a:endParaRPr kumimoji="0" lang="ko-KR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98805" name="Rectangle 1028"/>
          <p:cNvSpPr>
            <a:spLocks noChangeArrowheads="1"/>
          </p:cNvSpPr>
          <p:nvPr/>
        </p:nvSpPr>
        <p:spPr bwMode="auto">
          <a:xfrm>
            <a:off x="142844" y="3286124"/>
            <a:ext cx="8858312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도로유지보수사업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</a:t>
            </a:r>
            <a:r>
              <a:rPr lang="en-US" altLang="ko-KR" sz="16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498867" name="Group 179"/>
          <p:cNvGraphicFramePr>
            <a:graphicFrameLocks noGrp="1"/>
          </p:cNvGraphicFramePr>
          <p:nvPr/>
        </p:nvGraphicFramePr>
        <p:xfrm>
          <a:off x="642910" y="4071942"/>
          <a:ext cx="8137525" cy="2366963"/>
        </p:xfrm>
        <a:graphic>
          <a:graphicData uri="http://schemas.openxmlformats.org/drawingml/2006/table">
            <a:tbl>
              <a:tblPr/>
              <a:tblGrid>
                <a:gridCol w="3429024"/>
                <a:gridCol w="1214446"/>
                <a:gridCol w="1117567"/>
                <a:gridCol w="1525639"/>
                <a:gridCol w="850849"/>
              </a:tblGrid>
              <a:tr h="633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kumimoji="0" lang="ko-KR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집행내용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공정율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( 3 </a:t>
                      </a:r>
                      <a:r>
                        <a:rPr kumimoji="0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 1.5km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859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군청</a:t>
                      </a:r>
                      <a:r>
                        <a:rPr kumimoji="0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회동교차로 재포장 및 인도정비공사</a:t>
                      </a:r>
                      <a:endParaRPr kumimoji="0" lang="en-US" altLang="ko-K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L=1.0km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조사측량 및 설계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매천리</a:t>
                      </a:r>
                      <a:r>
                        <a:rPr kumimoji="0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반곡동</a:t>
                      </a:r>
                      <a:r>
                        <a:rPr kumimoji="0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kumimoji="0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재포장공사</a:t>
                      </a:r>
                      <a:endParaRPr kumimoji="0" lang="en-US" altLang="ko-K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L=0.5km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99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“</a:t>
                      </a:r>
                      <a:endParaRPr kumimoji="0" lang="ko-KR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시가지 도색</a:t>
                      </a:r>
                      <a:r>
                        <a:rPr kumimoji="0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영동읍</a:t>
                      </a:r>
                      <a:r>
                        <a:rPr kumimoji="0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0" lang="ko-KR" alt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황간면</a:t>
                      </a:r>
                      <a:r>
                        <a:rPr kumimoji="0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), </a:t>
                      </a:r>
                      <a:r>
                        <a:rPr kumimoji="0" lang="ko-KR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교량정밀점검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0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560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“</a:t>
                      </a:r>
                      <a:endParaRPr kumimoji="0" lang="ko-KR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2844" y="714356"/>
            <a:ext cx="878363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7-6. 2016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지역개발사업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합동설계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2.2(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2. 29(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모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135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5,355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설계완료 및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집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행</a:t>
            </a:r>
            <a:endParaRPr lang="en-US" altLang="ko-KR" sz="22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44" y="3643314"/>
            <a:ext cx="800105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 명절대비 불법광고물 정비 및 지도점검</a:t>
            </a:r>
            <a:endParaRPr lang="en-US" altLang="ko-KR" sz="2400" b="1" kern="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2. 1. ~ 2. 5.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정비계획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돋움"/>
                <a:ea typeface="돋움"/>
              </a:rPr>
              <a:t>∙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면 합동정비 및 단속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신고하지 않은 현수막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전단지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정비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68464</TotalTime>
  <Words>364</Words>
  <Application>Microsoft Office PowerPoint</Application>
  <PresentationFormat>화면 슬라이드 쇼(4:3)</PresentationFormat>
  <Paragraphs>96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11221</cp:revision>
  <dcterms:modified xsi:type="dcterms:W3CDTF">2016-01-28T00:07:47Z</dcterms:modified>
</cp:coreProperties>
</file>