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7"/>
  </p:notesMasterIdLst>
  <p:handoutMasterIdLst>
    <p:handoutMasterId r:id="rId8"/>
  </p:handoutMasterIdLst>
  <p:sldIdLst>
    <p:sldId id="5671" r:id="rId2"/>
    <p:sldId id="5678" r:id="rId3"/>
    <p:sldId id="5674" r:id="rId4"/>
    <p:sldId id="5676" r:id="rId5"/>
    <p:sldId id="5677" r:id="rId6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FFFF00"/>
    <a:srgbClr val="05AB0D"/>
    <a:srgbClr val="0000CC"/>
    <a:srgbClr val="3399FF"/>
    <a:srgbClr val="00B036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344" autoAdjust="0"/>
    <p:restoredTop sz="99679" autoAdjust="0"/>
  </p:normalViewPr>
  <p:slideViewPr>
    <p:cSldViewPr>
      <p:cViewPr>
        <p:scale>
          <a:sx n="96" d="100"/>
          <a:sy n="96" d="100"/>
        </p:scale>
        <p:origin x="-420" y="-28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7C949A2A-FAB6-42A6-9F23-AEE82062AE5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5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7FB602F5-06B1-4429-A623-0C26E69721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>
              <a:buClr>
                <a:srgbClr val="FFFFFF"/>
              </a:buClr>
            </a:pPr>
            <a:fld id="{C33C8AFA-950B-4D02-8856-2F31D40CE2FC}" type="slidenum">
              <a:rPr lang="en-US" altLang="ko-KR" smtClean="0">
                <a:ea typeface="굴림" charset="-127"/>
              </a:rPr>
              <a:pPr>
                <a:buClr>
                  <a:srgbClr val="FFFFFF"/>
                </a:buClr>
              </a:pPr>
              <a:t>1</a:t>
            </a:fld>
            <a:endParaRPr lang="en-US" altLang="ko-KR" smtClean="0">
              <a:ea typeface="굴림" charset="-127"/>
            </a:endParaRPr>
          </a:p>
        </p:txBody>
      </p:sp>
      <p:sp>
        <p:nvSpPr>
          <p:cNvPr id="16387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7E3906E8-8569-4B29-B32F-FD9703680665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charset="-127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ea typeface="굴림" charset="-127"/>
              <a:sym typeface="Symbol" pitchFamily="18" charset="2"/>
            </a:endParaRPr>
          </a:p>
        </p:txBody>
      </p:sp>
      <p:sp>
        <p:nvSpPr>
          <p:cNvPr id="163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5" y="4721225"/>
            <a:ext cx="5441632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13EA6-9A0B-4DB2-968A-6BDAC5BC75A7}" type="datetimeFigureOut">
              <a:rPr lang="ko-KR" altLang="en-US"/>
              <a:pPr>
                <a:defRPr/>
              </a:pPr>
              <a:t>2015-01-29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4B9A7-2869-4ECC-8398-E0AF60CA00E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8E5646-BF0E-4012-A0AA-2D78A1B08A8B}" type="datetimeFigureOut">
              <a:rPr lang="ko-KR" altLang="en-US"/>
              <a:pPr>
                <a:defRPr/>
              </a:pPr>
              <a:t>2015-01-29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D4BCF-8D2E-45E9-B63B-32367389210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04DAB-784F-48DC-B38D-20AC46F08BF9}" type="datetimeFigureOut">
              <a:rPr lang="ko-KR" altLang="en-US"/>
              <a:pPr>
                <a:defRPr/>
              </a:pPr>
              <a:t>2015-01-29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C80875-E047-4142-AF2E-26B18BBADD4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5A308-09EA-43CD-BBD9-71469CC48E5A}" type="datetimeFigureOut">
              <a:rPr lang="ko-KR" altLang="en-US"/>
              <a:pPr>
                <a:defRPr/>
              </a:pPr>
              <a:t>2015-01-29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3FAB95-AE48-4810-9143-B4462FFEDF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4154D-3150-45B0-9F39-85755EE05AB0}" type="datetimeFigureOut">
              <a:rPr lang="ko-KR" altLang="en-US"/>
              <a:pPr>
                <a:defRPr/>
              </a:pPr>
              <a:t>2015-01-29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FB1EC-08A2-48BF-92B1-FF834654530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D1477C-7303-4ADE-802A-F7D0556ABE97}" type="datetimeFigureOut">
              <a:rPr lang="ko-KR" altLang="en-US"/>
              <a:pPr>
                <a:defRPr/>
              </a:pPr>
              <a:t>2015-01-29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E1C48A-39FD-492E-B017-377A2C8E315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9A808-2FFB-434A-8E9B-FCBBFCF7DC3F}" type="datetimeFigureOut">
              <a:rPr lang="ko-KR" altLang="en-US"/>
              <a:pPr>
                <a:defRPr/>
              </a:pPr>
              <a:t>2015-01-29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33BB2-39DB-4028-95EB-55446D3F86F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4A8BC-56D8-4576-B975-9346A73BFFA7}" type="datetimeFigureOut">
              <a:rPr lang="ko-KR" altLang="en-US"/>
              <a:pPr>
                <a:defRPr/>
              </a:pPr>
              <a:t>2015-01-29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B77D94-C7C6-49E3-8A6B-728567FCADB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947FE0-C2CE-4E58-8B23-52082A089DBD}" type="datetimeFigureOut">
              <a:rPr lang="ko-KR" altLang="en-US"/>
              <a:pPr>
                <a:defRPr/>
              </a:pPr>
              <a:t>2015-01-29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1B571-F398-48A7-BD9B-EF86D419854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CD90C-1E34-42C8-8625-2711B96B20DB}" type="datetimeFigureOut">
              <a:rPr lang="ko-KR" altLang="en-US"/>
              <a:pPr>
                <a:defRPr/>
              </a:pPr>
              <a:t>2015-01-29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0BF27-B83C-47F6-9E70-407299409DE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633BA-5F24-456C-A158-CA00C18C2228}" type="datetimeFigureOut">
              <a:rPr lang="ko-KR" altLang="en-US"/>
              <a:pPr>
                <a:defRPr/>
              </a:pPr>
              <a:t>2015-01-29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9DE17-A972-40F6-9563-15D146CD5F1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400ABEC3-BC55-4717-80C4-F3DDEEC7E3C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7449" r:id="rId1"/>
    <p:sldLayoutId id="2147587450" r:id="rId2"/>
    <p:sldLayoutId id="2147587451" r:id="rId3"/>
    <p:sldLayoutId id="2147587452" r:id="rId4"/>
    <p:sldLayoutId id="2147587453" r:id="rId5"/>
    <p:sldLayoutId id="2147587454" r:id="rId6"/>
    <p:sldLayoutId id="2147587455" r:id="rId7"/>
    <p:sldLayoutId id="2147587456" r:id="rId8"/>
    <p:sldLayoutId id="2147587457" r:id="rId9"/>
    <p:sldLayoutId id="2147587458" r:id="rId10"/>
    <p:sldLayoutId id="21475874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4282" y="285728"/>
            <a:ext cx="8783638" cy="5572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관리계획 재정비 수립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용역 추진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      치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영동군 전역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(A=844.985</a:t>
            </a:r>
            <a:r>
              <a:rPr lang="ko-KR" altLang="en-US" sz="2400" dirty="0" smtClean="0"/>
              <a:t> </a:t>
            </a:r>
            <a:r>
              <a:rPr lang="ko-KR" altLang="en-US" sz="2800" b="1" dirty="0" smtClean="0"/>
              <a:t>㎢</a:t>
            </a:r>
            <a:r>
              <a:rPr lang="en-US" altLang="ko-KR" sz="2400" dirty="0" smtClean="0"/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과업내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용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군관리계획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재정비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결정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기초조사 및 토지적성평가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도시 기후 취약성 분석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경관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교통성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사전재해영향성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검토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재해취약성 검토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지형도면 작성 및 고시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예  산 액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1,300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추진내용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일상감사 및 계약심사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용역집행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1028"/>
          <p:cNvSpPr>
            <a:spLocks noChangeArrowheads="1"/>
          </p:cNvSpPr>
          <p:nvPr/>
        </p:nvSpPr>
        <p:spPr bwMode="auto">
          <a:xfrm>
            <a:off x="142875" y="428625"/>
            <a:ext cx="8713788" cy="893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latinLnBrk="0">
              <a:spcBef>
                <a:spcPct val="20000"/>
              </a:spcBef>
              <a:buFont typeface="Monotype Sorts"/>
              <a:buNone/>
            </a:pPr>
            <a:r>
              <a:rPr lang="en-US" altLang="ko-KR" sz="28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lang="en-US" altLang="ko-KR" sz="28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개설사업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algn="just" latinLnBrk="0">
              <a:spcBef>
                <a:spcPct val="20000"/>
              </a:spcBef>
              <a:buFont typeface="Monotype Sorts"/>
              <a:buNone/>
            </a:pPr>
            <a:r>
              <a:rPr lang="en-US" altLang="ko-KR" sz="20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</a:t>
            </a:r>
            <a:r>
              <a:rPr lang="en-US" altLang="ko-KR" sz="20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</a:t>
            </a:r>
            <a:r>
              <a:rPr lang="en-US" altLang="ko-KR" sz="20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0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20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000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20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</a:p>
        </p:txBody>
      </p:sp>
      <p:graphicFrame>
        <p:nvGraphicFramePr>
          <p:cNvPr id="4" name="Group 44"/>
          <p:cNvGraphicFramePr>
            <a:graphicFrameLocks noGrp="1"/>
          </p:cNvGraphicFramePr>
          <p:nvPr/>
        </p:nvGraphicFramePr>
        <p:xfrm>
          <a:off x="714348" y="1285860"/>
          <a:ext cx="7429552" cy="3857652"/>
        </p:xfrm>
        <a:graphic>
          <a:graphicData uri="http://schemas.openxmlformats.org/drawingml/2006/table">
            <a:tbl>
              <a:tblPr/>
              <a:tblGrid>
                <a:gridCol w="2428892"/>
                <a:gridCol w="1428760"/>
                <a:gridCol w="1428760"/>
                <a:gridCol w="2143140"/>
              </a:tblGrid>
              <a:tr h="5000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업 명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업 량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업 비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추진내용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합 계 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( 6 </a:t>
                      </a: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지구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L=836m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3,250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부용리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2-56)</a:t>
                      </a:r>
                    </a:p>
                  </a:txBody>
                  <a:tcPr marL="108000" marR="108000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  50m</a:t>
                      </a:r>
                    </a:p>
                  </a:txBody>
                  <a:tcPr marL="108000" marR="108000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400</a:t>
                      </a:r>
                    </a:p>
                  </a:txBody>
                  <a:tcPr marL="108000" marR="108000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보상추진</a:t>
                      </a:r>
                    </a:p>
                  </a:txBody>
                  <a:tcPr marL="108000" marR="108000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부용리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[</a:t>
                      </a: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신양아파트뒤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]</a:t>
                      </a:r>
                    </a:p>
                  </a:txBody>
                  <a:tcPr marL="108000" marR="108000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L=149m</a:t>
                      </a:r>
                    </a:p>
                  </a:txBody>
                  <a:tcPr marL="108000" marR="108000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400</a:t>
                      </a:r>
                    </a:p>
                  </a:txBody>
                  <a:tcPr marL="108000" marR="108000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공사집행</a:t>
                      </a:r>
                    </a:p>
                  </a:txBody>
                  <a:tcPr marL="108000" marR="108000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1-16,17)</a:t>
                      </a:r>
                    </a:p>
                  </a:txBody>
                  <a:tcPr marL="108000" marR="108000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 L=166m</a:t>
                      </a:r>
                    </a:p>
                  </a:txBody>
                  <a:tcPr marL="108000" marR="108000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700</a:t>
                      </a:r>
                    </a:p>
                  </a:txBody>
                  <a:tcPr marL="108000" marR="108000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공사집행</a:t>
                      </a:r>
                    </a:p>
                  </a:txBody>
                  <a:tcPr marL="108000" marR="108000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2-31)</a:t>
                      </a:r>
                    </a:p>
                  </a:txBody>
                  <a:tcPr marL="108000" marR="108000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  56m</a:t>
                      </a:r>
                    </a:p>
                  </a:txBody>
                  <a:tcPr marL="108000" marR="108000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400</a:t>
                      </a:r>
                    </a:p>
                  </a:txBody>
                  <a:tcPr marL="108000" marR="108000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공사집행</a:t>
                      </a:r>
                    </a:p>
                  </a:txBody>
                  <a:tcPr marL="108000" marR="108000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설계리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1-5)</a:t>
                      </a:r>
                    </a:p>
                  </a:txBody>
                  <a:tcPr marL="108000" marR="108000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L=300m</a:t>
                      </a:r>
                    </a:p>
                  </a:txBody>
                  <a:tcPr marL="108000" marR="108000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800</a:t>
                      </a:r>
                    </a:p>
                  </a:txBody>
                  <a:tcPr marL="108000" marR="108000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보상추진</a:t>
                      </a:r>
                    </a:p>
                  </a:txBody>
                  <a:tcPr marL="108000" marR="108000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추풍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2-411)</a:t>
                      </a:r>
                    </a:p>
                  </a:txBody>
                  <a:tcPr marL="108000" marR="108000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L=115m</a:t>
                      </a:r>
                    </a:p>
                  </a:txBody>
                  <a:tcPr marL="108000" marR="108000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550</a:t>
                      </a:r>
                    </a:p>
                  </a:txBody>
                  <a:tcPr marL="108000" marR="108000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보상추진</a:t>
                      </a:r>
                    </a:p>
                  </a:txBody>
                  <a:tcPr marL="108000" marR="108000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6652" name="Group 44"/>
          <p:cNvGraphicFramePr>
            <a:graphicFrameLocks noGrp="1"/>
          </p:cNvGraphicFramePr>
          <p:nvPr/>
        </p:nvGraphicFramePr>
        <p:xfrm>
          <a:off x="1000100" y="1928802"/>
          <a:ext cx="7715304" cy="868781"/>
        </p:xfrm>
        <a:graphic>
          <a:graphicData uri="http://schemas.openxmlformats.org/drawingml/2006/table">
            <a:tbl>
              <a:tblPr/>
              <a:tblGrid>
                <a:gridCol w="1000132"/>
                <a:gridCol w="1000164"/>
                <a:gridCol w="2071702"/>
                <a:gridCol w="1285884"/>
                <a:gridCol w="2357422"/>
              </a:tblGrid>
              <a:tr h="4702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 분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계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산지전용</a:t>
                      </a: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  <a:r>
                        <a:rPr kumimoji="1" lang="ko-KR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벌채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농지전용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개인하수처리시설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</a:tr>
              <a:tr h="39853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건수</a:t>
                      </a:r>
                      <a:endParaRPr kumimoji="0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105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35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40</a:t>
                      </a:r>
                      <a:endParaRPr kumimoji="0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2844" y="357166"/>
            <a:ext cx="8783638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인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허가 업무추진</a:t>
            </a:r>
            <a:endParaRPr lang="ko-KR" altLang="en-US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2. 2 ~2. 27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인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허가에 따른 부서 협의 및 현지 확인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42844" y="3214686"/>
            <a:ext cx="8783638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-4.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2015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지역개발사업 합동설계작업 추진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2. 2 ~2. 27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규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모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147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5,664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설계 완료 및 공사계약 </a:t>
            </a:r>
            <a:endParaRPr lang="en-US" altLang="ko-KR" sz="22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42844" y="357166"/>
            <a:ext cx="8783638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844" y="0"/>
            <a:ext cx="8712200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-5.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다목적광장및쉼터조성사업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실시설계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     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매곡면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노천리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280-1(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노천중리마을회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주차장포장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복합경기장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정자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파고라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조경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200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60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140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 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42844" y="2500306"/>
            <a:ext cx="8712200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농촌주택개량사업  현지조사 및 대상자 선정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업 량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동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dirty="0" smtClean="0">
                <a:latin typeface="HY헤드라인M" pitchFamily="18" charset="-127"/>
                <a:ea typeface="HY헤드라인M" pitchFamily="18" charset="-127"/>
              </a:rPr>
              <a:t>노후 </a:t>
            </a:r>
            <a:r>
              <a:rPr lang="en-US" altLang="ko-KR" sz="2400" dirty="0" smtClean="0">
                <a:latin typeface="HY헤드라인M" pitchFamily="18" charset="-127"/>
                <a:ea typeface="HY헤드라인M" pitchFamily="18" charset="-127"/>
              </a:rPr>
              <a:t>‧</a:t>
            </a:r>
            <a:r>
              <a:rPr lang="ko-KR" altLang="en-US" sz="2400" dirty="0" smtClean="0">
                <a:latin typeface="HY헤드라인M" pitchFamily="18" charset="-127"/>
                <a:ea typeface="HY헤드라인M" pitchFamily="18" charset="-127"/>
              </a:rPr>
              <a:t> 불량 주택 개량하여 농촌환경 개선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1,800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360,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농협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1,440)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동당 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60</a:t>
            </a:r>
            <a:r>
              <a:rPr lang="ko-KR" altLang="en-US" sz="20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 이내 융자 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: 3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년 거치 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17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년 상환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연리 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2.7%</a:t>
            </a:r>
            <a:endParaRPr lang="ko-KR" altLang="en-US" sz="20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 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2844" y="5000636"/>
            <a:ext cx="8712200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-7.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설명절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대비 불법광고물 정비 및 지도 점검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신고하지 않은 현수막 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전단지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정비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정비계획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읍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면 합동 정비 및 단속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(2. 9 ~17) 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                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 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67581</TotalTime>
  <Words>373</Words>
  <Application>Microsoft Office PowerPoint</Application>
  <PresentationFormat>화면 슬라이드 쇼(4:3)</PresentationFormat>
  <Paragraphs>110</Paragraphs>
  <Slides>5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Office 테마</vt:lpstr>
      <vt:lpstr>슬라이드 1</vt:lpstr>
      <vt:lpstr>슬라이드 2</vt:lpstr>
      <vt:lpstr>슬라이드 3</vt:lpstr>
      <vt:lpstr>슬라이드 4</vt:lpstr>
      <vt:lpstr>슬라이드 5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10954</cp:revision>
  <dcterms:modified xsi:type="dcterms:W3CDTF">2015-01-29T05:35:39Z</dcterms:modified>
</cp:coreProperties>
</file>