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8"/>
  </p:notesMasterIdLst>
  <p:handoutMasterIdLst>
    <p:handoutMasterId r:id="rId9"/>
  </p:handoutMasterIdLst>
  <p:sldIdLst>
    <p:sldId id="5671" r:id="rId2"/>
    <p:sldId id="5695" r:id="rId3"/>
    <p:sldId id="5701" r:id="rId4"/>
    <p:sldId id="5706" r:id="rId5"/>
    <p:sldId id="5705" r:id="rId6"/>
    <p:sldId id="5702" r:id="rId7"/>
  </p:sldIdLst>
  <p:sldSz cx="9144000" cy="6858000" type="screen4x3"/>
  <p:notesSz cx="6805613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FFFF00"/>
    <a:srgbClr val="05AB0D"/>
    <a:srgbClr val="0000CC"/>
    <a:srgbClr val="3399FF"/>
    <a:srgbClr val="00B036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3344" autoAdjust="0"/>
    <p:restoredTop sz="99679" autoAdjust="0"/>
  </p:normalViewPr>
  <p:slideViewPr>
    <p:cSldViewPr>
      <p:cViewPr>
        <p:scale>
          <a:sx n="96" d="100"/>
          <a:sy n="96" d="100"/>
        </p:scale>
        <p:origin x="-504" y="-3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4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4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C949A2A-FAB6-42A6-9F23-AEE82062AE5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44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9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4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7FB602F5-06B1-4429-A623-0C26E69721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>
              <a:buClr>
                <a:srgbClr val="FFFFFF"/>
              </a:buClr>
            </a:pPr>
            <a:fld id="{C33C8AFA-950B-4D02-8856-2F31D40CE2FC}" type="slidenum">
              <a:rPr lang="en-US" altLang="ko-KR" smtClean="0">
                <a:ea typeface="굴림" charset="-127"/>
              </a:rPr>
              <a:pPr>
                <a:buClr>
                  <a:srgbClr val="FFFFFF"/>
                </a:buClr>
              </a:pPr>
              <a:t>1</a:t>
            </a:fld>
            <a:endParaRPr lang="en-US" altLang="ko-KR" smtClean="0">
              <a:ea typeface="굴림" charset="-127"/>
            </a:endParaRP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3856044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E3906E8-8569-4B29-B32F-FD9703680665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63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31" y="4721225"/>
            <a:ext cx="5440363" cy="4471988"/>
          </a:xfrm>
          <a:noFill/>
          <a:ln/>
        </p:spPr>
        <p:txBody>
          <a:bodyPr lIns="90841" tIns="45408" rIns="90841" bIns="45408"/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13EA6-9A0B-4DB2-968A-6BDAC5BC75A7}" type="datetimeFigureOut">
              <a:rPr lang="ko-KR" altLang="en-US"/>
              <a:pPr>
                <a:defRPr/>
              </a:pPr>
              <a:t>2016-06-30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4B9A7-2869-4ECC-8398-E0AF60CA00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8E5646-BF0E-4012-A0AA-2D78A1B08A8B}" type="datetimeFigureOut">
              <a:rPr lang="ko-KR" altLang="en-US"/>
              <a:pPr>
                <a:defRPr/>
              </a:pPr>
              <a:t>2016-06-30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4BCF-8D2E-45E9-B63B-3236738921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504DAB-784F-48DC-B38D-20AC46F08BF9}" type="datetimeFigureOut">
              <a:rPr lang="ko-KR" altLang="en-US"/>
              <a:pPr>
                <a:defRPr/>
              </a:pPr>
              <a:t>2016-06-30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C80875-E047-4142-AF2E-26B18BBADD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5A308-09EA-43CD-BBD9-71469CC48E5A}" type="datetimeFigureOut">
              <a:rPr lang="ko-KR" altLang="en-US"/>
              <a:pPr>
                <a:defRPr/>
              </a:pPr>
              <a:t>2016-06-30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FAB95-AE48-4810-9143-B4462FFEDF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4154D-3150-45B0-9F39-85755EE05AB0}" type="datetimeFigureOut">
              <a:rPr lang="ko-KR" altLang="en-US"/>
              <a:pPr>
                <a:defRPr/>
              </a:pPr>
              <a:t>2016-06-30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FB1EC-08A2-48BF-92B1-FF834654530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1477C-7303-4ADE-802A-F7D0556ABE97}" type="datetimeFigureOut">
              <a:rPr lang="ko-KR" altLang="en-US"/>
              <a:pPr>
                <a:defRPr/>
              </a:pPr>
              <a:t>2016-06-30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E1C48A-39FD-492E-B017-377A2C8E315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9A808-2FFB-434A-8E9B-FCBBFCF7DC3F}" type="datetimeFigureOut">
              <a:rPr lang="ko-KR" altLang="en-US"/>
              <a:pPr>
                <a:defRPr/>
              </a:pPr>
              <a:t>2016-06-30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3BB2-39DB-4028-95EB-55446D3F86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64A8BC-56D8-4576-B975-9346A73BFFA7}" type="datetimeFigureOut">
              <a:rPr lang="ko-KR" altLang="en-US"/>
              <a:pPr>
                <a:defRPr/>
              </a:pPr>
              <a:t>2016-06-30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77D94-C7C6-49E3-8A6B-728567FCAD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47FE0-C2CE-4E58-8B23-52082A089DBD}" type="datetimeFigureOut">
              <a:rPr lang="ko-KR" altLang="en-US"/>
              <a:pPr>
                <a:defRPr/>
              </a:pPr>
              <a:t>2016-06-30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1B571-F398-48A7-BD9B-EF86D419854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ACD90C-1E34-42C8-8625-2711B96B20DB}" type="datetimeFigureOut">
              <a:rPr lang="ko-KR" altLang="en-US"/>
              <a:pPr>
                <a:defRPr/>
              </a:pPr>
              <a:t>2016-06-30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BF27-B83C-47F6-9E70-407299409DE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633BA-5F24-456C-A158-CA00C18C2228}" type="datetimeFigureOut">
              <a:rPr lang="ko-KR" altLang="en-US"/>
              <a:pPr>
                <a:defRPr/>
              </a:pPr>
              <a:t>2016-06-30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9DE17-A972-40F6-9563-15D146CD5F1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00ABEC3-BC55-4717-80C4-F3DDEEC7E3C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7449" r:id="rId1"/>
    <p:sldLayoutId id="2147587450" r:id="rId2"/>
    <p:sldLayoutId id="2147587451" r:id="rId3"/>
    <p:sldLayoutId id="2147587452" r:id="rId4"/>
    <p:sldLayoutId id="2147587453" r:id="rId5"/>
    <p:sldLayoutId id="2147587454" r:id="rId6"/>
    <p:sldLayoutId id="2147587455" r:id="rId7"/>
    <p:sldLayoutId id="2147587456" r:id="rId8"/>
    <p:sldLayoutId id="2147587457" r:id="rId9"/>
    <p:sldLayoutId id="2147587458" r:id="rId10"/>
    <p:sldLayoutId id="2147587459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9525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 eaLnBrk="0" latinLnBrk="0" hangingPunct="0">
              <a:defRPr/>
            </a:pPr>
            <a:endParaRPr kumimoji="0" lang="ko-KR" altLang="en-US">
              <a:solidFill>
                <a:srgbClr val="000000"/>
              </a:solidFill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18446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 시 건 축 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44" y="500042"/>
            <a:ext cx="9001156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관리계획 재정비 수립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용역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영동군 전역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(A=844.985</a:t>
            </a:r>
            <a:r>
              <a:rPr lang="ko-KR" altLang="en-US" sz="2400" dirty="0" smtClean="0"/>
              <a:t> </a:t>
            </a:r>
            <a:r>
              <a:rPr lang="ko-KR" altLang="en-US" sz="2400" b="1" dirty="0" smtClean="0"/>
              <a:t>㎢</a:t>
            </a:r>
            <a:r>
              <a:rPr lang="en-US" altLang="ko-KR" sz="2400" dirty="0" smtClean="0"/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과업내용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군관리계획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재정비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결정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  역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1,436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용역기간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2015. 7. 7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2017. 6. 25.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군계획위원회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자문 및 심의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토지적성평가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군관리계획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입안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군수님 보고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차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최종입안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충청북도 사전 심의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4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endParaRPr lang="ko-KR" altLang="en-US" sz="220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44" y="142852"/>
            <a:ext cx="8783638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중앙로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경찰서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미주맨션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용두교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L= 1.7</a:t>
            </a:r>
            <a:r>
              <a:rPr lang="ko-KR" altLang="en-US" sz="2400" dirty="0" smtClean="0"/>
              <a:t> </a:t>
            </a:r>
            <a:r>
              <a:rPr lang="ko-KR" altLang="en-US" sz="2800" b="1" dirty="0" smtClean="0"/>
              <a:t>㎞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6,000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군비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3,400,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한전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2,600)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※2016</a:t>
            </a:r>
            <a:r>
              <a:rPr lang="ko-KR" altLang="en-US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년 예산 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2,700</a:t>
            </a:r>
            <a:r>
              <a:rPr lang="ko-KR" altLang="en-US" sz="200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군비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1,500, </a:t>
            </a:r>
            <a:r>
              <a:rPr lang="ko-KR" altLang="en-US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한전 등 </a:t>
            </a:r>
            <a:r>
              <a:rPr lang="en-US" altLang="ko-KR" sz="200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1,200)</a:t>
            </a:r>
            <a:r>
              <a:rPr lang="en-US" altLang="ko-KR" sz="20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추진내용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-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도로굴착허가 심의 및 공사착공</a:t>
            </a:r>
          </a:p>
          <a:p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ko-KR" altLang="en-US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3714752"/>
            <a:ext cx="8783637" cy="2714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4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동정 급경사지 붕괴위험지구 정비사업 추진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동정리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125-8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업 량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L=240m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4,000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준공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8"/>
          <p:cNvSpPr>
            <a:spLocks noChangeArrowheads="1"/>
          </p:cNvSpPr>
          <p:nvPr/>
        </p:nvSpPr>
        <p:spPr bwMode="auto">
          <a:xfrm>
            <a:off x="142844" y="142852"/>
            <a:ext cx="835818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/>
        </p:nvGraphicFramePr>
        <p:xfrm>
          <a:off x="642910" y="928670"/>
          <a:ext cx="7500990" cy="2665594"/>
        </p:xfrm>
        <a:graphic>
          <a:graphicData uri="http://schemas.openxmlformats.org/drawingml/2006/table">
            <a:tbl>
              <a:tblPr firstRow="1" bandRow="1"/>
              <a:tblGrid>
                <a:gridCol w="2286016"/>
                <a:gridCol w="1357322"/>
                <a:gridCol w="1214446"/>
                <a:gridCol w="1357322"/>
                <a:gridCol w="1285884"/>
              </a:tblGrid>
              <a:tr h="500066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0" dirty="0" smtClean="0">
                          <a:latin typeface="HY헤드라인M" pitchFamily="18" charset="-127"/>
                          <a:ea typeface="HY헤드라인M" pitchFamily="18" charset="-127"/>
                        </a:rPr>
                        <a:t>집행내용</a:t>
                      </a:r>
                      <a:endParaRPr lang="ko-KR" altLang="en-US" sz="2000" b="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dirty="0" err="1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공정율</a:t>
                      </a:r>
                      <a:endParaRPr lang="ko-KR" altLang="en-US" sz="2000" b="0" dirty="0" smtClean="0">
                        <a:solidFill>
                          <a:schemeClr val="bg1"/>
                        </a:solidFill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( 4 </a:t>
                      </a:r>
                      <a:r>
                        <a:rPr kumimoji="0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L=407m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2,190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3-47)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  <a:endParaRPr kumimoji="0" lang="en-US" altLang="ko-KR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영산동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3-28)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영산동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3-134)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= 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39m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5101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 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1-22)</a:t>
                      </a:r>
                    </a:p>
                  </a:txBody>
                  <a:tcPr marL="108000" marR="108000" marT="46038" marB="46038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168m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590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착공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20%</a:t>
                      </a:r>
                      <a:endParaRPr kumimoji="0" lang="ko-KR" alt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142844" y="3857628"/>
            <a:ext cx="8358188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latinLnBrk="0"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도로유지보수 및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보도블럭정비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 추진</a:t>
            </a:r>
            <a:r>
              <a:rPr lang="ko-KR" altLang="en-US" sz="2800" b="1" dirty="0" smtClean="0">
                <a:solidFill>
                  <a:srgbClr val="FF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dirty="0">
              <a:solidFill>
                <a:srgbClr val="FF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 latinLnBrk="0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</a:t>
            </a:r>
            <a:r>
              <a:rPr lang="en-US" altLang="ko-KR" sz="160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642910" y="4714884"/>
          <a:ext cx="7572428" cy="1928826"/>
        </p:xfrm>
        <a:graphic>
          <a:graphicData uri="http://schemas.openxmlformats.org/drawingml/2006/table">
            <a:tbl>
              <a:tblPr/>
              <a:tblGrid>
                <a:gridCol w="2286016"/>
                <a:gridCol w="1357322"/>
                <a:gridCol w="1285884"/>
                <a:gridCol w="1285884"/>
                <a:gridCol w="1357322"/>
              </a:tblGrid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kumimoji="0" lang="ko-KR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kumimoji="0" lang="ko-KR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집행내용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공정율</a:t>
                      </a:r>
                      <a:endParaRPr kumimoji="0" lang="ko-KR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/>
                    </a:solidFill>
                  </a:tcPr>
                </a:tc>
              </a:tr>
              <a:tr h="49054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( 2 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284</a:t>
                      </a: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5" marR="92075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38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영동읍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시가지도색공사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1</a:t>
                      </a:r>
                      <a:r>
                        <a:rPr kumimoji="0" lang="ko-KR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식</a:t>
                      </a:r>
                      <a:endParaRPr kumimoji="0" lang="en-US" altLang="ko-KR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190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준공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100%</a:t>
                      </a:r>
                      <a:endParaRPr kumimoji="0" lang="ko-KR" alt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매천리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반곡동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재포장공사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0.5km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94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준공</a:t>
                      </a: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100%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8000" marR="108000" marT="46038" marB="46038"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357166"/>
            <a:ext cx="8858312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 소규모 지역개발사업 추진 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업 량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68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2,478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 현황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/>
        </p:nvGraphicFramePr>
        <p:xfrm>
          <a:off x="928662" y="2071678"/>
          <a:ext cx="7143800" cy="9286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/>
                <a:gridCol w="1428760"/>
                <a:gridCol w="1428760"/>
                <a:gridCol w="1428760"/>
                <a:gridCol w="1428760"/>
              </a:tblGrid>
              <a:tr h="46434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구분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계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착 공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err="1" smtClean="0"/>
                        <a:t>계약중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집행예정 </a:t>
                      </a:r>
                      <a:endParaRPr lang="ko-KR" altLang="en-US" sz="1800" dirty="0"/>
                    </a:p>
                  </a:txBody>
                  <a:tcPr/>
                </a:tc>
              </a:tr>
              <a:tr h="46434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800" dirty="0" smtClean="0"/>
                        <a:t>건수 </a:t>
                      </a:r>
                      <a:r>
                        <a:rPr lang="en-US" altLang="ko-KR" sz="1800" dirty="0" smtClean="0"/>
                        <a:t>/ </a:t>
                      </a:r>
                      <a:r>
                        <a:rPr lang="ko-KR" altLang="en-US" sz="1800" dirty="0" smtClean="0"/>
                        <a:t>금액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 68 / 2,478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9 / 195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20 / 629</a:t>
                      </a:r>
                      <a:endParaRPr lang="ko-KR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800" dirty="0" smtClean="0"/>
                        <a:t>39 / 1,654</a:t>
                      </a:r>
                      <a:endParaRPr lang="ko-KR" altLang="en-US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42844" y="3571876"/>
            <a:ext cx="878363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-7.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마을소교량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재가설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실시설계 용역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어촌리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774-20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     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6.29.(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~ 8.26.(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19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지반조사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현황측량 및 실시설계 </a:t>
            </a:r>
            <a:endParaRPr lang="en-US" altLang="ko-KR" sz="22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44" y="285728"/>
            <a:ext cx="878363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다목적광장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쉼터조성사업 추진 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위     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매곡면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옥전리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782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 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60,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군비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140)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시설물 설치 및 포장공사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공정율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95%)</a:t>
            </a:r>
            <a:endParaRPr lang="en-US" altLang="ko-KR" sz="22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44" y="3214686"/>
            <a:ext cx="878363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0000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새뜰마을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사업 추진 </a:t>
            </a:r>
            <a:endParaRPr lang="en-US" altLang="ko-KR" sz="24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위      치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362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업 비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180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회추경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기본계획수립용역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기술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 분야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착수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69325</TotalTime>
  <Words>452</Words>
  <Application>Microsoft Office PowerPoint</Application>
  <PresentationFormat>화면 슬라이드 쇼(4:3)</PresentationFormat>
  <Paragraphs>109</Paragraphs>
  <Slides>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11404</cp:revision>
  <dcterms:modified xsi:type="dcterms:W3CDTF">2016-06-30T01:05:10Z</dcterms:modified>
</cp:coreProperties>
</file>