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8"/>
  </p:notesMasterIdLst>
  <p:handoutMasterIdLst>
    <p:handoutMasterId r:id="rId9"/>
  </p:handoutMasterIdLst>
  <p:sldIdLst>
    <p:sldId id="5723" r:id="rId2"/>
    <p:sldId id="5784" r:id="rId3"/>
    <p:sldId id="5803" r:id="rId4"/>
    <p:sldId id="5802" r:id="rId5"/>
    <p:sldId id="5800" r:id="rId6"/>
    <p:sldId id="5790" r:id="rId7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87EB23"/>
    <a:srgbClr val="FFFF00"/>
    <a:srgbClr val="3399FF"/>
    <a:srgbClr val="05AB0D"/>
    <a:srgbClr val="0000CC"/>
    <a:srgbClr val="00B036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265" autoAdjust="0"/>
    <p:restoredTop sz="99505" autoAdjust="0"/>
  </p:normalViewPr>
  <p:slideViewPr>
    <p:cSldViewPr>
      <p:cViewPr varScale="1">
        <p:scale>
          <a:sx n="107" d="100"/>
          <a:sy n="107" d="100"/>
        </p:scale>
        <p:origin x="-174" y="-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53F8ED3-4514-4334-A666-5EC904104E4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A7F270E-907E-44A7-853D-F19385F2401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DB843-5E4A-4D82-AB6E-10A1434FECF6}" type="datetimeFigureOut">
              <a:rPr lang="ko-KR" altLang="en-US"/>
              <a:pPr>
                <a:defRPr/>
              </a:pPr>
              <a:t>2019-01-30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2135C-BD01-483C-A5F0-F6CAE5D51A9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62EEF-12C4-4310-8CEC-DC94E6A4BFA4}" type="datetimeFigureOut">
              <a:rPr lang="ko-KR" altLang="en-US"/>
              <a:pPr>
                <a:defRPr/>
              </a:pPr>
              <a:t>2019-01-30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C8121-1D36-43ED-A80A-C27181C29F6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4AA77-B50A-4D32-A4DE-DA3D5A3B880F}" type="datetimeFigureOut">
              <a:rPr lang="ko-KR" altLang="en-US"/>
              <a:pPr>
                <a:defRPr/>
              </a:pPr>
              <a:t>2019-01-30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E7C4A-0D6D-4853-BED7-436DE560666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BA67D-F123-42BB-8E9D-3897D33A315D}" type="datetimeFigureOut">
              <a:rPr lang="ko-KR" altLang="en-US"/>
              <a:pPr>
                <a:defRPr/>
              </a:pPr>
              <a:t>2019-01-30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E28DE-5AD3-4CE8-A7C6-A43AFCB4136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F175C-C847-4153-BB73-5DF454C4C440}" type="datetimeFigureOut">
              <a:rPr lang="ko-KR" altLang="en-US"/>
              <a:pPr>
                <a:defRPr/>
              </a:pPr>
              <a:t>2019-01-30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0D52F-A266-43A8-84EF-CDFB958FCD6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4BFE2-5B68-456D-977B-5EC5B5EE2F5A}" type="datetimeFigureOut">
              <a:rPr lang="ko-KR" altLang="en-US"/>
              <a:pPr>
                <a:defRPr/>
              </a:pPr>
              <a:t>2019-01-30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17C88-7A2F-4D27-9B46-7D1577E45F3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DB80F-1BFE-4F5D-8F67-2302ADC2F884}" type="datetimeFigureOut">
              <a:rPr lang="ko-KR" altLang="en-US"/>
              <a:pPr>
                <a:defRPr/>
              </a:pPr>
              <a:t>2019-01-30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6716-FCCC-475E-A9D3-3541F11B98F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00983-9D3B-4555-8155-832374235293}" type="datetimeFigureOut">
              <a:rPr lang="ko-KR" altLang="en-US"/>
              <a:pPr>
                <a:defRPr/>
              </a:pPr>
              <a:t>2019-01-30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EACF3-8A0F-435E-99FC-09719B7637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66DF0-9385-4DEC-8A44-54C120229F3B}" type="datetimeFigureOut">
              <a:rPr lang="ko-KR" altLang="en-US"/>
              <a:pPr>
                <a:defRPr/>
              </a:pPr>
              <a:t>2019-01-30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1A932-127F-4E19-8174-7741A1D2CE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F3E95-2764-4A13-A395-817996198235}" type="datetimeFigureOut">
              <a:rPr lang="ko-KR" altLang="en-US"/>
              <a:pPr>
                <a:defRPr/>
              </a:pPr>
              <a:t>2019-01-30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8EC25-D53E-4515-ADB5-DE60E27382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D0550-059E-4B60-AF9F-8609633D542F}" type="datetimeFigureOut">
              <a:rPr lang="ko-KR" altLang="en-US"/>
              <a:pPr>
                <a:defRPr/>
              </a:pPr>
              <a:t>2019-01-30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EA62C-4E33-426F-90FC-7C4271EFB53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fld id="{C0C2D467-92A6-4F0E-A311-BC94217BCF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8461" r:id="rId1"/>
    <p:sldLayoutId id="2147588462" r:id="rId2"/>
    <p:sldLayoutId id="2147588463" r:id="rId3"/>
    <p:sldLayoutId id="2147588464" r:id="rId4"/>
    <p:sldLayoutId id="2147588465" r:id="rId5"/>
    <p:sldLayoutId id="2147588466" r:id="rId6"/>
    <p:sldLayoutId id="2147588467" r:id="rId7"/>
    <p:sldLayoutId id="2147588468" r:id="rId8"/>
    <p:sldLayoutId id="2147588469" r:id="rId9"/>
    <p:sldLayoutId id="2147588470" r:id="rId10"/>
    <p:sldLayoutId id="21475884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AppData\Local\Temp\HAMONITEMP\공동주택관리비용지원사업 설명회 사진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71438" y="71438"/>
          <a:ext cx="3048000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도시건축과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13321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214282" y="571480"/>
            <a:ext cx="8715375" cy="1698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latinLnBrk="0">
              <a:lnSpc>
                <a:spcPct val="150000"/>
              </a:lnSpc>
              <a:spcBef>
                <a:spcPts val="900"/>
              </a:spcBef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2040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영동군기본계획수립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용역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목표년도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2040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/>
                <a:ea typeface="HY헤드라인M" pitchFamily="18"/>
              </a:rPr>
              <a:t>1,132</a:t>
            </a:r>
            <a:r>
              <a:rPr lang="ko-KR" altLang="ko-KR" sz="2400" b="1" dirty="0" err="1" smtClean="0">
                <a:solidFill>
                  <a:srgbClr val="000000"/>
                </a:solidFill>
                <a:latin typeface="HY헤드라인M" pitchFamily="18"/>
                <a:ea typeface="HY헤드라인M" pitchFamily="18"/>
              </a:rPr>
              <a:t>백만원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/>
                <a:ea typeface="HY헤드라인M" pitchFamily="18"/>
              </a:rPr>
              <a:t> /36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/>
                <a:ea typeface="HY헤드라인M" pitchFamily="18"/>
              </a:rPr>
              <a:t>개월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용역 집행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214282" y="2357430"/>
            <a:ext cx="8715375" cy="1698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latinLnBrk="0">
              <a:lnSpc>
                <a:spcPct val="150000"/>
              </a:lnSpc>
              <a:spcBef>
                <a:spcPts val="900"/>
              </a:spcBef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전선지중화사업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/>
                <a:ea typeface="HY헤드라인M" pitchFamily="18"/>
              </a:rPr>
              <a:t>영동읍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/>
                <a:ea typeface="HY헤드라인M" pitchFamily="18"/>
              </a:rPr>
              <a:t> 세무서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/>
                <a:ea typeface="HY헤드라인M" pitchFamily="18"/>
              </a:rPr>
              <a:t>~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/>
                <a:ea typeface="HY헤드라인M" pitchFamily="18"/>
              </a:rPr>
              <a:t>문화원 외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/>
                <a:ea typeface="HY헤드라인M" pitchFamily="18"/>
              </a:rPr>
              <a:t>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/>
                <a:ea typeface="HY헤드라인M" pitchFamily="18"/>
              </a:rPr>
              <a:t>개소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/>
                <a:ea typeface="HY헤드라인M" pitchFamily="18"/>
              </a:rPr>
              <a:t>/4,000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/>
                <a:ea typeface="HY헤드라인M" pitchFamily="18"/>
              </a:rPr>
              <a:t>백만원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/>
                <a:ea typeface="HY헤드라인M" pitchFamily="18"/>
              </a:rPr>
              <a:t>(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/>
                <a:ea typeface="HY헤드라인M" pitchFamily="18"/>
              </a:rPr>
              <a:t>ㅣ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/>
                <a:ea typeface="HY헤드라인M" pitchFamily="18"/>
              </a:rPr>
              <a:t>=1.2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/>
                <a:ea typeface="HY헤드라인M" pitchFamily="18"/>
              </a:rPr>
              <a:t>km)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사업공정 및 업무협약 등 협의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한전 및 통신사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/>
          <p:cNvSpPr>
            <a:spLocks noChangeArrowheads="1"/>
          </p:cNvSpPr>
          <p:nvPr/>
        </p:nvSpPr>
        <p:spPr bwMode="auto">
          <a:xfrm>
            <a:off x="214282" y="4357694"/>
            <a:ext cx="8715375" cy="1698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latinLnBrk="0">
              <a:lnSpc>
                <a:spcPct val="150000"/>
              </a:lnSpc>
              <a:spcBef>
                <a:spcPts val="900"/>
              </a:spcBef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군계획위원회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분과위원회 개최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/>
                <a:ea typeface="HY헤드라인M" pitchFamily="18"/>
              </a:rPr>
              <a:t>2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/>
                <a:ea typeface="HY헤드라인M" pitchFamily="18"/>
              </a:rPr>
              <a:t>월중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/>
                <a:ea typeface="HY헤드라인M" pitchFamily="18"/>
              </a:rPr>
              <a:t>/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/>
                <a:ea typeface="HY헤드라인M" pitchFamily="18"/>
              </a:rPr>
              <a:t>상황실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/>
                <a:ea typeface="HY헤드라인M" pitchFamily="18"/>
              </a:rPr>
              <a:t>/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/>
                <a:ea typeface="HY헤드라인M" pitchFamily="18"/>
              </a:rPr>
              <a:t>도시건축과장외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/>
                <a:ea typeface="HY헤드라인M" pitchFamily="18"/>
              </a:rPr>
              <a:t>8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/>
                <a:ea typeface="HY헤드라인M" pitchFamily="18"/>
              </a:rPr>
              <a:t>명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/>
              <a:ea typeface="HY헤드라인M" pitchFamily="18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태양광시설 부지조성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30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30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만계리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개발행위허가 심의</a:t>
            </a:r>
            <a:endParaRPr lang="en-US" altLang="ko-KR" sz="2400" b="1" spc="-1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4282" y="2643182"/>
            <a:ext cx="8783638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도시재생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활성화계획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수립용역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2.14.(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)/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소회의실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제안서 평가위원회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개최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협상에 의한 계약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우선협상대상자 선정 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 이내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282" y="571480"/>
            <a:ext cx="878363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소규모주민숙원사업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4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197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/5,773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매천리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주민공원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암거설치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99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 공사집행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282" y="4572008"/>
            <a:ext cx="8715375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9-6.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취약지역 생활여건 개조사업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새뜰마을사업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부용리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일원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2,495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주택정비사업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집수리위원회 구성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대상지 확정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28"/>
          <p:cNvSpPr>
            <a:spLocks noChangeArrowheads="1"/>
          </p:cNvSpPr>
          <p:nvPr/>
        </p:nvSpPr>
        <p:spPr bwMode="auto">
          <a:xfrm>
            <a:off x="214282" y="571480"/>
            <a:ext cx="8786874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9-7.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국토부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지역개발사업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</a:t>
            </a:r>
            <a:r>
              <a:rPr lang="en-US" altLang="ko-KR" sz="16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357158" y="1500174"/>
          <a:ext cx="8429684" cy="1455269"/>
        </p:xfrm>
        <a:graphic>
          <a:graphicData uri="http://schemas.openxmlformats.org/drawingml/2006/table">
            <a:tbl>
              <a:tblPr firstRow="1" bandRow="1"/>
              <a:tblGrid>
                <a:gridCol w="2509823"/>
                <a:gridCol w="1376372"/>
                <a:gridCol w="1376372"/>
                <a:gridCol w="2024109"/>
                <a:gridCol w="1143008"/>
              </a:tblGrid>
              <a:tr h="417677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187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경부선 </a:t>
                      </a: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영동가도교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확장사업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 220m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11,000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 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87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 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햇살가득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다담길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조성사업</a:t>
                      </a:r>
                      <a:endParaRPr kumimoji="0" lang="en-US" altLang="ko-KR" sz="1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 560m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3,145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공사집행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8"/>
          <p:cNvSpPr>
            <a:spLocks noChangeArrowheads="1"/>
          </p:cNvSpPr>
          <p:nvPr/>
        </p:nvSpPr>
        <p:spPr bwMode="auto">
          <a:xfrm>
            <a:off x="214282" y="214290"/>
            <a:ext cx="8643998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9-8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개설사업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</a:t>
            </a:r>
            <a:r>
              <a:rPr lang="en-US" altLang="ko-KR" sz="16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9663507"/>
              </p:ext>
            </p:extLst>
          </p:nvPr>
        </p:nvGraphicFramePr>
        <p:xfrm>
          <a:off x="357158" y="1142984"/>
          <a:ext cx="8286808" cy="5165763"/>
        </p:xfrm>
        <a:graphic>
          <a:graphicData uri="http://schemas.openxmlformats.org/drawingml/2006/table">
            <a:tbl>
              <a:tblPr firstRow="1" bandRow="1"/>
              <a:tblGrid>
                <a:gridCol w="2357454"/>
                <a:gridCol w="1643074"/>
                <a:gridCol w="1336334"/>
                <a:gridCol w="1805115"/>
                <a:gridCol w="1144831"/>
              </a:tblGrid>
              <a:tr h="418205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799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(9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5" marR="92075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L=1,284m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3,985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75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설계리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1-5)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설계리 </a:t>
                      </a: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찜질방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입구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L=80m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75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매천리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3-80)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외식문화교육관 앞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L= 50m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250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19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영동병원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귀골간도로</a:t>
                      </a:r>
                      <a:endParaRPr kumimoji="0" lang="en-US" altLang="ko-KR" sz="1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L=450m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179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황간 남성근린공원 진입로 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L=120m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75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3-144)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 마을회관 뒤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L=120m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350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75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1-16)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이든펠리스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황소카센타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L= 90m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650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75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2-78)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이든펠리스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L= 130m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150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75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남성리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2-326)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황간농협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뒤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L=220m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785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223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황간면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신흥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재가설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L=24m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4282" y="571480"/>
            <a:ext cx="878363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9-9.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기타현안업무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영동병원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귀골간도로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 실시설계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/1,050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공동주택관리비용 지원사업 대상지 설계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30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장미연립외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13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400</a:t>
            </a:r>
            <a:r>
              <a:rPr lang="ko-KR" altLang="en-US" sz="2400" b="1" spc="-30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spc="-3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농촌 주거환경개선사업추진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농촌주택개량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동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빈집정비 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동</a:t>
            </a:r>
            <a:endParaRPr lang="en-US" altLang="ko-KR" sz="2400" b="1" spc="-3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spc="-3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4282" y="3000372"/>
            <a:ext cx="8929718" cy="1357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공동주택 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개발행위허가 사업장 안전점검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일간지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30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감고을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소식지 게재</a:t>
            </a:r>
            <a:endParaRPr lang="en-US" altLang="ko-KR" sz="2400" b="1" spc="-3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76301</TotalTime>
  <Words>353</Words>
  <Application>Microsoft Office PowerPoint</Application>
  <PresentationFormat>화면 슬라이드 쇼(4:3)</PresentationFormat>
  <Paragraphs>96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12257</cp:revision>
  <dcterms:modified xsi:type="dcterms:W3CDTF">2019-01-30T08:34:01Z</dcterms:modified>
</cp:coreProperties>
</file>