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93755" r:id="rId1"/>
  </p:sldMasterIdLst>
  <p:notesMasterIdLst>
    <p:notesMasterId r:id="rId8"/>
  </p:notesMasterIdLst>
  <p:handoutMasterIdLst>
    <p:handoutMasterId r:id="rId9"/>
  </p:handoutMasterIdLst>
  <p:sldIdLst>
    <p:sldId id="5723" r:id="rId2"/>
    <p:sldId id="5797" r:id="rId3"/>
    <p:sldId id="5798" r:id="rId4"/>
    <p:sldId id="5800" r:id="rId5"/>
    <p:sldId id="5790" r:id="rId6"/>
    <p:sldId id="5801" r:id="rId7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pitchFamily="34" charset="0"/>
        <a:ea typeface="굴림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7EB23"/>
    <a:srgbClr val="FFFF00"/>
    <a:srgbClr val="3399FF"/>
    <a:srgbClr val="05AB0D"/>
    <a:srgbClr val="0000CC"/>
    <a:srgbClr val="00B036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265" autoAdjust="0"/>
    <p:restoredTop sz="96182" autoAdjust="0"/>
  </p:normalViewPr>
  <p:slideViewPr>
    <p:cSldViewPr>
      <p:cViewPr varScale="1">
        <p:scale>
          <a:sx n="104" d="100"/>
          <a:sy n="104" d="100"/>
        </p:scale>
        <p:origin x="294" y="120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653F8ED3-4514-4334-A666-5EC904104E4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94095058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39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39" y="9444038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A7F270E-907E-44A7-853D-F19385F24015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745872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A7F270E-907E-44A7-853D-F19385F24015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405869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0DB843-5E4A-4D82-AB6E-10A1434FECF6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62135C-BD01-483C-A5F0-F6CAE5D51A9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62EEF-12C4-4310-8CEC-DC94E6A4BFA4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4C8121-1D36-43ED-A80A-C27181C29F6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14AA77-B50A-4D32-A4DE-DA3D5A3B880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4E7C4A-0D6D-4853-BED7-436DE560666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BA67D-F123-42BB-8E9D-3897D33A315D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E28DE-5AD3-4CE8-A7C6-A43AFCB4136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F175C-C847-4153-BB73-5DF454C4C440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0D52F-A266-43A8-84EF-CDFB958FCD6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4BFE2-5B68-456D-977B-5EC5B5EE2F5A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317C88-7A2F-4D27-9B46-7D1577E45F3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BDB80F-1BFE-4F5D-8F67-2302ADC2F884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6716-FCCC-475E-A9D3-3541F11B98F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00983-9D3B-4555-8155-832374235293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3EACF3-8A0F-435E-99FC-09719B76372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366DF0-9385-4DEC-8A44-54C120229F3B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A1A932-127F-4E19-8174-7741A1D2CEF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4F3E95-2764-4A13-A395-817996198235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8EC25-D53E-4515-ADB5-DE60E273821F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5D0550-059E-4B60-AF9F-8609633D542F}" type="datetimeFigureOut">
              <a:rPr lang="ko-KR" altLang="en-US"/>
              <a:pPr>
                <a:defRPr/>
              </a:pPr>
              <a:t>2020-03-26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7EA62C-4E33-426F-90FC-7C4271EFB53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ea typeface="HY견고딕" pitchFamily="18" charset="-127"/>
              </a:defRPr>
            </a:lvl1pPr>
          </a:lstStyle>
          <a:p>
            <a:pPr>
              <a:defRPr/>
            </a:pPr>
            <a:fld id="{C0C2D467-92A6-4F0E-A311-BC94217BCF7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8461" r:id="rId1"/>
    <p:sldLayoutId id="2147588462" r:id="rId2"/>
    <p:sldLayoutId id="2147588463" r:id="rId3"/>
    <p:sldLayoutId id="2147588464" r:id="rId4"/>
    <p:sldLayoutId id="2147588465" r:id="rId5"/>
    <p:sldLayoutId id="2147588466" r:id="rId6"/>
    <p:sldLayoutId id="2147588467" r:id="rId7"/>
    <p:sldLayoutId id="2147588468" r:id="rId8"/>
    <p:sldLayoutId id="2147588469" r:id="rId9"/>
    <p:sldLayoutId id="2147588470" r:id="rId10"/>
    <p:sldLayoutId id="2147588471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5" y="0"/>
            <a:ext cx="9144000" cy="6858000"/>
          </a:xfrm>
          <a:prstGeom prst="rect">
            <a:avLst/>
          </a:prstGeom>
        </p:spPr>
      </p:pic>
      <p:graphicFrame>
        <p:nvGraphicFramePr>
          <p:cNvPr id="7" name="표 6"/>
          <p:cNvGraphicFramePr>
            <a:graphicFrameLocks noGrp="1"/>
          </p:cNvGraphicFramePr>
          <p:nvPr/>
        </p:nvGraphicFramePr>
        <p:xfrm>
          <a:off x="71438" y="71438"/>
          <a:ext cx="3048000" cy="77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</a:tblGrid>
              <a:tr h="7200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4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도시건축과</a:t>
                      </a:r>
                      <a:endParaRPr lang="ko-KR" altLang="en-US" sz="4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  <p:sp>
        <p:nvSpPr>
          <p:cNvPr id="13321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ko-KR" altLang="en-US"/>
          </a:p>
        </p:txBody>
      </p:sp>
      <p:sp>
        <p:nvSpPr>
          <p:cNvPr id="8194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028"/>
          <p:cNvSpPr>
            <a:spLocks noChangeArrowheads="1"/>
          </p:cNvSpPr>
          <p:nvPr/>
        </p:nvSpPr>
        <p:spPr bwMode="auto">
          <a:xfrm>
            <a:off x="108520" y="4100289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국토부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지역개발사업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10" name="표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116877"/>
              </p:ext>
            </p:extLst>
          </p:nvPr>
        </p:nvGraphicFramePr>
        <p:xfrm>
          <a:off x="319408" y="1136198"/>
          <a:ext cx="8357048" cy="2436817"/>
        </p:xfrm>
        <a:graphic>
          <a:graphicData uri="http://schemas.openxmlformats.org/drawingml/2006/table">
            <a:tbl>
              <a:tblPr firstRow="1" bandRow="1"/>
              <a:tblGrid>
                <a:gridCol w="2377436"/>
                <a:gridCol w="1657001"/>
                <a:gridCol w="1347661"/>
                <a:gridCol w="1820415"/>
                <a:gridCol w="1154535"/>
              </a:tblGrid>
              <a:tr h="502007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구간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중앙지구대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소화의원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완료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영동문화원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세무서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철거 및 포장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구교사거리</a:t>
                      </a:r>
                      <a:r>
                        <a:rPr kumimoji="0" lang="en-US" altLang="ko-KR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군청오거리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L=0.8km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4,000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공사집행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엘림전기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태일상가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L=0.6km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8696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경북상회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산림조합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L=0.7km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현지조사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Rectangle 1028"/>
          <p:cNvSpPr>
            <a:spLocks noChangeArrowheads="1"/>
          </p:cNvSpPr>
          <p:nvPr/>
        </p:nvSpPr>
        <p:spPr bwMode="auto">
          <a:xfrm>
            <a:off x="-36512" y="233586"/>
            <a:ext cx="9144000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8-1.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전선지중화사업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5101574"/>
              </p:ext>
            </p:extLst>
          </p:nvPr>
        </p:nvGraphicFramePr>
        <p:xfrm>
          <a:off x="357188" y="4997598"/>
          <a:ext cx="8429624" cy="1455738"/>
        </p:xfrm>
        <a:graphic>
          <a:graphicData uri="http://schemas.openxmlformats.org/drawingml/2006/table">
            <a:tbl>
              <a:tblPr firstRow="1" bandRow="1"/>
              <a:tblGrid>
                <a:gridCol w="2509805"/>
                <a:gridCol w="1376362"/>
                <a:gridCol w="1376362"/>
                <a:gridCol w="2024095"/>
                <a:gridCol w="1143000"/>
              </a:tblGrid>
              <a:tr h="417812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0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35" marB="4573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경부선 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영동가도교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확장사업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L= 220m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11,000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공사발주준비</a:t>
                      </a: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철도시설공단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89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햇살가득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ko-KR" altLang="en-US" sz="1400" b="0" i="0" u="none" strike="noStrike" cap="none" spc="-15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다담길</a:t>
                      </a:r>
                      <a:r>
                        <a:rPr kumimoji="0" lang="ko-KR" altLang="en-US" sz="1400" b="0" i="0" u="none" strike="noStrike" cap="none" spc="-15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조성사업</a:t>
                      </a:r>
                      <a:endParaRPr kumimoji="0" lang="en-US" altLang="ko-KR" sz="1400" b="0" i="0" u="none" strike="noStrike" cap="none" spc="-15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 575m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3,145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 공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흙막이</a:t>
                      </a: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-</a:t>
                      </a:r>
                      <a:endParaRPr kumimoji="0" lang="ko-KR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53" marB="4605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8"/>
          <p:cNvSpPr>
            <a:spLocks noChangeArrowheads="1"/>
          </p:cNvSpPr>
          <p:nvPr/>
        </p:nvSpPr>
        <p:spPr bwMode="auto">
          <a:xfrm>
            <a:off x="0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5" name="표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291335"/>
              </p:ext>
            </p:extLst>
          </p:nvPr>
        </p:nvGraphicFramePr>
        <p:xfrm>
          <a:off x="323528" y="1006001"/>
          <a:ext cx="8286751" cy="5735367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L=3,900m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8,700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(9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L=2,720m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6,350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영동병원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~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귀골간도로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L=450m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황간 남성근린공원 진입로 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2-326)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L=220m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2-81)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L=650m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동정리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회전교차로 설치공사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내접원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D=27m </a:t>
                      </a:r>
                    </a:p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교통섬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D=17m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650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토공 및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포장공</a:t>
                      </a: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2201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부대 진입도로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L=370m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3-10)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1,000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공사착공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고령자복지주택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L=510m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700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9133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매천리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2-64)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8"/>
          <p:cNvSpPr>
            <a:spLocks noChangeArrowheads="1"/>
          </p:cNvSpPr>
          <p:nvPr/>
        </p:nvSpPr>
        <p:spPr bwMode="auto">
          <a:xfrm>
            <a:off x="0" y="188640"/>
            <a:ext cx="9143999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2075" tIns="46038" rIns="92075" bIns="46038">
            <a:spAutoFit/>
          </a:bodyPr>
          <a:lstStyle/>
          <a:p>
            <a:pPr>
              <a:spcBef>
                <a:spcPct val="20000"/>
              </a:spcBef>
              <a:buFont typeface="Monotype Sorts"/>
              <a:buNone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8-2.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군계획도로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개설사업 추진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algn="just">
              <a:spcBef>
                <a:spcPct val="20000"/>
              </a:spcBef>
              <a:buFont typeface="Monotype Sorts"/>
              <a:buNone/>
            </a:pP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                                                                                                      (</a:t>
            </a:r>
            <a:r>
              <a:rPr lang="ko-KR" altLang="en-US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단위 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: </a:t>
            </a:r>
            <a:r>
              <a:rPr lang="ko-KR" altLang="en-US" sz="1600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백만원</a:t>
            </a:r>
            <a:r>
              <a:rPr lang="en-US" altLang="ko-KR" sz="1600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</a:t>
            </a:r>
          </a:p>
        </p:txBody>
      </p:sp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4084268"/>
              </p:ext>
            </p:extLst>
          </p:nvPr>
        </p:nvGraphicFramePr>
        <p:xfrm>
          <a:off x="323528" y="980728"/>
          <a:ext cx="8286751" cy="5568494"/>
        </p:xfrm>
        <a:graphic>
          <a:graphicData uri="http://schemas.openxmlformats.org/drawingml/2006/table">
            <a:tbl>
              <a:tblPr firstRow="1" bandRow="1"/>
              <a:tblGrid>
                <a:gridCol w="2357438"/>
                <a:gridCol w="1643063"/>
                <a:gridCol w="1336325"/>
                <a:gridCol w="1805102"/>
                <a:gridCol w="1144823"/>
              </a:tblGrid>
              <a:tr h="487550"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사업명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err="1" smtClean="0">
                          <a:latin typeface="HY헤드라인M" pitchFamily="18" charset="-127"/>
                          <a:ea typeface="HY헤드라인M" pitchFamily="18" charset="-127"/>
                        </a:rPr>
                        <a:t>사업량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사업비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ko-KR"/>
                      </a:defPPr>
                      <a:lvl1pPr marL="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1pPr>
                      <a:lvl2pPr marL="457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2pPr>
                      <a:lvl3pPr marL="914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3pPr>
                      <a:lvl4pPr marL="1371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4pPr>
                      <a:lvl5pPr marL="18288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5pPr>
                      <a:lvl6pPr marL="22860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6pPr>
                      <a:lvl7pPr marL="27432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7pPr>
                      <a:lvl8pPr marL="32004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8pPr>
                      <a:lvl9pPr marL="3657600" algn="l" defTabSz="914400" rtl="0" eaLnBrk="1" latinLnBrk="1" hangingPunct="1">
                        <a:defRPr sz="1800" b="1" kern="1200">
                          <a:solidFill>
                            <a:schemeClr val="lt1"/>
                          </a:solidFill>
                          <a:latin typeface="맑은 고딕"/>
                        </a:defRPr>
                      </a:lvl9pPr>
                    </a:lstStyle>
                    <a:p>
                      <a:pPr algn="ctr" latinLnBrk="1"/>
                      <a:r>
                        <a:rPr lang="ko-KR" altLang="en-US" sz="2000" b="1" dirty="0" smtClean="0">
                          <a:latin typeface="HY헤드라인M" pitchFamily="18" charset="-127"/>
                          <a:ea typeface="HY헤드라인M" pitchFamily="18" charset="-127"/>
                        </a:rPr>
                        <a:t>사업내용</a:t>
                      </a:r>
                      <a:endParaRPr lang="ko-KR" altLang="en-US" sz="2000" b="1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2000" b="1" dirty="0" smtClean="0">
                          <a:solidFill>
                            <a:schemeClr val="bg1"/>
                          </a:solidFill>
                          <a:latin typeface="HY헤드라인M" pitchFamily="18" charset="-127"/>
                          <a:ea typeface="HY헤드라인M" pitchFamily="18" charset="-127"/>
                        </a:rPr>
                        <a:t>비고</a:t>
                      </a:r>
                    </a:p>
                  </a:txBody>
                  <a:tcPr marL="91439" marR="91439" marT="45715" marB="45715" anchor="ctr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/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합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(17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L=3,920m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8,700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solidFill>
                        <a:sysClr val="window" lastClr="FFFFFF"/>
                      </a:solidFill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2147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 계 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(8</a:t>
                      </a:r>
                      <a:r>
                        <a:rPr kumimoji="0" lang="ko-KR" alt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지구</a:t>
                      </a: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)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L=1,200m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2,350</a:t>
                      </a: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92074" marR="92074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25939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부용리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500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34303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용산리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mpd="sng">
                      <a:solidFill>
                        <a:sysClr val="window" lastClr="FFFFFF"/>
                      </a:solidFill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L=250m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구촌리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2-225)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2-315)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350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1-302)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남성리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중로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3-304)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L=50m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8266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지봉리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2-406)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L=190m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300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51919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추풍령리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(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소로</a:t>
                      </a: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2-413) </a:t>
                      </a:r>
                      <a:r>
                        <a:rPr kumimoji="0" lang="ko-KR" altLang="en-US" sz="1400" b="0" i="0" u="none" strike="noStrike" cap="none" spc="0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군계획도로</a:t>
                      </a: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 개설공사</a:t>
                      </a:r>
                      <a:endParaRPr kumimoji="0" lang="en-US" altLang="ko-KR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L=30m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100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ko-KR" altLang="en-US" sz="1400" b="0" i="0" u="none" strike="noStrike" cap="none" spc="0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Y헤드라인M" pitchFamily="18" charset="-127"/>
                          <a:ea typeface="HY헤드라인M" pitchFamily="18" charset="-127"/>
                        </a:rPr>
                        <a:t>설계준공 및 보상협의</a:t>
                      </a: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400" b="0" i="0" u="none" strike="noStrike" cap="none" spc="0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L="107999" marR="107999" marT="46033" marB="46033" anchor="ctr" horzOverflow="overflow">
                    <a:lnL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ysClr val="window" lastClr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6818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134898" y="116632"/>
            <a:ext cx="879158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8-3.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소규모 지역개발사업 추진</a:t>
            </a:r>
            <a:endParaRPr lang="en-US" altLang="ko-KR" sz="2400" b="1" kern="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추진계획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(4. 1. ~ 4. 30.)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graphicFrame>
        <p:nvGraphicFramePr>
          <p:cNvPr id="9" name="표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1609615"/>
              </p:ext>
            </p:extLst>
          </p:nvPr>
        </p:nvGraphicFramePr>
        <p:xfrm>
          <a:off x="1139617" y="1124744"/>
          <a:ext cx="6600735" cy="12276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0147"/>
                <a:gridCol w="1320147"/>
                <a:gridCol w="1320147"/>
                <a:gridCol w="1320147"/>
                <a:gridCol w="1320147"/>
              </a:tblGrid>
              <a:tr h="685741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구 분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계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공사집행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집행완료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비고</a:t>
                      </a:r>
                      <a:endParaRPr lang="en-US" altLang="ko-KR" b="1" dirty="0" smtClean="0"/>
                    </a:p>
                  </a:txBody>
                  <a:tcPr anchor="ctr"/>
                </a:tc>
              </a:tr>
              <a:tr h="541880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b="1" dirty="0" smtClean="0"/>
                        <a:t>건 수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235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38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b="1" dirty="0" smtClean="0"/>
                        <a:t>197</a:t>
                      </a:r>
                      <a:endParaRPr lang="ko-KR" altLang="en-US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b="1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7105" y="2728935"/>
            <a:ext cx="8715375" cy="1639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8-4.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공동주택 관리비용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지원사업 추진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400,000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천원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금강타운아파트외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15</a:t>
            </a: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곳 단지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실시설계 및 집행</a:t>
            </a: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15991" y="4599392"/>
            <a:ext cx="8892513" cy="2285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3600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도시재생 인정사업 공모 신청</a:t>
            </a: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8,400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국비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5,000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spc="-15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지방비 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3,400</a:t>
            </a:r>
            <a:r>
              <a:rPr lang="ko-KR" altLang="en-US" sz="2400" b="1" kern="0" spc="-150" dirty="0" err="1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r>
              <a:rPr lang="en-US" altLang="ko-KR" sz="2400" b="1" kern="0" spc="-15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대상지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계산리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557-2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번지 외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필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구 소방서</a:t>
            </a:r>
            <a:r>
              <a:rPr lang="en-US" altLang="ko-KR" sz="2400" b="1" kern="0" dirty="0" smtClean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레인보우 </a:t>
            </a:r>
            <a:r>
              <a:rPr lang="ko-KR" altLang="en-US" sz="2400" b="1" kern="0" dirty="0" err="1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어울림센터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 신축 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동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지하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1, </a:t>
            </a:r>
            <a:r>
              <a:rPr lang="ko-KR" altLang="en-US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지상</a:t>
            </a:r>
            <a:r>
              <a:rPr lang="en-US" altLang="ko-KR" sz="2400" b="1" kern="0" dirty="0">
                <a:solidFill>
                  <a:prstClr val="black"/>
                </a:solidFill>
                <a:latin typeface="HY헤드라인M" pitchFamily="18" charset="-127"/>
                <a:ea typeface="HY헤드라인M" pitchFamily="18" charset="-127"/>
              </a:rPr>
              <a:t>2)</a:t>
            </a: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prstClr val="black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endParaRPr lang="en-US" altLang="ko-KR" sz="2400" b="1" kern="0" dirty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30000"/>
              </a:lnSpc>
              <a:buClr>
                <a:prstClr val="black"/>
              </a:buClr>
              <a:tabLst>
                <a:tab pos="4953000" algn="l"/>
              </a:tabLst>
              <a:defRPr/>
            </a:pPr>
            <a:endParaRPr lang="en-US" altLang="ko-KR" sz="2400" b="1" kern="0" dirty="0" smtClean="0">
              <a:solidFill>
                <a:prstClr val="black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79512" y="2816525"/>
            <a:ext cx="8783638" cy="21246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조성사업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대지위치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법화리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332-1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 일원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spc="-150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 업  비 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200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9512" y="4797152"/>
            <a:ext cx="878363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8-8.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다목적광장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쉼터 보수 착공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대지위치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백자전리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665-15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번지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 업  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60</a:t>
            </a:r>
            <a:r>
              <a:rPr lang="ko-KR" altLang="en-US" sz="2400" b="1" dirty="0" err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80850" y="620688"/>
            <a:ext cx="8783638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8-6.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도시형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취약지역생활여건개조사업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(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부용 새뜰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사업비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2,416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내   용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사회적협동조합 인가 신청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국토교통부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4213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76673</TotalTime>
  <Words>481</Words>
  <Application>Microsoft Office PowerPoint</Application>
  <PresentationFormat>화면 슬라이드 쇼(4:3)</PresentationFormat>
  <Paragraphs>171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6" baseType="lpstr">
      <vt:lpstr>HY견고딕</vt:lpstr>
      <vt:lpstr>HY헤드라인M</vt:lpstr>
      <vt:lpstr>Monotype Sorts</vt:lpstr>
      <vt:lpstr>굴림</vt:lpstr>
      <vt:lpstr>맑은 고딕</vt:lpstr>
      <vt:lpstr>Arial</vt:lpstr>
      <vt:lpstr>Symbol</vt:lpstr>
      <vt:lpstr>Times New Roman</vt:lpstr>
      <vt:lpstr>Wingdings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12292</cp:revision>
  <cp:lastPrinted>2020-02-26T01:53:47Z</cp:lastPrinted>
  <dcterms:modified xsi:type="dcterms:W3CDTF">2020-03-26T00:41:12Z</dcterms:modified>
</cp:coreProperties>
</file>