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3755" r:id="rId1"/>
  </p:sldMasterIdLst>
  <p:notesMasterIdLst>
    <p:notesMasterId r:id="rId7"/>
  </p:notesMasterIdLst>
  <p:handoutMasterIdLst>
    <p:handoutMasterId r:id="rId8"/>
  </p:handoutMasterIdLst>
  <p:sldIdLst>
    <p:sldId id="5723" r:id="rId2"/>
    <p:sldId id="5802" r:id="rId3"/>
    <p:sldId id="5798" r:id="rId4"/>
    <p:sldId id="5800" r:id="rId5"/>
    <p:sldId id="5797" r:id="rId6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">
          <p15:clr>
            <a:srgbClr val="A4A3A4"/>
          </p15:clr>
        </p15:guide>
        <p15:guide id="2" pos="2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 userDrawn="1">
          <p15:clr>
            <a:srgbClr val="A4A3A4"/>
          </p15:clr>
        </p15:guide>
        <p15:guide id="2" pos="214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7EB23"/>
    <a:srgbClr val="FFFF00"/>
    <a:srgbClr val="3399FF"/>
    <a:srgbClr val="05AB0D"/>
    <a:srgbClr val="0000CC"/>
    <a:srgbClr val="00B036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5" autoAdjust="0"/>
    <p:restoredTop sz="96182" autoAdjust="0"/>
  </p:normalViewPr>
  <p:slideViewPr>
    <p:cSldViewPr>
      <p:cViewPr varScale="1">
        <p:scale>
          <a:sx n="104" d="100"/>
          <a:sy n="104" d="100"/>
        </p:scale>
        <p:origin x="294" y="114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939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939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653F8ED3-4514-4334-A666-5EC904104E4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40950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939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676" y="4721225"/>
            <a:ext cx="4993851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939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AA7F270E-907E-44A7-853D-F19385F2401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745872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DB843-5E4A-4D82-AB6E-10A1434FECF6}" type="datetimeFigureOut">
              <a:rPr lang="ko-KR" altLang="en-US"/>
              <a:pPr>
                <a:defRPr/>
              </a:pPr>
              <a:t>2020-09-21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2135C-BD01-483C-A5F0-F6CAE5D51A9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62EEF-12C4-4310-8CEC-DC94E6A4BFA4}" type="datetimeFigureOut">
              <a:rPr lang="ko-KR" altLang="en-US"/>
              <a:pPr>
                <a:defRPr/>
              </a:pPr>
              <a:t>2020-09-21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C8121-1D36-43ED-A80A-C27181C29F6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4AA77-B50A-4D32-A4DE-DA3D5A3B880F}" type="datetimeFigureOut">
              <a:rPr lang="ko-KR" altLang="en-US"/>
              <a:pPr>
                <a:defRPr/>
              </a:pPr>
              <a:t>2020-09-21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E7C4A-0D6D-4853-BED7-436DE560666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BA67D-F123-42BB-8E9D-3897D33A315D}" type="datetimeFigureOut">
              <a:rPr lang="ko-KR" altLang="en-US"/>
              <a:pPr>
                <a:defRPr/>
              </a:pPr>
              <a:t>2020-09-21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E28DE-5AD3-4CE8-A7C6-A43AFCB4136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F175C-C847-4153-BB73-5DF454C4C440}" type="datetimeFigureOut">
              <a:rPr lang="ko-KR" altLang="en-US"/>
              <a:pPr>
                <a:defRPr/>
              </a:pPr>
              <a:t>2020-09-21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0D52F-A266-43A8-84EF-CDFB958FCD6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4BFE2-5B68-456D-977B-5EC5B5EE2F5A}" type="datetimeFigureOut">
              <a:rPr lang="ko-KR" altLang="en-US"/>
              <a:pPr>
                <a:defRPr/>
              </a:pPr>
              <a:t>2020-09-21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17C88-7A2F-4D27-9B46-7D1577E45F3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DB80F-1BFE-4F5D-8F67-2302ADC2F884}" type="datetimeFigureOut">
              <a:rPr lang="ko-KR" altLang="en-US"/>
              <a:pPr>
                <a:defRPr/>
              </a:pPr>
              <a:t>2020-09-21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66716-FCCC-475E-A9D3-3541F11B98F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00983-9D3B-4555-8155-832374235293}" type="datetimeFigureOut">
              <a:rPr lang="ko-KR" altLang="en-US"/>
              <a:pPr>
                <a:defRPr/>
              </a:pPr>
              <a:t>2020-09-21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EACF3-8A0F-435E-99FC-09719B76372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66DF0-9385-4DEC-8A44-54C120229F3B}" type="datetimeFigureOut">
              <a:rPr lang="ko-KR" altLang="en-US"/>
              <a:pPr>
                <a:defRPr/>
              </a:pPr>
              <a:t>2020-09-21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1A932-127F-4E19-8174-7741A1D2CEF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F3E95-2764-4A13-A395-817996198235}" type="datetimeFigureOut">
              <a:rPr lang="ko-KR" altLang="en-US"/>
              <a:pPr>
                <a:defRPr/>
              </a:pPr>
              <a:t>2020-09-21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8EC25-D53E-4515-ADB5-DE60E273821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D0550-059E-4B60-AF9F-8609633D542F}" type="datetimeFigureOut">
              <a:rPr lang="ko-KR" altLang="en-US"/>
              <a:pPr>
                <a:defRPr/>
              </a:pPr>
              <a:t>2020-09-21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EA62C-4E33-426F-90FC-7C4271EFB53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HY견고딕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HY견고딕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HY견고딕" pitchFamily="18" charset="-127"/>
              </a:defRPr>
            </a:lvl1pPr>
          </a:lstStyle>
          <a:p>
            <a:pPr>
              <a:defRPr/>
            </a:pPr>
            <a:fld id="{C0C2D467-92A6-4F0E-A311-BC94217BCF7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8461" r:id="rId1"/>
    <p:sldLayoutId id="2147588462" r:id="rId2"/>
    <p:sldLayoutId id="2147588463" r:id="rId3"/>
    <p:sldLayoutId id="2147588464" r:id="rId4"/>
    <p:sldLayoutId id="2147588465" r:id="rId5"/>
    <p:sldLayoutId id="2147588466" r:id="rId6"/>
    <p:sldLayoutId id="2147588467" r:id="rId7"/>
    <p:sldLayoutId id="2147588468" r:id="rId8"/>
    <p:sldLayoutId id="2147588469" r:id="rId9"/>
    <p:sldLayoutId id="2147588470" r:id="rId10"/>
    <p:sldLayoutId id="2147588471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54" y="0"/>
            <a:ext cx="9144000" cy="6858000"/>
          </a:xfrm>
          <a:prstGeom prst="rect">
            <a:avLst/>
          </a:prstGeom>
        </p:spPr>
      </p:pic>
      <p:sp>
        <p:nvSpPr>
          <p:cNvPr id="13321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820163"/>
              </p:ext>
            </p:extLst>
          </p:nvPr>
        </p:nvGraphicFramePr>
        <p:xfrm>
          <a:off x="71438" y="59472"/>
          <a:ext cx="3048000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</a:tblGrid>
              <a:tr h="720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도시건축과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803515"/>
              </p:ext>
            </p:extLst>
          </p:nvPr>
        </p:nvGraphicFramePr>
        <p:xfrm>
          <a:off x="463424" y="1262051"/>
          <a:ext cx="8357048" cy="2058365"/>
        </p:xfrm>
        <a:graphic>
          <a:graphicData uri="http://schemas.openxmlformats.org/drawingml/2006/table">
            <a:tbl>
              <a:tblPr firstRow="1" bandRow="1"/>
              <a:tblGrid>
                <a:gridCol w="2377436"/>
                <a:gridCol w="1657001"/>
                <a:gridCol w="1347661"/>
                <a:gridCol w="1820415"/>
                <a:gridCol w="1154535"/>
              </a:tblGrid>
              <a:tr h="502007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구간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사업량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사업비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사업내용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3869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구교사거리</a:t>
                      </a: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~</a:t>
                      </a:r>
                      <a:r>
                        <a:rPr kumimoji="0" lang="ko-KR" altLang="en-US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군청오거리</a:t>
                      </a:r>
                      <a:endParaRPr kumimoji="0" lang="en-US" altLang="ko-KR" sz="1400" b="0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L=0.8km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4,000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 사 중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구교로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전선지중화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869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엘림전기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~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태일상가</a:t>
                      </a:r>
                      <a:endParaRPr kumimoji="0" lang="en-US" altLang="ko-KR" sz="1400" b="0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L=0.6km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3,000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설 계 중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특화거리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전선지중화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869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경북상회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~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산림조합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L=0.7km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3,000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설 계 중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피난민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전선지중화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028"/>
          <p:cNvSpPr>
            <a:spLocks noChangeArrowheads="1"/>
          </p:cNvSpPr>
          <p:nvPr/>
        </p:nvSpPr>
        <p:spPr bwMode="auto">
          <a:xfrm>
            <a:off x="107504" y="395259"/>
            <a:ext cx="9036496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20000"/>
              </a:spcBef>
              <a:buFont typeface="Monotype Sorts"/>
              <a:buNone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6-1.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전선지중화사업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추진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algn="just">
              <a:spcBef>
                <a:spcPct val="20000"/>
              </a:spcBef>
              <a:buFont typeface="Monotype Sorts"/>
              <a:buNone/>
            </a:pP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                                                                                                    (</a:t>
            </a:r>
            <a:r>
              <a:rPr lang="ko-KR" altLang="en-US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단위 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</a:t>
            </a:r>
            <a:r>
              <a:rPr lang="ko-KR" altLang="en-US" sz="16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백만원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</a:t>
            </a:r>
          </a:p>
        </p:txBody>
      </p:sp>
      <p:sp>
        <p:nvSpPr>
          <p:cNvPr id="5" name="Rectangle 1028"/>
          <p:cNvSpPr>
            <a:spLocks noChangeArrowheads="1"/>
          </p:cNvSpPr>
          <p:nvPr/>
        </p:nvSpPr>
        <p:spPr bwMode="auto">
          <a:xfrm>
            <a:off x="180528" y="3956273"/>
            <a:ext cx="8678292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20000"/>
              </a:spcBef>
              <a:buFont typeface="Monotype Sorts"/>
              <a:buNone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6-2.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국토부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지역개발사업 추진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algn="just">
              <a:spcBef>
                <a:spcPct val="20000"/>
              </a:spcBef>
              <a:buFont typeface="Monotype Sorts"/>
              <a:buNone/>
            </a:pP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                                                                                                  </a:t>
            </a:r>
            <a:r>
              <a:rPr lang="en-US" altLang="ko-KR" sz="16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</a:t>
            </a:r>
            <a:r>
              <a:rPr lang="ko-KR" altLang="en-US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단위 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</a:t>
            </a:r>
            <a:r>
              <a:rPr lang="ko-KR" altLang="en-US" sz="16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백만원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021676"/>
              </p:ext>
            </p:extLst>
          </p:nvPr>
        </p:nvGraphicFramePr>
        <p:xfrm>
          <a:off x="429196" y="4853582"/>
          <a:ext cx="8429624" cy="1455738"/>
        </p:xfrm>
        <a:graphic>
          <a:graphicData uri="http://schemas.openxmlformats.org/drawingml/2006/table">
            <a:tbl>
              <a:tblPr firstRow="1" bandRow="1"/>
              <a:tblGrid>
                <a:gridCol w="2509805"/>
                <a:gridCol w="1376362"/>
                <a:gridCol w="1376362"/>
                <a:gridCol w="2024095"/>
                <a:gridCol w="1143000"/>
              </a:tblGrid>
              <a:tr h="417812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사업명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35" marB="4573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사업량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35" marB="4573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사업비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35" marB="4573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사업내용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35" marB="45735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0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</a:p>
                  </a:txBody>
                  <a:tcPr marL="91439" marR="91439" marT="45735" marB="4573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518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경부선 </a:t>
                      </a: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영동가도교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확장사업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53" marB="46053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L= 220m</a:t>
                      </a:r>
                    </a:p>
                  </a:txBody>
                  <a:tcPr marL="107999" marR="107999" marT="46053" marB="4605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11,000</a:t>
                      </a:r>
                    </a:p>
                  </a:txBody>
                  <a:tcPr marL="107999" marR="107999" marT="46053" marB="4605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공사착공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철도시설공단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107999" marR="107999" marT="46053" marB="4605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-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53" marB="4605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8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영동 </a:t>
                      </a:r>
                      <a:r>
                        <a:rPr kumimoji="0" lang="ko-KR" altLang="en-US" sz="1400" b="0" i="0" u="none" strike="noStrike" cap="none" spc="-1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햇살가득</a:t>
                      </a:r>
                      <a:r>
                        <a:rPr kumimoji="0" lang="ko-KR" altLang="en-US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0" lang="ko-KR" altLang="en-US" sz="1400" b="0" i="0" u="none" strike="noStrike" cap="none" spc="-1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다담길</a:t>
                      </a:r>
                      <a:r>
                        <a:rPr kumimoji="0" lang="ko-KR" altLang="en-US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조성사업</a:t>
                      </a:r>
                      <a:endParaRPr kumimoji="0" lang="en-US" altLang="ko-KR" sz="1400" b="0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53" marB="46053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 575m</a:t>
                      </a:r>
                    </a:p>
                  </a:txBody>
                  <a:tcPr marL="107999" marR="107999" marT="46053" marB="4605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3,145</a:t>
                      </a:r>
                    </a:p>
                  </a:txBody>
                  <a:tcPr marL="107999" marR="107999" marT="46053" marB="4605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차분 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구조물공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107999" marR="107999" marT="46053" marB="4605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-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53" marB="4605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693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8"/>
          <p:cNvSpPr>
            <a:spLocks noChangeArrowheads="1"/>
          </p:cNvSpPr>
          <p:nvPr/>
        </p:nvSpPr>
        <p:spPr bwMode="auto">
          <a:xfrm>
            <a:off x="0" y="548680"/>
            <a:ext cx="9143999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20000"/>
              </a:spcBef>
              <a:buFont typeface="Monotype Sorts"/>
              <a:buNone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6-3.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군계획도로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개설사업 추진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algn="just">
              <a:spcBef>
                <a:spcPct val="20000"/>
              </a:spcBef>
              <a:buFont typeface="Monotype Sorts"/>
              <a:buNone/>
            </a:pP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                                                                                                    (</a:t>
            </a:r>
            <a:r>
              <a:rPr lang="ko-KR" altLang="en-US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단위 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</a:t>
            </a:r>
            <a:r>
              <a:rPr lang="ko-KR" altLang="en-US" sz="16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백만원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045710"/>
              </p:ext>
            </p:extLst>
          </p:nvPr>
        </p:nvGraphicFramePr>
        <p:xfrm>
          <a:off x="323528" y="1438049"/>
          <a:ext cx="8286751" cy="4776518"/>
        </p:xfrm>
        <a:graphic>
          <a:graphicData uri="http://schemas.openxmlformats.org/drawingml/2006/table">
            <a:tbl>
              <a:tblPr firstRow="1" bandRow="1"/>
              <a:tblGrid>
                <a:gridCol w="2357438"/>
                <a:gridCol w="1643063"/>
                <a:gridCol w="1336325"/>
                <a:gridCol w="1805102"/>
                <a:gridCol w="1144823"/>
              </a:tblGrid>
              <a:tr h="48755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사업명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사업량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사업비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사업내용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4429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합 계 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(15</a:t>
                      </a: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지구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2074" marR="92074" marT="46033" marB="46033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L=2,600m</a:t>
                      </a: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5,500</a:t>
                      </a: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7777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영동병원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~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귀골간도로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L=450m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1,000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8266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남성리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2-326)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L=220m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보상결정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8266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동정리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2-81)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L=650m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1,000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구조물공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8266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2201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부대 진입도로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L=370m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소규모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환경영향평가 협의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8266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설계리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3-10)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L=250m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1,000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구조물공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133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부용리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고령자복지주택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L=510m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700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보상결정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133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매천리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2-64)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L=150m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800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토 공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ChangeArrowheads="1"/>
          </p:cNvSpPr>
          <p:nvPr/>
        </p:nvSpPr>
        <p:spPr bwMode="auto">
          <a:xfrm>
            <a:off x="108521" y="1124744"/>
            <a:ext cx="9143999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20000"/>
              </a:spcBef>
              <a:buFont typeface="Monotype Sorts"/>
              <a:buNone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6-3.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군계획도로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개설사업 추진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algn="just">
              <a:spcBef>
                <a:spcPct val="20000"/>
              </a:spcBef>
              <a:buFont typeface="Monotype Sorts"/>
              <a:buNone/>
            </a:pP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                                                                                                    (</a:t>
            </a:r>
            <a:r>
              <a:rPr lang="ko-KR" altLang="en-US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단위 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</a:t>
            </a:r>
            <a:r>
              <a:rPr lang="ko-KR" altLang="en-US" sz="16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백만원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784552"/>
              </p:ext>
            </p:extLst>
          </p:nvPr>
        </p:nvGraphicFramePr>
        <p:xfrm>
          <a:off x="323528" y="1997988"/>
          <a:ext cx="8286751" cy="3753564"/>
        </p:xfrm>
        <a:graphic>
          <a:graphicData uri="http://schemas.openxmlformats.org/drawingml/2006/table">
            <a:tbl>
              <a:tblPr firstRow="1" bandRow="1"/>
              <a:tblGrid>
                <a:gridCol w="2357438"/>
                <a:gridCol w="1643063"/>
                <a:gridCol w="1336325"/>
                <a:gridCol w="1805102"/>
                <a:gridCol w="1144823"/>
              </a:tblGrid>
              <a:tr h="441196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사업명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사업량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사업비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사업내용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4429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 계 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(5</a:t>
                      </a: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지구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2074" marR="92074" marT="46033" marB="46033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L=850m</a:t>
                      </a: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1,450</a:t>
                      </a: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4303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용산리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2-213)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L=250m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350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8266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구촌리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2-225)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L=100m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250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8266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남성리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2-315)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L=300m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350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8266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남성리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1-302)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L=150m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026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남성리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중로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3-304)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L=50m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818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7504" y="332656"/>
            <a:ext cx="871537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600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6-4. 2020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년도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황간면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소규모 도시재생사업 </a:t>
            </a:r>
            <a:endParaRPr lang="ko-KR" altLang="en-US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대상지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황간역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일원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사업비 </a:t>
            </a:r>
            <a:r>
              <a:rPr lang="en-US" altLang="ko-KR" sz="2400" b="1" kern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kern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100,000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천원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국비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  용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역광장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무대설치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역량강화 용역 발주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등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05097" y="4954848"/>
            <a:ext cx="8715375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600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6-6.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임대사업자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등록주택 자동말소 처리 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내용 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폐지유형 </a:t>
            </a:r>
            <a:r>
              <a:rPr lang="ko-KR" altLang="en-US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등록 임대주택의 자동말소 처리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자동</a:t>
            </a:r>
            <a:r>
              <a:rPr lang="ko-KR" altLang="en-US" sz="28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말소대상 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폐지대상 임대주택 </a:t>
            </a:r>
            <a:r>
              <a:rPr lang="en-US" altLang="ko-KR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314</a:t>
            </a:r>
            <a:r>
              <a:rPr lang="ko-KR" altLang="en-US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호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07504" y="2710072"/>
            <a:ext cx="8715375" cy="215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600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6-5. 2020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년도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황간면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도시재생뉴딜사업 공모 확정</a:t>
            </a:r>
            <a:endParaRPr lang="ko-KR" altLang="en-US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대상지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옥포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리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사업유형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우리동네살리기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사업비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8,400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국비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40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억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도비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6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억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군비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38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억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  용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균형발전특별위원회 개최 후 확정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77332</TotalTime>
  <Words>344</Words>
  <Application>Microsoft Office PowerPoint</Application>
  <PresentationFormat>화면 슬라이드 쇼(4:3)</PresentationFormat>
  <Paragraphs>125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5" baseType="lpstr">
      <vt:lpstr>HY견고딕</vt:lpstr>
      <vt:lpstr>HY헤드라인M</vt:lpstr>
      <vt:lpstr>Monotype Sorts</vt:lpstr>
      <vt:lpstr>굴림</vt:lpstr>
      <vt:lpstr>맑은 고딕</vt:lpstr>
      <vt:lpstr>Arial</vt:lpstr>
      <vt:lpstr>Symbol</vt:lpstr>
      <vt:lpstr>Times New Roman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영동 공돌이 공순이 회사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12323</cp:revision>
  <cp:lastPrinted>2020-09-21T07:53:01Z</cp:lastPrinted>
  <dcterms:modified xsi:type="dcterms:W3CDTF">2020-09-21T08:04:14Z</dcterms:modified>
</cp:coreProperties>
</file>