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6"/>
  </p:notesMasterIdLst>
  <p:handoutMasterIdLst>
    <p:handoutMasterId r:id="rId7"/>
  </p:handoutMasterIdLst>
  <p:sldIdLst>
    <p:sldId id="5671" r:id="rId2"/>
    <p:sldId id="5674" r:id="rId3"/>
    <p:sldId id="5676" r:id="rId4"/>
    <p:sldId id="5679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1028"/>
          <p:cNvSpPr>
            <a:spLocks noChangeArrowheads="1"/>
          </p:cNvSpPr>
          <p:nvPr/>
        </p:nvSpPr>
        <p:spPr bwMode="auto">
          <a:xfrm>
            <a:off x="142844" y="142852"/>
            <a:ext cx="8713788" cy="81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Group 44"/>
          <p:cNvGraphicFramePr>
            <a:graphicFrameLocks noGrp="1"/>
          </p:cNvGraphicFramePr>
          <p:nvPr/>
        </p:nvGraphicFramePr>
        <p:xfrm>
          <a:off x="785786" y="1000108"/>
          <a:ext cx="7429552" cy="3143272"/>
        </p:xfrm>
        <a:graphic>
          <a:graphicData uri="http://schemas.openxmlformats.org/drawingml/2006/table">
            <a:tbl>
              <a:tblPr/>
              <a:tblGrid>
                <a:gridCol w="2357454"/>
                <a:gridCol w="1500198"/>
                <a:gridCol w="1428760"/>
                <a:gridCol w="2143140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( 6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L=836m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3,250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2-56)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 50m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신양아파트뒤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L=149m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1-16,17)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L=166m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 56m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2-411)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L=115m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550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357694"/>
            <a:ext cx="8783638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업무추진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4.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~4. 30.(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허가에 따른 부서 협의 및 현지 확인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Group 44"/>
          <p:cNvGraphicFramePr>
            <a:graphicFrameLocks noGrp="1"/>
          </p:cNvGraphicFramePr>
          <p:nvPr/>
        </p:nvGraphicFramePr>
        <p:xfrm>
          <a:off x="785786" y="5786454"/>
          <a:ext cx="7572428" cy="868781"/>
        </p:xfrm>
        <a:graphic>
          <a:graphicData uri="http://schemas.openxmlformats.org/drawingml/2006/table">
            <a:tbl>
              <a:tblPr/>
              <a:tblGrid>
                <a:gridCol w="1000132"/>
                <a:gridCol w="1000164"/>
                <a:gridCol w="2071702"/>
                <a:gridCol w="1285884"/>
                <a:gridCol w="2214546"/>
              </a:tblGrid>
              <a:tr h="470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산지전용</a:t>
                      </a: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벌채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농지전용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개인하수처리시설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37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42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당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~4. 30.(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5,664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공사계약 및 공사착공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집행현황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(</a:t>
            </a:r>
            <a:r>
              <a:rPr lang="ko-KR" altLang="en-US" sz="1500" b="1" dirty="0" smtClean="0"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5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15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15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000" dirty="0" smtClean="0">
                <a:latin typeface="HY헤드라인M" pitchFamily="18" charset="-127"/>
                <a:ea typeface="HY헤드라인M" pitchFamily="18" charset="-127"/>
              </a:rPr>
              <a:t>공사장 안전사고 예방 지도철저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1400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</a:t>
            </a: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Group 44"/>
          <p:cNvGraphicFramePr>
            <a:graphicFrameLocks noGrp="1"/>
          </p:cNvGraphicFramePr>
          <p:nvPr/>
        </p:nvGraphicFramePr>
        <p:xfrm>
          <a:off x="857224" y="2714620"/>
          <a:ext cx="7643866" cy="1000132"/>
        </p:xfrm>
        <a:graphic>
          <a:graphicData uri="http://schemas.openxmlformats.org/drawingml/2006/table">
            <a:tbl>
              <a:tblPr/>
              <a:tblGrid>
                <a:gridCol w="1428760"/>
                <a:gridCol w="1428760"/>
                <a:gridCol w="1571636"/>
                <a:gridCol w="1643074"/>
                <a:gridCol w="1571636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계약중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집행준비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금액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147/5,664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113/4,277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11/467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23/920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4357694"/>
            <a:ext cx="878363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 조성사업 공사집행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280-1(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노천중리마을회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주차장포장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복합경기장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파고라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140)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285728"/>
            <a:ext cx="878363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농촌주택개량사업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노후∙불량 주택개량 및 농촌환경 개선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1,800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360,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1,440)</a:t>
            </a:r>
            <a:endParaRPr lang="en-US" altLang="ko-KR" sz="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dirty="0" smtClean="0">
                <a:latin typeface="HY헤드라인M" pitchFamily="18" charset="-127"/>
                <a:ea typeface="HY헤드라인M" pitchFamily="18" charset="-127"/>
              </a:rPr>
              <a:t>동당 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0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000" dirty="0" smtClean="0">
                <a:latin typeface="HY헤드라인M" pitchFamily="18" charset="-127"/>
                <a:ea typeface="HY헤드라인M" pitchFamily="18" charset="-127"/>
              </a:rPr>
              <a:t> 이내 융자 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000" dirty="0" smtClean="0">
                <a:latin typeface="HY헤드라인M" pitchFamily="18" charset="-127"/>
                <a:ea typeface="HY헤드라인M" pitchFamily="18" charset="-127"/>
              </a:rPr>
              <a:t>년 거치 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000" dirty="0" smtClean="0">
                <a:latin typeface="HY헤드라인M" pitchFamily="18" charset="-127"/>
                <a:ea typeface="HY헤드라인M" pitchFamily="18" charset="-127"/>
              </a:rPr>
              <a:t>년 상환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dirty="0" smtClean="0">
                <a:latin typeface="HY헤드라인M" pitchFamily="18" charset="-127"/>
                <a:ea typeface="HY헤드라인M" pitchFamily="18" charset="-127"/>
              </a:rPr>
              <a:t>연리 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</a:rPr>
              <a:t>2.7%</a:t>
            </a:r>
            <a:endParaRPr lang="ko-KR" altLang="en-US" sz="20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214686"/>
            <a:ext cx="878363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마을게시판사업 공사집행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마을게시판 제작 및 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67654</TotalTime>
  <Words>331</Words>
  <Application>Microsoft Office PowerPoint</Application>
  <PresentationFormat>화면 슬라이드 쇼(4:3)</PresentationFormat>
  <Paragraphs>91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10979</cp:revision>
  <dcterms:modified xsi:type="dcterms:W3CDTF">2015-03-25T08:28:47Z</dcterms:modified>
</cp:coreProperties>
</file>