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9" r:id="rId4"/>
    <p:sldId id="263" r:id="rId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8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2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534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371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773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5648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5985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6230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496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606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79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1060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133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8928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374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4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289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6248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3040-104F-4C25-AC40-234FC77FA702}" type="datetimeFigureOut">
              <a:rPr lang="ko-KR" altLang="en-US" smtClean="0"/>
              <a:t>2022-05-31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092C4EF-360C-47A9-A4E9-63661044B39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0146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  <p:sldLayoutId id="2147483788" r:id="rId15"/>
    <p:sldLayoutId id="2147483789" r:id="rId16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81000" y="1371479"/>
            <a:ext cx="11368074" cy="1389185"/>
          </a:xfrm>
        </p:spPr>
        <p:txBody>
          <a:bodyPr/>
          <a:lstStyle/>
          <a:p>
            <a:pPr algn="ctr"/>
            <a:r>
              <a:rPr lang="ko-KR" altLang="en-US" sz="3200" b="1" dirty="0">
                <a:solidFill>
                  <a:schemeClr val="tx1"/>
                </a:solidFill>
              </a:rPr>
              <a:t>포도 </a:t>
            </a:r>
            <a:r>
              <a:rPr lang="en-US" altLang="ko-KR" sz="3200" b="1" dirty="0">
                <a:solidFill>
                  <a:schemeClr val="tx1"/>
                </a:solidFill>
              </a:rPr>
              <a:t>‘</a:t>
            </a:r>
            <a:r>
              <a:rPr lang="ko-KR" altLang="en-US" sz="3200" b="1" dirty="0" err="1">
                <a:solidFill>
                  <a:schemeClr val="tx1"/>
                </a:solidFill>
              </a:rPr>
              <a:t>샤인머스켓</a:t>
            </a:r>
            <a:r>
              <a:rPr lang="en-US" altLang="ko-KR" sz="3200" b="1" dirty="0">
                <a:solidFill>
                  <a:schemeClr val="tx1"/>
                </a:solidFill>
              </a:rPr>
              <a:t>’ </a:t>
            </a:r>
            <a:r>
              <a:rPr lang="ko-KR" altLang="en-US" sz="3200" b="1" dirty="0" err="1">
                <a:solidFill>
                  <a:schemeClr val="tx1"/>
                </a:solidFill>
              </a:rPr>
              <a:t>파밤나방</a:t>
            </a:r>
            <a:r>
              <a:rPr lang="ko-KR" altLang="en-US" sz="3200" b="1" dirty="0">
                <a:solidFill>
                  <a:schemeClr val="tx1"/>
                </a:solidFill>
              </a:rPr>
              <a:t> 발생 및 방제 적기</a:t>
            </a:r>
          </a:p>
        </p:txBody>
      </p:sp>
      <p:pic>
        <p:nvPicPr>
          <p:cNvPr id="1025" name="_x408142784" descr="EMB000035e02a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50" y="4982077"/>
            <a:ext cx="530225" cy="455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직사각형 4"/>
          <p:cNvSpPr/>
          <p:nvPr/>
        </p:nvSpPr>
        <p:spPr>
          <a:xfrm>
            <a:off x="6778675" y="4713211"/>
            <a:ext cx="3751027" cy="7693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 fontAlgn="base">
              <a:lnSpc>
                <a:spcPct val="160000"/>
              </a:lnSpc>
            </a:pPr>
            <a:r>
              <a:rPr lang="ko-KR" altLang="en-US" sz="3200" b="1" kern="0" spc="-110" dirty="0">
                <a:solidFill>
                  <a:srgbClr val="000000"/>
                </a:solidFill>
                <a:latin typeface="+mj-ea"/>
                <a:ea typeface="+mj-ea"/>
              </a:rPr>
              <a:t>충청북도농업기술원</a:t>
            </a:r>
            <a:endParaRPr lang="ko-KR" altLang="en-US" sz="3200" b="1" kern="0" spc="0" dirty="0">
              <a:solidFill>
                <a:srgbClr val="000000"/>
              </a:solidFill>
              <a:effectLst/>
              <a:latin typeface="+mj-ea"/>
              <a:ea typeface="+mj-ea"/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8359" y="4947910"/>
            <a:ext cx="523948" cy="523948"/>
          </a:xfrm>
          <a:prstGeom prst="rect">
            <a:avLst/>
          </a:prstGeom>
        </p:spPr>
      </p:pic>
      <p:sp>
        <p:nvSpPr>
          <p:cNvPr id="10" name="직사각형 9"/>
          <p:cNvSpPr/>
          <p:nvPr/>
        </p:nvSpPr>
        <p:spPr>
          <a:xfrm>
            <a:off x="3572984" y="4713745"/>
            <a:ext cx="2236510" cy="772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dist" fontAlgn="base">
              <a:lnSpc>
                <a:spcPct val="160000"/>
              </a:lnSpc>
            </a:pPr>
            <a:r>
              <a:rPr lang="ko-KR" altLang="en-US" sz="3200" b="1" kern="0" spc="0" dirty="0">
                <a:solidFill>
                  <a:srgbClr val="000000"/>
                </a:solidFill>
                <a:effectLst/>
                <a:latin typeface="+mj-ea"/>
                <a:ea typeface="+mj-ea"/>
              </a:rPr>
              <a:t>농촌진흥청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8C86BC-48C0-4AA9-B7F3-11F8E302D994}"/>
              </a:ext>
            </a:extLst>
          </p:cNvPr>
          <p:cNvSpPr txBox="1"/>
          <p:nvPr/>
        </p:nvSpPr>
        <p:spPr>
          <a:xfrm>
            <a:off x="7120467" y="334389"/>
            <a:ext cx="5071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/>
              <a:t>영농활용기술 번호 </a:t>
            </a:r>
            <a:r>
              <a:rPr lang="en-US" altLang="ko-KR" b="1" dirty="0"/>
              <a:t>: </a:t>
            </a:r>
            <a:r>
              <a:rPr lang="ko-KR" altLang="en-US" b="1" dirty="0"/>
              <a:t>재배관리 </a:t>
            </a:r>
            <a:r>
              <a:rPr lang="en-US" altLang="ko-KR" b="1" dirty="0"/>
              <a:t>33(2022</a:t>
            </a:r>
            <a:r>
              <a:rPr lang="ko-KR" altLang="en-US" b="1" dirty="0"/>
              <a:t>년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274370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7666" y="626691"/>
            <a:ext cx="8596668" cy="732090"/>
          </a:xfrm>
        </p:spPr>
        <p:txBody>
          <a:bodyPr>
            <a:normAutofit/>
          </a:bodyPr>
          <a:lstStyle/>
          <a:p>
            <a:pPr algn="ctr"/>
            <a:r>
              <a:rPr lang="en-US" altLang="ko-KR" sz="4000" b="1" dirty="0">
                <a:solidFill>
                  <a:srgbClr val="7030A0"/>
                </a:solidFill>
              </a:rPr>
              <a:t>1. </a:t>
            </a:r>
            <a:r>
              <a:rPr lang="ko-KR" altLang="en-US" sz="4000" b="1" dirty="0">
                <a:solidFill>
                  <a:srgbClr val="7030A0"/>
                </a:solidFill>
              </a:rPr>
              <a:t>배   경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54023" y="2139112"/>
            <a:ext cx="10165419" cy="4422553"/>
          </a:xfrm>
        </p:spPr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ko-KR" altLang="en-US" sz="2400" b="1" dirty="0" err="1">
                <a:latin typeface="+mj-ea"/>
                <a:ea typeface="+mj-ea"/>
              </a:rPr>
              <a:t>샤인머스켓</a:t>
            </a:r>
            <a:r>
              <a:rPr lang="ko-KR" altLang="en-US" sz="2400" b="1" dirty="0">
                <a:latin typeface="+mj-ea"/>
                <a:ea typeface="+mj-ea"/>
              </a:rPr>
              <a:t> 잎은 </a:t>
            </a:r>
            <a:r>
              <a:rPr lang="ko-KR" altLang="en-US" sz="2400" b="1" dirty="0" err="1">
                <a:latin typeface="+mj-ea"/>
                <a:ea typeface="+mj-ea"/>
              </a:rPr>
              <a:t>캠벨얼리나</a:t>
            </a:r>
            <a:r>
              <a:rPr lang="ko-KR" altLang="en-US" sz="2400" b="1" dirty="0">
                <a:latin typeface="+mj-ea"/>
                <a:ea typeface="+mj-ea"/>
              </a:rPr>
              <a:t> </a:t>
            </a:r>
            <a:r>
              <a:rPr lang="ko-KR" altLang="en-US" sz="2400" b="1" dirty="0" err="1">
                <a:latin typeface="+mj-ea"/>
                <a:ea typeface="+mj-ea"/>
              </a:rPr>
              <a:t>거봉</a:t>
            </a:r>
            <a:r>
              <a:rPr lang="ko-KR" altLang="en-US" sz="2400" b="1" dirty="0">
                <a:latin typeface="+mj-ea"/>
                <a:ea typeface="+mj-ea"/>
              </a:rPr>
              <a:t> 잎과 달리 얇아 </a:t>
            </a:r>
            <a:r>
              <a:rPr lang="ko-KR" altLang="en-US" sz="2400" b="1" dirty="0" err="1">
                <a:latin typeface="+mj-ea"/>
                <a:ea typeface="+mj-ea"/>
              </a:rPr>
              <a:t>파밤나방</a:t>
            </a:r>
            <a:r>
              <a:rPr lang="ko-KR" altLang="en-US" sz="2400" b="1" dirty="0">
                <a:latin typeface="+mj-ea"/>
                <a:ea typeface="+mj-ea"/>
              </a:rPr>
              <a:t> 유충이 </a:t>
            </a:r>
            <a:endParaRPr lang="en-US" altLang="ko-KR" sz="2400" b="1" dirty="0">
              <a:latin typeface="+mj-ea"/>
              <a:ea typeface="+mj-ea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altLang="ko-KR" sz="2400" b="1" dirty="0">
                <a:latin typeface="+mj-ea"/>
                <a:ea typeface="+mj-ea"/>
              </a:rPr>
              <a:t>   </a:t>
            </a:r>
            <a:r>
              <a:rPr lang="ko-KR" altLang="en-US" sz="2400" b="1" dirty="0">
                <a:latin typeface="+mj-ea"/>
                <a:ea typeface="+mj-ea"/>
              </a:rPr>
              <a:t>가해를 하여 </a:t>
            </a:r>
            <a:r>
              <a:rPr lang="en-US" altLang="ko-KR" sz="2400" b="1" dirty="0">
                <a:latin typeface="+mj-ea"/>
                <a:ea typeface="+mj-ea"/>
              </a:rPr>
              <a:t>1~2</a:t>
            </a:r>
            <a:r>
              <a:rPr lang="ko-KR" altLang="en-US" sz="2400" b="1" dirty="0">
                <a:latin typeface="+mj-ea"/>
                <a:ea typeface="+mj-ea"/>
              </a:rPr>
              <a:t>년생 </a:t>
            </a:r>
            <a:r>
              <a:rPr lang="ko-KR" altLang="en-US" sz="2400" b="1" dirty="0" err="1">
                <a:latin typeface="+mj-ea"/>
                <a:ea typeface="+mj-ea"/>
              </a:rPr>
              <a:t>샤인머스켓</a:t>
            </a:r>
            <a:r>
              <a:rPr lang="ko-KR" altLang="en-US" sz="2400" b="1" dirty="0">
                <a:latin typeface="+mj-ea"/>
                <a:ea typeface="+mj-ea"/>
              </a:rPr>
              <a:t> 포도나무 생장을 저해함</a:t>
            </a:r>
          </a:p>
          <a:p>
            <a:pPr>
              <a:lnSpc>
                <a:spcPct val="200000"/>
              </a:lnSpc>
            </a:pPr>
            <a:r>
              <a:rPr lang="ko-KR" altLang="en-US" sz="2400" b="1" dirty="0">
                <a:latin typeface="+mj-ea"/>
                <a:ea typeface="+mj-ea"/>
              </a:rPr>
              <a:t>정식 후 해충관리를 안하고 있다가 노령 유충이 보이는 시기에 뒤늦게 인식하고 방제를 해 방제효과가 떨어짐</a:t>
            </a:r>
          </a:p>
          <a:p>
            <a:pPr marL="0" indent="0">
              <a:lnSpc>
                <a:spcPct val="150000"/>
              </a:lnSpc>
              <a:buNone/>
            </a:pPr>
            <a:endParaRPr lang="ko-KR" altLang="en-US" sz="2400" b="1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3600" b="1" dirty="0">
                <a:latin typeface="+mj-ea"/>
                <a:ea typeface="+mj-ea"/>
              </a:rPr>
              <a:t>  </a:t>
            </a:r>
            <a:endParaRPr lang="ko-KR" altLang="en-US" sz="36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41575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7666" y="626691"/>
            <a:ext cx="8596668" cy="732090"/>
          </a:xfrm>
        </p:spPr>
        <p:txBody>
          <a:bodyPr>
            <a:normAutofit/>
          </a:bodyPr>
          <a:lstStyle/>
          <a:p>
            <a:pPr algn="ctr"/>
            <a:r>
              <a:rPr lang="en-US" altLang="ko-KR" sz="4000" b="1" dirty="0">
                <a:solidFill>
                  <a:srgbClr val="7030A0"/>
                </a:solidFill>
              </a:rPr>
              <a:t>2. </a:t>
            </a:r>
            <a:r>
              <a:rPr lang="ko-KR" altLang="en-US" sz="4000" b="1" dirty="0" err="1">
                <a:solidFill>
                  <a:srgbClr val="7030A0"/>
                </a:solidFill>
              </a:rPr>
              <a:t>파밤나방</a:t>
            </a:r>
            <a:r>
              <a:rPr lang="ko-KR" altLang="en-US" sz="4000" b="1" dirty="0">
                <a:solidFill>
                  <a:srgbClr val="7030A0"/>
                </a:solidFill>
              </a:rPr>
              <a:t> 발생 특징 </a:t>
            </a:r>
            <a:r>
              <a:rPr lang="en-US" altLang="ko-KR" sz="4000" b="1" dirty="0">
                <a:solidFill>
                  <a:srgbClr val="7030A0"/>
                </a:solidFill>
              </a:rPr>
              <a:t>?</a:t>
            </a:r>
            <a:endParaRPr lang="ko-KR" alt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25804" y="1482622"/>
            <a:ext cx="10091396" cy="47486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err="1">
                <a:latin typeface="+mj-ea"/>
                <a:ea typeface="+mj-ea"/>
              </a:rPr>
              <a:t>파밤나방은</a:t>
            </a:r>
            <a:r>
              <a:rPr lang="ko-KR" altLang="en-US" sz="2000" b="1" dirty="0">
                <a:latin typeface="+mj-ea"/>
                <a:ea typeface="+mj-ea"/>
              </a:rPr>
              <a:t> 넓은 기주범위와 높은 번식률</a:t>
            </a:r>
            <a:r>
              <a:rPr lang="en-US" altLang="ko-KR" sz="2000" b="1" dirty="0">
                <a:latin typeface="+mj-ea"/>
                <a:ea typeface="+mj-ea"/>
              </a:rPr>
              <a:t>,</a:t>
            </a:r>
            <a:r>
              <a:rPr lang="ko-KR" altLang="en-US" sz="2000" b="1" dirty="0">
                <a:latin typeface="+mj-ea"/>
                <a:ea typeface="+mj-ea"/>
              </a:rPr>
              <a:t> 약제저항성 등으로 방제에 어려움이 많음</a:t>
            </a: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latin typeface="+mj-ea"/>
                <a:ea typeface="+mj-ea"/>
              </a:rPr>
              <a:t>1</a:t>
            </a:r>
            <a:r>
              <a:rPr lang="ko-KR" altLang="en-US" sz="2000" b="1" dirty="0">
                <a:latin typeface="+mj-ea"/>
                <a:ea typeface="+mj-ea"/>
              </a:rPr>
              <a:t>년생 </a:t>
            </a:r>
            <a:r>
              <a:rPr lang="ko-KR" altLang="en-US" sz="2000" b="1" dirty="0" err="1">
                <a:latin typeface="+mj-ea"/>
                <a:ea typeface="+mj-ea"/>
              </a:rPr>
              <a:t>샤인머스켓</a:t>
            </a:r>
            <a:r>
              <a:rPr lang="ko-KR" altLang="en-US" sz="2000" b="1" dirty="0">
                <a:latin typeface="+mj-ea"/>
                <a:ea typeface="+mj-ea"/>
              </a:rPr>
              <a:t> 묘목을 정식한 옥천지역 </a:t>
            </a:r>
            <a:r>
              <a:rPr lang="ko-KR" altLang="en-US" sz="2000" b="1" dirty="0" err="1">
                <a:latin typeface="+mj-ea"/>
                <a:ea typeface="+mj-ea"/>
              </a:rPr>
              <a:t>무가온</a:t>
            </a:r>
            <a:r>
              <a:rPr lang="ko-KR" altLang="en-US" sz="2000" b="1" dirty="0">
                <a:latin typeface="+mj-ea"/>
                <a:ea typeface="+mj-ea"/>
              </a:rPr>
              <a:t> 비닐하우스에서 </a:t>
            </a:r>
            <a:r>
              <a:rPr lang="en-US" altLang="ko-KR" sz="2000" b="1" dirty="0">
                <a:latin typeface="+mj-ea"/>
                <a:ea typeface="+mj-ea"/>
              </a:rPr>
              <a:t>4</a:t>
            </a:r>
            <a:r>
              <a:rPr lang="ko-KR" altLang="en-US" sz="2000" b="1" dirty="0">
                <a:latin typeface="+mj-ea"/>
                <a:ea typeface="+mj-ea"/>
              </a:rPr>
              <a:t>월 중순 성충이 </a:t>
            </a:r>
            <a:endParaRPr lang="en-US" altLang="ko-KR" sz="2000" b="1" dirty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ea"/>
                <a:ea typeface="+mj-ea"/>
              </a:rPr>
              <a:t>    </a:t>
            </a:r>
            <a:r>
              <a:rPr lang="ko-KR" altLang="en-US" sz="2000" b="1" dirty="0">
                <a:latin typeface="+mj-ea"/>
                <a:ea typeface="+mj-ea"/>
              </a:rPr>
              <a:t>관찰된 후 </a:t>
            </a:r>
            <a:r>
              <a:rPr lang="en-US" altLang="ko-KR" sz="2000" b="1" dirty="0">
                <a:latin typeface="+mj-ea"/>
                <a:ea typeface="+mj-ea"/>
              </a:rPr>
              <a:t>5</a:t>
            </a:r>
            <a:r>
              <a:rPr lang="ko-KR" altLang="en-US" sz="2000" b="1" dirty="0">
                <a:latin typeface="+mj-ea"/>
                <a:ea typeface="+mj-ea"/>
              </a:rPr>
              <a:t>월초부터 유충이 잎을 가해해 </a:t>
            </a:r>
            <a:r>
              <a:rPr lang="en-US" altLang="ko-KR" sz="2000" b="1" dirty="0">
                <a:latin typeface="+mj-ea"/>
                <a:ea typeface="+mj-ea"/>
              </a:rPr>
              <a:t>6</a:t>
            </a:r>
            <a:r>
              <a:rPr lang="ko-KR" altLang="en-US" sz="2000" b="1" dirty="0">
                <a:latin typeface="+mj-ea"/>
                <a:ea typeface="+mj-ea"/>
              </a:rPr>
              <a:t>월 중순 유충 밀도 및 잎 피해가 가장 높</a:t>
            </a:r>
            <a:endParaRPr lang="en-US" altLang="ko-KR" sz="2000" b="1" dirty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ea"/>
                <a:ea typeface="+mj-ea"/>
              </a:rPr>
              <a:t>    </a:t>
            </a:r>
            <a:r>
              <a:rPr lang="ko-KR" altLang="en-US" sz="2000" b="1" dirty="0" err="1">
                <a:latin typeface="+mj-ea"/>
                <a:ea typeface="+mj-ea"/>
              </a:rPr>
              <a:t>았음</a:t>
            </a:r>
            <a:r>
              <a:rPr lang="en-US" altLang="ko-KR" sz="2000" b="1" dirty="0">
                <a:latin typeface="+mj-ea"/>
                <a:ea typeface="+mj-ea"/>
              </a:rPr>
              <a:t>. </a:t>
            </a:r>
            <a:r>
              <a:rPr lang="ko-KR" altLang="en-US" sz="2000" b="1" dirty="0">
                <a:latin typeface="+mj-ea"/>
                <a:ea typeface="+mj-ea"/>
              </a:rPr>
              <a:t>잎이 </a:t>
            </a:r>
            <a:r>
              <a:rPr lang="ko-KR" altLang="en-US" sz="2000" b="1" dirty="0" err="1">
                <a:latin typeface="+mj-ea"/>
                <a:ea typeface="+mj-ea"/>
              </a:rPr>
              <a:t>단단해지는</a:t>
            </a:r>
            <a:r>
              <a:rPr lang="ko-KR" altLang="en-US" sz="2000" b="1" dirty="0">
                <a:latin typeface="+mj-ea"/>
                <a:ea typeface="+mj-ea"/>
              </a:rPr>
              <a:t> </a:t>
            </a:r>
            <a:r>
              <a:rPr lang="en-US" altLang="ko-KR" sz="2000" b="1" dirty="0">
                <a:latin typeface="+mj-ea"/>
                <a:ea typeface="+mj-ea"/>
              </a:rPr>
              <a:t>7</a:t>
            </a:r>
            <a:r>
              <a:rPr lang="ko-KR" altLang="en-US" sz="2000" b="1" dirty="0">
                <a:latin typeface="+mj-ea"/>
                <a:ea typeface="+mj-ea"/>
              </a:rPr>
              <a:t>월 중순 이후에는 </a:t>
            </a:r>
            <a:r>
              <a:rPr lang="ko-KR" altLang="en-US" sz="2000" b="1" dirty="0" err="1">
                <a:latin typeface="+mj-ea"/>
                <a:ea typeface="+mj-ea"/>
              </a:rPr>
              <a:t>포도잎에서</a:t>
            </a:r>
            <a:r>
              <a:rPr lang="ko-KR" altLang="en-US" sz="2000" b="1" dirty="0">
                <a:latin typeface="+mj-ea"/>
                <a:ea typeface="+mj-ea"/>
              </a:rPr>
              <a:t> 유충이 줄어들었음</a:t>
            </a:r>
            <a:r>
              <a:rPr lang="en-US" altLang="ko-KR" sz="2000" b="1" dirty="0">
                <a:latin typeface="+mj-ea"/>
                <a:ea typeface="+mj-ea"/>
              </a:rPr>
              <a:t>.</a:t>
            </a:r>
            <a:endParaRPr lang="ko-KR" altLang="en-US" sz="2000" b="1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2000" b="1" dirty="0">
                <a:latin typeface="+mj-ea"/>
                <a:ea typeface="+mj-ea"/>
              </a:rPr>
              <a:t>6</a:t>
            </a:r>
            <a:r>
              <a:rPr lang="ko-KR" altLang="en-US" sz="2000" b="1" dirty="0">
                <a:latin typeface="+mj-ea"/>
                <a:ea typeface="+mj-ea"/>
              </a:rPr>
              <a:t>월말 살충제로 방제를 함에도 불구하고 노령 유충인 경우 먹는 것을 멈추었다가 </a:t>
            </a:r>
            <a:endParaRPr lang="en-US" altLang="ko-KR" sz="2000" b="1" dirty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ea"/>
                <a:ea typeface="+mj-ea"/>
              </a:rPr>
              <a:t>    </a:t>
            </a:r>
            <a:r>
              <a:rPr lang="ko-KR" altLang="en-US" sz="2000" b="1" dirty="0" err="1">
                <a:latin typeface="+mj-ea"/>
                <a:ea typeface="+mj-ea"/>
              </a:rPr>
              <a:t>신초로</a:t>
            </a:r>
            <a:r>
              <a:rPr lang="ko-KR" altLang="en-US" sz="2000" b="1" dirty="0">
                <a:latin typeface="+mj-ea"/>
                <a:ea typeface="+mj-ea"/>
              </a:rPr>
              <a:t> 이동해 회복 후 다시 잎을 가해하는 것이 관찰됨</a:t>
            </a:r>
            <a:r>
              <a:rPr lang="en-US" altLang="ko-KR" sz="2000" b="1" dirty="0">
                <a:latin typeface="+mj-ea"/>
                <a:ea typeface="+mj-ea"/>
              </a:rPr>
              <a:t>.</a:t>
            </a:r>
            <a:endParaRPr lang="ko-KR" altLang="en-US" sz="3600" b="1" dirty="0">
              <a:latin typeface="+mj-ea"/>
              <a:ea typeface="+mj-ea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18D56C9F-52DA-443B-AA58-333E8968A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1" y="4292441"/>
            <a:ext cx="3530600" cy="232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7666" y="626691"/>
            <a:ext cx="8596668" cy="732090"/>
          </a:xfrm>
        </p:spPr>
        <p:txBody>
          <a:bodyPr>
            <a:normAutofit/>
          </a:bodyPr>
          <a:lstStyle/>
          <a:p>
            <a:pPr algn="ctr"/>
            <a:r>
              <a:rPr lang="en-US" altLang="ko-KR" sz="4000" b="1" dirty="0">
                <a:solidFill>
                  <a:srgbClr val="7030A0"/>
                </a:solidFill>
              </a:rPr>
              <a:t>3. </a:t>
            </a:r>
            <a:r>
              <a:rPr lang="ko-KR" altLang="en-US" sz="4000" b="1" dirty="0">
                <a:solidFill>
                  <a:srgbClr val="7030A0"/>
                </a:solidFill>
              </a:rPr>
              <a:t>방제대책은 </a:t>
            </a:r>
            <a:r>
              <a:rPr lang="en-US" altLang="ko-KR" sz="4000" b="1" dirty="0">
                <a:solidFill>
                  <a:srgbClr val="7030A0"/>
                </a:solidFill>
              </a:rPr>
              <a:t>?</a:t>
            </a:r>
            <a:endParaRPr lang="ko-KR" altLang="en-US" sz="4000" b="1" dirty="0">
              <a:solidFill>
                <a:srgbClr val="7030A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42759" y="923937"/>
            <a:ext cx="10106482" cy="250506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endParaRPr lang="en-US" altLang="ko-KR" sz="2400" b="1" dirty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latin typeface="+mj-ea"/>
                <a:ea typeface="+mj-ea"/>
              </a:rPr>
              <a:t>1,</a:t>
            </a:r>
            <a:r>
              <a:rPr lang="ko-KR" altLang="en-US" sz="2000" b="1" dirty="0">
                <a:latin typeface="+mj-ea"/>
                <a:ea typeface="+mj-ea"/>
              </a:rPr>
              <a:t> </a:t>
            </a:r>
            <a:r>
              <a:rPr lang="en-US" altLang="ko-KR" sz="2000" b="1" dirty="0">
                <a:latin typeface="+mj-ea"/>
                <a:ea typeface="+mj-ea"/>
              </a:rPr>
              <a:t>2</a:t>
            </a:r>
            <a:r>
              <a:rPr lang="ko-KR" altLang="en-US" sz="2000" b="1" dirty="0">
                <a:latin typeface="+mj-ea"/>
                <a:ea typeface="+mj-ea"/>
              </a:rPr>
              <a:t>년생 </a:t>
            </a:r>
            <a:r>
              <a:rPr lang="ko-KR" altLang="en-US" sz="2000" b="1" dirty="0" err="1">
                <a:latin typeface="+mj-ea"/>
                <a:ea typeface="+mj-ea"/>
              </a:rPr>
              <a:t>샤인머스켓</a:t>
            </a:r>
            <a:r>
              <a:rPr lang="ko-KR" altLang="en-US" sz="2000" b="1" dirty="0">
                <a:latin typeface="+mj-ea"/>
                <a:ea typeface="+mj-ea"/>
              </a:rPr>
              <a:t> 포도원에서 </a:t>
            </a:r>
            <a:r>
              <a:rPr lang="ko-KR" altLang="en-US" sz="2000" b="1" dirty="0" err="1">
                <a:latin typeface="+mj-ea"/>
                <a:ea typeface="+mj-ea"/>
              </a:rPr>
              <a:t>파밤나방</a:t>
            </a:r>
            <a:r>
              <a:rPr lang="ko-KR" altLang="en-US" sz="2000" b="1" dirty="0">
                <a:latin typeface="+mj-ea"/>
                <a:ea typeface="+mj-ea"/>
              </a:rPr>
              <a:t> 피해를 줄이기 위해 포장내 </a:t>
            </a:r>
            <a:r>
              <a:rPr lang="en-US" altLang="ko-KR" sz="2000" b="1" dirty="0">
                <a:latin typeface="+mj-ea"/>
                <a:ea typeface="+mj-ea"/>
              </a:rPr>
              <a:t>4</a:t>
            </a:r>
            <a:r>
              <a:rPr lang="ko-KR" altLang="en-US" sz="2000" b="1" dirty="0">
                <a:latin typeface="+mj-ea"/>
                <a:ea typeface="+mj-ea"/>
              </a:rPr>
              <a:t>월 초부터 </a:t>
            </a:r>
            <a:endParaRPr lang="en-US" altLang="ko-KR" sz="2000" b="1" dirty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000" b="1" dirty="0" err="1">
                <a:latin typeface="+mj-ea"/>
                <a:ea typeface="+mj-ea"/>
              </a:rPr>
              <a:t>페로몬</a:t>
            </a:r>
            <a:r>
              <a:rPr lang="ko-KR" altLang="en-US" sz="2000" b="1" dirty="0">
                <a:latin typeface="+mj-ea"/>
                <a:ea typeface="+mj-ea"/>
              </a:rPr>
              <a:t> 트랩으로 성충을 유살하고</a:t>
            </a:r>
            <a:r>
              <a:rPr lang="en-US" altLang="ko-KR" sz="2000" b="1" dirty="0">
                <a:latin typeface="+mj-ea"/>
                <a:ea typeface="+mj-ea"/>
              </a:rPr>
              <a:t>,</a:t>
            </a:r>
            <a:r>
              <a:rPr lang="ko-KR" altLang="en-US" sz="2000" b="1" dirty="0">
                <a:latin typeface="+mj-ea"/>
                <a:ea typeface="+mj-ea"/>
              </a:rPr>
              <a:t> </a:t>
            </a:r>
            <a:r>
              <a:rPr lang="en-US" altLang="ko-KR" sz="2000" b="1" dirty="0">
                <a:latin typeface="+mj-ea"/>
                <a:ea typeface="+mj-ea"/>
              </a:rPr>
              <a:t>5</a:t>
            </a:r>
            <a:r>
              <a:rPr lang="ko-KR" altLang="en-US" sz="2000" b="1" dirty="0">
                <a:latin typeface="+mj-ea"/>
                <a:ea typeface="+mj-ea"/>
              </a:rPr>
              <a:t>월 초 </a:t>
            </a:r>
            <a:r>
              <a:rPr lang="en-US" altLang="ko-KR" sz="2000" b="1" dirty="0">
                <a:latin typeface="+mj-ea"/>
                <a:ea typeface="+mj-ea"/>
              </a:rPr>
              <a:t>1~2</a:t>
            </a:r>
            <a:r>
              <a:rPr lang="ko-KR" altLang="en-US" sz="2000" b="1" dirty="0">
                <a:latin typeface="+mj-ea"/>
                <a:ea typeface="+mj-ea"/>
              </a:rPr>
              <a:t>령 유충시기에 등록약제와 유기 농자재를 </a:t>
            </a:r>
            <a:endParaRPr lang="en-US" altLang="ko-KR" sz="2000" b="1" dirty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000" b="1" dirty="0">
                <a:latin typeface="+mj-ea"/>
                <a:ea typeface="+mj-ea"/>
              </a:rPr>
              <a:t>살포한 후 </a:t>
            </a:r>
            <a:r>
              <a:rPr lang="ko-KR" altLang="en-US" sz="2000" b="1" dirty="0" err="1">
                <a:latin typeface="+mj-ea"/>
                <a:ea typeface="+mj-ea"/>
              </a:rPr>
              <a:t>신초</a:t>
            </a:r>
            <a:r>
              <a:rPr lang="ko-KR" altLang="en-US" sz="2000" b="1" dirty="0">
                <a:latin typeface="+mj-ea"/>
                <a:ea typeface="+mj-ea"/>
              </a:rPr>
              <a:t> 위주로 추가 방제 실시</a:t>
            </a:r>
            <a:endParaRPr lang="en-US" altLang="ko-KR" sz="2000" b="1" dirty="0"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endParaRPr lang="ko-KR" altLang="en-US" sz="2400" b="1" dirty="0">
              <a:latin typeface="+mj-ea"/>
              <a:ea typeface="+mj-ea"/>
            </a:endParaRP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035825E1-1156-4E6B-B2DC-3B1CA61F4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532" y="3429000"/>
            <a:ext cx="7401958" cy="303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949037"/>
      </p:ext>
    </p:extLst>
  </p:cSld>
  <p:clrMapOvr>
    <a:masterClrMapping/>
  </p:clrMapOvr>
</p:sld>
</file>

<file path=ppt/theme/theme1.xml><?xml version="1.0" encoding="utf-8"?>
<a:theme xmlns:a="http://schemas.openxmlformats.org/drawingml/2006/main" name="패싯">
  <a:themeElements>
    <a:clrScheme name="패싯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TM02900688[[fn=패싯]]</Template>
  <TotalTime>299</TotalTime>
  <Words>179</Words>
  <Application>Microsoft Office PowerPoint</Application>
  <PresentationFormat>와이드스크린</PresentationFormat>
  <Paragraphs>22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0" baseType="lpstr">
      <vt:lpstr>HY그래픽M</vt:lpstr>
      <vt:lpstr>맑은 고딕</vt:lpstr>
      <vt:lpstr>Arial</vt:lpstr>
      <vt:lpstr>Trebuchet MS</vt:lpstr>
      <vt:lpstr>Wingdings 3</vt:lpstr>
      <vt:lpstr>패싯</vt:lpstr>
      <vt:lpstr>포도 ‘샤인머스켓’ 파밤나방 발생 및 방제 적기</vt:lpstr>
      <vt:lpstr>1. 배   경</vt:lpstr>
      <vt:lpstr>2. 파밤나방 발생 특징 ?</vt:lpstr>
      <vt:lpstr>3. 방제대책은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best</dc:creator>
  <cp:lastModifiedBy>user</cp:lastModifiedBy>
  <cp:revision>31</cp:revision>
  <dcterms:created xsi:type="dcterms:W3CDTF">2020-04-08T08:49:29Z</dcterms:created>
  <dcterms:modified xsi:type="dcterms:W3CDTF">2022-05-31T04:14:03Z</dcterms:modified>
</cp:coreProperties>
</file>