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9302" r:id="rId1"/>
  </p:sldMasterIdLst>
  <p:notesMasterIdLst>
    <p:notesMasterId r:id="rId8"/>
  </p:notesMasterIdLst>
  <p:handoutMasterIdLst>
    <p:handoutMasterId r:id="rId9"/>
  </p:handoutMasterIdLst>
  <p:sldIdLst>
    <p:sldId id="5819" r:id="rId2"/>
    <p:sldId id="5822" r:id="rId3"/>
    <p:sldId id="5823" r:id="rId4"/>
    <p:sldId id="5816" r:id="rId5"/>
    <p:sldId id="5826" r:id="rId6"/>
    <p:sldId id="5825" r:id="rId7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B036"/>
    <a:srgbClr val="05AB0D"/>
    <a:srgbClr val="0000FF"/>
    <a:srgbClr val="FFFF00"/>
    <a:srgbClr val="0000CC"/>
    <a:srgbClr val="3399FF"/>
    <a:srgbClr val="87EB23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99633" autoAdjust="0"/>
  </p:normalViewPr>
  <p:slideViewPr>
    <p:cSldViewPr>
      <p:cViewPr>
        <p:scale>
          <a:sx n="96" d="100"/>
          <a:sy n="96" d="100"/>
        </p:scale>
        <p:origin x="-504" y="-342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8CDCD98D-A6AC-4FAD-A62F-E27C1B289E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5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BAEE665A-FEE3-4E9C-8843-9692618D60A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>
              <a:lnSpc>
                <a:spcPct val="150000"/>
              </a:lnSpc>
              <a:buClr>
                <a:srgbClr val="FFFF00"/>
              </a:buClr>
              <a:buSzPct val="60000"/>
              <a:buFont typeface="Monotype Sorts" pitchFamily="2" charset="2"/>
              <a:buNone/>
            </a:pPr>
            <a:fld id="{CE2DD4AB-A9C3-4498-BDDD-269677352947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pPr algn="r" defTabSz="881063">
                <a:lnSpc>
                  <a:spcPct val="150000"/>
                </a:lnSpc>
                <a:buClr>
                  <a:srgbClr val="FFFF00"/>
                </a:buClr>
                <a:buSzPct val="60000"/>
                <a:buFont typeface="Monotype Sorts" pitchFamily="2" charset="2"/>
                <a:buNone/>
              </a:pPr>
              <a:t>1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ea typeface="굴림" charset="-127"/>
              <a:sym typeface="Symbol" pitchFamily="18" charset="2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785" y="4721225"/>
            <a:ext cx="5441632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326E-FAD4-4033-80A7-0AC905CABB45}" type="datetimeFigureOut">
              <a:rPr lang="ko-KR" altLang="en-US"/>
              <a:pPr>
                <a:defRPr/>
              </a:pPr>
              <a:t>2017-11-24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D3E9B-FFD4-4A9C-988E-96B4C0F79C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90952-6FA4-4B8A-888D-D0D9C4A433DF}" type="datetimeFigureOut">
              <a:rPr lang="ko-KR" altLang="en-US"/>
              <a:pPr>
                <a:defRPr/>
              </a:pPr>
              <a:t>2017-11-24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D2F0-2AC1-4174-80F8-699743AD208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A348F-DDF2-4A01-9F60-8C791F75480E}" type="datetimeFigureOut">
              <a:rPr lang="ko-KR" altLang="en-US"/>
              <a:pPr>
                <a:defRPr/>
              </a:pPr>
              <a:t>2017-11-24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D7BDB-A6DA-4FD7-BD51-79993A8EE25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72C51-A86D-4022-BA86-346C4DD0BD58}" type="datetimeFigureOut">
              <a:rPr lang="ko-KR" altLang="en-US"/>
              <a:pPr>
                <a:defRPr/>
              </a:pPr>
              <a:t>2017-11-24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EEC0-38AB-478B-A20F-4C76D8C9FDB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5F6BF-665F-43E1-8B44-30396FDD6E7E}" type="datetimeFigureOut">
              <a:rPr lang="ko-KR" altLang="en-US"/>
              <a:pPr>
                <a:defRPr/>
              </a:pPr>
              <a:t>2017-11-24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363C8-2520-46C5-860B-20BD2C07BC4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03006-35D4-4ACB-B7AD-508991DF4C4E}" type="datetimeFigureOut">
              <a:rPr lang="ko-KR" altLang="en-US"/>
              <a:pPr>
                <a:defRPr/>
              </a:pPr>
              <a:t>2017-11-24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139D8-B6B9-4760-9B0A-89AEECE17D1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403BF-BD9E-4A72-93F5-49C6EB721959}" type="datetimeFigureOut">
              <a:rPr lang="ko-KR" altLang="en-US"/>
              <a:pPr>
                <a:defRPr/>
              </a:pPr>
              <a:t>2017-11-24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E952C-B8AC-4EDC-811A-27883F21E4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9D772-661C-4821-92CC-ADD0A9A5296C}" type="datetimeFigureOut">
              <a:rPr lang="ko-KR" altLang="en-US"/>
              <a:pPr>
                <a:defRPr/>
              </a:pPr>
              <a:t>2017-11-24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BCF57-C6A7-44B9-B49A-91D2CF107CA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B4D57-049D-423A-A448-C6179DAD0FB4}" type="datetimeFigureOut">
              <a:rPr lang="ko-KR" altLang="en-US"/>
              <a:pPr>
                <a:defRPr/>
              </a:pPr>
              <a:t>2017-11-24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7FE48-7882-4855-8507-DB6EB74E4D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EB05-E0A2-437B-96BD-623746F4EA0E}" type="datetimeFigureOut">
              <a:rPr lang="ko-KR" altLang="en-US"/>
              <a:pPr>
                <a:defRPr/>
              </a:pPr>
              <a:t>2017-11-24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11E16-F542-4BFA-ACAB-786B43CD73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282AB-8450-457F-B250-DEA66F690884}" type="datetimeFigureOut">
              <a:rPr lang="ko-KR" altLang="en-US"/>
              <a:pPr>
                <a:defRPr/>
              </a:pPr>
              <a:t>2017-11-24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06CB3-0002-4BB7-A7D0-F6CDEF82F8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2F19510-6FFA-4AEC-BFB4-A55CF4FC2E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92244" r:id="rId1"/>
    <p:sldLayoutId id="2147592245" r:id="rId2"/>
    <p:sldLayoutId id="2147592246" r:id="rId3"/>
    <p:sldLayoutId id="2147592247" r:id="rId4"/>
    <p:sldLayoutId id="2147592248" r:id="rId5"/>
    <p:sldLayoutId id="2147592249" r:id="rId6"/>
    <p:sldLayoutId id="2147592250" r:id="rId7"/>
    <p:sldLayoutId id="2147592251" r:id="rId8"/>
    <p:sldLayoutId id="2147592252" r:id="rId9"/>
    <p:sldLayoutId id="2147592253" r:id="rId10"/>
    <p:sldLayoutId id="214759225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가우시안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-214338"/>
            <a:ext cx="93345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>
              <a:lnSpc>
                <a:spcPct val="150000"/>
              </a:lnSpc>
              <a:spcBef>
                <a:spcPct val="20000"/>
              </a:spcBef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ko-KR" altLang="en-US" sz="6500" b="1" dirty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상수도사업소</a:t>
            </a:r>
          </a:p>
        </p:txBody>
      </p:sp>
      <p:pic>
        <p:nvPicPr>
          <p:cNvPr id="8" name="그림 7" descr="지방상수도 협약식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4346" y="-214338"/>
            <a:ext cx="9358346" cy="7429552"/>
          </a:xfrm>
          <a:prstGeom prst="rect">
            <a:avLst/>
          </a:prstGeom>
        </p:spPr>
      </p:pic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34924" y="44450"/>
          <a:ext cx="3822695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2695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상수도사업소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2844" y="214291"/>
            <a:ext cx="867886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5-1.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소규모급수시설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취수보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정비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상촌면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유곡리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율량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외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00" dirty="0">
                <a:latin typeface="HY헤드라인M" pitchFamily="18" charset="-127"/>
                <a:ea typeface="HY헤드라인M" pitchFamily="18" charset="-127"/>
              </a:rPr>
              <a:t>사  업  비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25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퇴적물 제거 및 </a:t>
            </a:r>
            <a:r>
              <a:rPr lang="ko-KR" altLang="en-US" sz="2400" b="1" err="1" smtClean="0">
                <a:latin typeface="HY헤드라인M" pitchFamily="18" charset="-127"/>
                <a:ea typeface="HY헤드라인M" pitchFamily="18" charset="-127"/>
              </a:rPr>
              <a:t>여과사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 교체</a:t>
            </a:r>
            <a:endParaRPr lang="ko-KR" altLang="en-US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endParaRPr kumimoji="0" lang="ko-KR" altLang="en-US" sz="2400" b="1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2844" y="3071810"/>
            <a:ext cx="8858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5-2.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지방상수도 수질 검사 실시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기      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12. 1. ~ 12. 31. 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검사대상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영동정수장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검사기관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충청북도 보건환경연구원 외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개 기관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정수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일일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주간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월간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수도꼭지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              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원수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대장균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월간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·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분기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2844" y="357166"/>
            <a:ext cx="87153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5-3.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수돗물 평가위원회 개최</a:t>
            </a:r>
            <a:endParaRPr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기      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12. 5.(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14:00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인      원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평가위원장 외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장      소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영동군 상수도사업소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상수도 사업 진행상황 설명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              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수돗물에 대한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의식제고를 위한 토론</a:t>
            </a: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2844" y="3786190"/>
            <a:ext cx="8858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5-4.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상수도 시설물 안전 점검 실시</a:t>
            </a:r>
            <a:endParaRPr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기      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12. 11. ~ 12. 22.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영동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궁촌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·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학산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정수장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상수도 시설물 안전 사고 예방 점검 실시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3286125"/>
            <a:ext cx="8929687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4"/>
          <p:cNvSpPr>
            <a:spLocks noChangeArrowheads="1"/>
          </p:cNvSpPr>
          <p:nvPr/>
        </p:nvSpPr>
        <p:spPr bwMode="auto">
          <a:xfrm>
            <a:off x="285720" y="0"/>
            <a:ext cx="38106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5-5.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상수도 공사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추진 </a:t>
            </a:r>
          </a:p>
        </p:txBody>
      </p:sp>
      <p:graphicFrame>
        <p:nvGraphicFramePr>
          <p:cNvPr id="4" name="Group 267"/>
          <p:cNvGraphicFramePr>
            <a:graphicFrameLocks noGrp="1"/>
          </p:cNvGraphicFramePr>
          <p:nvPr/>
        </p:nvGraphicFramePr>
        <p:xfrm>
          <a:off x="214282" y="714356"/>
          <a:ext cx="8643998" cy="6032316"/>
        </p:xfrm>
        <a:graphic>
          <a:graphicData uri="http://schemas.openxmlformats.org/drawingml/2006/table">
            <a:tbl>
              <a:tblPr/>
              <a:tblGrid>
                <a:gridCol w="1857388"/>
                <a:gridCol w="2428892"/>
                <a:gridCol w="1571636"/>
                <a:gridCol w="928694"/>
                <a:gridCol w="1285884"/>
                <a:gridCol w="571504"/>
              </a:tblGrid>
              <a:tr h="561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구  분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위 치   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사업량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(km)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사업비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백만원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내       용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비  고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6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계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8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건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`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1,329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41065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농어촌 생활용수개발사업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용화면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월전리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1.6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155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관로공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3137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6087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설계리 배수지 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신설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영동읍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설계리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배수지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식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639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벌개제근및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폐기물처리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61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노후관교체공사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황간면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옥포리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아스팔트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재 포 장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156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재포장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6160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견고딕" pitchFamily="18" charset="-127"/>
                          <a:ea typeface="HY견고딕" pitchFamily="18" charset="-127"/>
                        </a:rPr>
                        <a:t>유수율</a:t>
                      </a:r>
                      <a:endParaRPr lang="en-US" altLang="ko-KR" sz="16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dirty="0" smtClean="0">
                          <a:latin typeface="HY견고딕" pitchFamily="18" charset="-127"/>
                          <a:ea typeface="HY견고딕" pitchFamily="18" charset="-127"/>
                        </a:rPr>
                        <a:t>제고사업</a:t>
                      </a:r>
                      <a:endParaRPr lang="ko-KR" altLang="en-US" sz="16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양산면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원당리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1.7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158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견고딕" pitchFamily="18" charset="-127"/>
                          <a:ea typeface="HY견고딕" pitchFamily="18" charset="-127"/>
                        </a:rPr>
                        <a:t>관로공</a:t>
                      </a:r>
                      <a:endParaRPr lang="en-US" altLang="ko-KR" sz="16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8427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견고딕" pitchFamily="18" charset="-127"/>
                          <a:ea typeface="HY견고딕" pitchFamily="18" charset="-127"/>
                        </a:rPr>
                        <a:t>지방상수도</a:t>
                      </a:r>
                      <a:endParaRPr lang="en-US" altLang="ko-KR" sz="14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 latinLnBrk="1"/>
                      <a:r>
                        <a:rPr lang="ko-KR" altLang="en-US" sz="1400" dirty="0" smtClean="0">
                          <a:latin typeface="HY견고딕" pitchFamily="18" charset="-127"/>
                          <a:ea typeface="HY견고딕" pitchFamily="18" charset="-127"/>
                        </a:rPr>
                        <a:t>확장구간</a:t>
                      </a:r>
                      <a:endParaRPr lang="en-US" altLang="ko-KR" sz="14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 latinLnBrk="1"/>
                      <a:r>
                        <a:rPr lang="ko-KR" altLang="en-US" sz="1400" dirty="0" smtClean="0">
                          <a:latin typeface="HY견고딕" pitchFamily="18" charset="-127"/>
                          <a:ea typeface="HY견고딕" pitchFamily="18" charset="-127"/>
                        </a:rPr>
                        <a:t>유지보수</a:t>
                      </a:r>
                      <a:endParaRPr lang="ko-KR" altLang="en-US" sz="14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지방상수도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가압장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화신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황간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1,2)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보강공사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소규모 포장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34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견고딕" pitchFamily="18" charset="-127"/>
                          <a:ea typeface="HY견고딕" pitchFamily="18" charset="-127"/>
                        </a:rPr>
                        <a:t>포장공</a:t>
                      </a:r>
                      <a:endParaRPr lang="en-US" altLang="ko-KR" sz="16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74221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견고딕" pitchFamily="18" charset="-127"/>
                          <a:ea typeface="HY견고딕" pitchFamily="18" charset="-127"/>
                        </a:rPr>
                        <a:t>마을상수도</a:t>
                      </a:r>
                      <a:endParaRPr lang="en-US" altLang="ko-KR" sz="14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 latinLnBrk="1"/>
                      <a:r>
                        <a:rPr lang="ko-KR" altLang="en-US" sz="1400" dirty="0" smtClean="0">
                          <a:latin typeface="HY견고딕" pitchFamily="18" charset="-127"/>
                          <a:ea typeface="HY견고딕" pitchFamily="18" charset="-127"/>
                        </a:rPr>
                        <a:t>신설사업</a:t>
                      </a:r>
                      <a:endParaRPr lang="ko-KR" altLang="en-US" sz="14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용산면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청화리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상청화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마을상수도신설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차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0.6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27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견고딕" pitchFamily="18" charset="-127"/>
                          <a:ea typeface="HY견고딕" pitchFamily="18" charset="-127"/>
                        </a:rPr>
                        <a:t>관로공</a:t>
                      </a:r>
                      <a:endParaRPr lang="en-US" altLang="ko-KR" sz="16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74221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견고딕" pitchFamily="18" charset="-127"/>
                          <a:ea typeface="HY견고딕" pitchFamily="18" charset="-127"/>
                        </a:rPr>
                        <a:t>소규모수도시설</a:t>
                      </a:r>
                      <a:endParaRPr lang="en-US" altLang="ko-KR" sz="14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 latinLnBrk="1"/>
                      <a:r>
                        <a:rPr lang="ko-KR" altLang="en-US" sz="1400" dirty="0" smtClean="0">
                          <a:latin typeface="HY견고딕" pitchFamily="18" charset="-127"/>
                          <a:ea typeface="HY견고딕" pitchFamily="18" charset="-127"/>
                        </a:rPr>
                        <a:t>개량사업</a:t>
                      </a:r>
                      <a:endParaRPr lang="ko-KR" altLang="en-US" sz="14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상촌면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하도대리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하도대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소규모시설개량사업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차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0.8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68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견고딕" pitchFamily="18" charset="-127"/>
                          <a:ea typeface="HY견고딕" pitchFamily="18" charset="-127"/>
                        </a:rPr>
                        <a:t>관로공</a:t>
                      </a:r>
                      <a:endParaRPr lang="en-US" altLang="ko-KR" sz="16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79388" y="500063"/>
            <a:ext cx="86264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동절기 수도 동파예방 및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물절약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홍보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전단지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3,000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부 각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읍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면 배부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게재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80975" y="3571875"/>
            <a:ext cx="878363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1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950" y="3214688"/>
            <a:ext cx="88566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42844" y="214291"/>
            <a:ext cx="875033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공무원 </a:t>
            </a:r>
            <a:r>
              <a:rPr lang="ko-KR" altLang="en-US" sz="2800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보고</a:t>
            </a:r>
            <a:endParaRPr lang="en-US" altLang="ko-KR" sz="24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상수도사업소 </a:t>
            </a:r>
            <a:r>
              <a:rPr lang="ko-KR" altLang="en-US" sz="2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전입실적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2017.11.23. </a:t>
            </a:r>
            <a:r>
              <a:rPr lang="ko-KR" altLang="en-US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                                                                                           </a:t>
            </a:r>
            <a:r>
              <a:rPr lang="en-US" altLang="ko-KR" sz="1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단위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714348" y="2000240"/>
          <a:ext cx="7745438" cy="2491252"/>
        </p:xfrm>
        <a:graphic>
          <a:graphicData uri="http://schemas.openxmlformats.org/drawingml/2006/table">
            <a:tbl>
              <a:tblPr firstRow="1" bandRow="1"/>
              <a:tblGrid>
                <a:gridCol w="1409900"/>
                <a:gridCol w="1279509"/>
                <a:gridCol w="1279509"/>
                <a:gridCol w="1347629"/>
                <a:gridCol w="1276288"/>
                <a:gridCol w="1152603"/>
              </a:tblGrid>
              <a:tr h="50486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팀명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팀원수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전입인원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전월대비</a:t>
                      </a:r>
                      <a:r>
                        <a:rPr lang="ko-KR" altLang="en-US" sz="18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증가인원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추진율</a:t>
                      </a:r>
                      <a:r>
                        <a:rPr lang="en-US" altLang="ko-KR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6279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19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27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142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2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수도경영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166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2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수도시설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2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정수관리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166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388" y="4621217"/>
            <a:ext cx="8964612" cy="195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향후 </a:t>
            </a:r>
            <a:r>
              <a:rPr lang="ko-KR" altLang="en-US" sz="2400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추진대책</a:t>
            </a: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-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전입대상자 지속적 발굴 및 신속 전입 추진</a:t>
            </a: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74833</TotalTime>
  <Words>357</Words>
  <Application>Microsoft Office PowerPoint</Application>
  <PresentationFormat>화면 슬라이드 쇼(4:3)</PresentationFormat>
  <Paragraphs>124</Paragraphs>
  <Slides>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11474</cp:revision>
  <dcterms:modified xsi:type="dcterms:W3CDTF">2017-11-24T01:02:16Z</dcterms:modified>
</cp:coreProperties>
</file>