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9302" r:id="rId1"/>
  </p:sldMasterIdLst>
  <p:notesMasterIdLst>
    <p:notesMasterId r:id="rId6"/>
  </p:notesMasterIdLst>
  <p:handoutMasterIdLst>
    <p:handoutMasterId r:id="rId7"/>
  </p:handoutMasterIdLst>
  <p:sldIdLst>
    <p:sldId id="5826" r:id="rId2"/>
    <p:sldId id="5824" r:id="rId3"/>
    <p:sldId id="5816" r:id="rId4"/>
    <p:sldId id="5820" r:id="rId5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036"/>
    <a:srgbClr val="05AB0D"/>
    <a:srgbClr val="0000FF"/>
    <a:srgbClr val="FFFF00"/>
    <a:srgbClr val="0000CC"/>
    <a:srgbClr val="3399FF"/>
    <a:srgbClr val="87EB23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9633" autoAdjust="0"/>
  </p:normalViewPr>
  <p:slideViewPr>
    <p:cSldViewPr>
      <p:cViewPr>
        <p:scale>
          <a:sx n="96" d="100"/>
          <a:sy n="96" d="100"/>
        </p:scale>
        <p:origin x="-504" y="-342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8CDCD98D-A6AC-4FAD-A62F-E27C1B289E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703204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BAEE665A-FEE3-4E9C-8843-9692618D60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4226381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326E-FAD4-4033-80A7-0AC905CABB45}" type="datetimeFigureOut">
              <a:rPr lang="ko-KR" altLang="en-US"/>
              <a:pPr>
                <a:defRPr/>
              </a:pPr>
              <a:t>2019-04-02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3E9B-FFD4-4A9C-988E-96B4C0F79C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0952-6FA4-4B8A-888D-D0D9C4A433DF}" type="datetimeFigureOut">
              <a:rPr lang="ko-KR" altLang="en-US"/>
              <a:pPr>
                <a:defRPr/>
              </a:pPr>
              <a:t>2019-04-02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D2F0-2AC1-4174-80F8-699743AD208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348F-DDF2-4A01-9F60-8C791F75480E}" type="datetimeFigureOut">
              <a:rPr lang="ko-KR" altLang="en-US"/>
              <a:pPr>
                <a:defRPr/>
              </a:pPr>
              <a:t>2019-04-02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7BDB-A6DA-4FD7-BD51-79993A8EE2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2C51-A86D-4022-BA86-346C4DD0BD58}" type="datetimeFigureOut">
              <a:rPr lang="ko-KR" altLang="en-US"/>
              <a:pPr>
                <a:defRPr/>
              </a:pPr>
              <a:t>2019-04-02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EEC0-38AB-478B-A20F-4C76D8C9FD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F6BF-665F-43E1-8B44-30396FDD6E7E}" type="datetimeFigureOut">
              <a:rPr lang="ko-KR" altLang="en-US"/>
              <a:pPr>
                <a:defRPr/>
              </a:pPr>
              <a:t>2019-04-02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63C8-2520-46C5-860B-20BD2C07BC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3006-35D4-4ACB-B7AD-508991DF4C4E}" type="datetimeFigureOut">
              <a:rPr lang="ko-KR" altLang="en-US"/>
              <a:pPr>
                <a:defRPr/>
              </a:pPr>
              <a:t>2019-04-02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39D8-B6B9-4760-9B0A-89AEECE17D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03BF-BD9E-4A72-93F5-49C6EB721959}" type="datetimeFigureOut">
              <a:rPr lang="ko-KR" altLang="en-US"/>
              <a:pPr>
                <a:defRPr/>
              </a:pPr>
              <a:t>2019-04-02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952C-B8AC-4EDC-811A-27883F21E4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D772-661C-4821-92CC-ADD0A9A5296C}" type="datetimeFigureOut">
              <a:rPr lang="ko-KR" altLang="en-US"/>
              <a:pPr>
                <a:defRPr/>
              </a:pPr>
              <a:t>2019-04-02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CF57-C6A7-44B9-B49A-91D2CF107C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4D57-049D-423A-A448-C6179DAD0FB4}" type="datetimeFigureOut">
              <a:rPr lang="ko-KR" altLang="en-US"/>
              <a:pPr>
                <a:defRPr/>
              </a:pPr>
              <a:t>2019-04-02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FE48-7882-4855-8507-DB6EB74E4D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EB05-E0A2-437B-96BD-623746F4EA0E}" type="datetimeFigureOut">
              <a:rPr lang="ko-KR" altLang="en-US"/>
              <a:pPr>
                <a:defRPr/>
              </a:pPr>
              <a:t>2019-04-02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1E16-F542-4BFA-ACAB-786B43CD73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82AB-8450-457F-B250-DEA66F690884}" type="datetimeFigureOut">
              <a:rPr lang="ko-KR" altLang="en-US"/>
              <a:pPr>
                <a:defRPr/>
              </a:pPr>
              <a:t>2019-04-02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6CB3-0002-4BB7-A7D0-F6CDEF82F8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2F19510-6FFA-4AEC-BFB4-A55CF4FC2E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2244" r:id="rId1"/>
    <p:sldLayoutId id="2147592245" r:id="rId2"/>
    <p:sldLayoutId id="2147592246" r:id="rId3"/>
    <p:sldLayoutId id="2147592247" r:id="rId4"/>
    <p:sldLayoutId id="2147592248" r:id="rId5"/>
    <p:sldLayoutId id="2147592249" r:id="rId6"/>
    <p:sldLayoutId id="2147592250" r:id="rId7"/>
    <p:sldLayoutId id="2147592251" r:id="rId8"/>
    <p:sldLayoutId id="2147592252" r:id="rId9"/>
    <p:sldLayoutId id="2147592253" r:id="rId10"/>
    <p:sldLayoutId id="214759225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908720"/>
            <a:ext cx="9073008" cy="5892709"/>
          </a:xfrm>
          <a:prstGeom prst="rect">
            <a:avLst/>
          </a:prstGeom>
        </p:spPr>
      </p:pic>
      <p:sp>
        <p:nvSpPr>
          <p:cNvPr id="3" name="직사각형 4"/>
          <p:cNvSpPr>
            <a:spLocks noChangeArrowheads="1"/>
          </p:cNvSpPr>
          <p:nvPr/>
        </p:nvSpPr>
        <p:spPr bwMode="auto">
          <a:xfrm>
            <a:off x="214314" y="214290"/>
            <a:ext cx="38820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상 수 도 사 업 소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4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3302" y="4509120"/>
            <a:ext cx="8858250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5-3.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영동취수장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집수매거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정비 및 증설 사업추진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4. 1. ~ 4. 30. / 2,000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스크린관 부설 및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여재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포설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514" y="2708920"/>
            <a:ext cx="885825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5-2.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지방상수도 배수지 및 침전지 청소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4. 1.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4. 30.  /  36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궁촌정수장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3302" y="692696"/>
            <a:ext cx="89177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5-1.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영동정수장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여과지 보수공사 추진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4. 1. ~ 4. 30.  /  660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여과지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유공블럭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설치 등</a:t>
            </a:r>
          </a:p>
        </p:txBody>
      </p:sp>
    </p:spTree>
    <p:extLst>
      <p:ext uri="{BB962C8B-B14F-4D97-AF65-F5344CB8AC3E}">
        <p14:creationId xmlns:p14="http://schemas.microsoft.com/office/powerpoint/2010/main" xmlns="" val="9491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3286125"/>
            <a:ext cx="8929687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4"/>
          <p:cNvSpPr>
            <a:spLocks noChangeArrowheads="1"/>
          </p:cNvSpPr>
          <p:nvPr/>
        </p:nvSpPr>
        <p:spPr bwMode="auto">
          <a:xfrm>
            <a:off x="214314" y="214290"/>
            <a:ext cx="38820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5-4.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상수도 공사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추진 </a:t>
            </a:r>
          </a:p>
        </p:txBody>
      </p:sp>
      <p:graphicFrame>
        <p:nvGraphicFramePr>
          <p:cNvPr id="4" name="Group 2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8326401"/>
              </p:ext>
            </p:extLst>
          </p:nvPr>
        </p:nvGraphicFramePr>
        <p:xfrm>
          <a:off x="214282" y="1000108"/>
          <a:ext cx="8643998" cy="5226480"/>
        </p:xfrm>
        <a:graphic>
          <a:graphicData uri="http://schemas.openxmlformats.org/drawingml/2006/table">
            <a:tbl>
              <a:tblPr/>
              <a:tblGrid>
                <a:gridCol w="2053462"/>
                <a:gridCol w="1512168"/>
                <a:gridCol w="1584176"/>
                <a:gridCol w="1351052"/>
                <a:gridCol w="1385252"/>
                <a:gridCol w="757888"/>
              </a:tblGrid>
              <a:tr h="393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  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위 치   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사업량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       용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  고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3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건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`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1,860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용산면</a:t>
                      </a:r>
                      <a:r>
                        <a:rPr kumimoji="1" lang="ko-KR" altLang="en-US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지방상수도</a:t>
                      </a:r>
                      <a:endParaRPr kumimoji="1" lang="en-US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노후관</a:t>
                      </a:r>
                      <a:r>
                        <a:rPr kumimoji="1" lang="ko-KR" altLang="en-US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교체공사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구촌리</a:t>
                      </a:r>
                      <a:endParaRPr kumimoji="1" lang="en-US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L=0.6km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131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관로매설</a:t>
                      </a:r>
                      <a:endParaRPr kumimoji="1" lang="en-US" altLang="ko-KR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황간면</a:t>
                      </a:r>
                      <a:endParaRPr kumimoji="1" lang="en-US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지방상수도 확장사업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노근리</a:t>
                      </a:r>
                      <a:endParaRPr kumimoji="1" lang="en-US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L=1.0km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130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관로매설</a:t>
                      </a:r>
                      <a:endParaRPr kumimoji="1" lang="en-US" altLang="ko-KR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상촌면</a:t>
                      </a:r>
                      <a:r>
                        <a:rPr kumimoji="1" lang="ko-KR" altLang="en-US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지방상수도 확장사업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교동리</a:t>
                      </a:r>
                      <a:endParaRPr kumimoji="1" lang="en-US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L=1.0km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138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관로매설</a:t>
                      </a:r>
                      <a:endParaRPr kumimoji="1" lang="en-US" altLang="ko-KR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0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황간면</a:t>
                      </a:r>
                      <a:endParaRPr kumimoji="1" lang="en-US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지방상수도 확장사업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용암</a:t>
                      </a:r>
                      <a:r>
                        <a:rPr kumimoji="1" lang="en-US" altLang="ko-KR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kumimoji="1" lang="ko-KR" altLang="en-US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</a:t>
                      </a:r>
                      <a:endParaRPr kumimoji="1" lang="en-US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L=3.0km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260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관로매설</a:t>
                      </a:r>
                      <a:endParaRPr kumimoji="1" lang="en-US" altLang="ko-KR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752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양강면</a:t>
                      </a:r>
                      <a:endParaRPr kumimoji="1" lang="en-US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지방상수도 확장사업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산막</a:t>
                      </a:r>
                      <a:r>
                        <a:rPr kumimoji="1" lang="en-US" altLang="ko-KR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kumimoji="1" lang="ko-KR" altLang="en-US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</a:t>
                      </a:r>
                      <a:endParaRPr kumimoji="1" lang="en-US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L=3.0km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388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관로매설</a:t>
                      </a:r>
                      <a:endParaRPr kumimoji="1" lang="en-US" altLang="ko-KR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황간면</a:t>
                      </a:r>
                      <a:endParaRPr kumimoji="1" lang="en-US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지방상수도 </a:t>
                      </a:r>
                      <a:r>
                        <a:rPr kumimoji="1" lang="ko-KR" altLang="en-US" sz="16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확관공사</a:t>
                      </a:r>
                      <a:endParaRPr kumimoji="1" lang="ko-KR" altLang="en-US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신흥리</a:t>
                      </a:r>
                      <a:endParaRPr kumimoji="1" lang="en-US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L=1.0km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167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관로매설</a:t>
                      </a:r>
                      <a:endParaRPr kumimoji="1" lang="en-US" altLang="ko-KR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8767588"/>
              </p:ext>
            </p:extLst>
          </p:nvPr>
        </p:nvGraphicFramePr>
        <p:xfrm>
          <a:off x="179512" y="260648"/>
          <a:ext cx="8643998" cy="3112370"/>
        </p:xfrm>
        <a:graphic>
          <a:graphicData uri="http://schemas.openxmlformats.org/drawingml/2006/table">
            <a:tbl>
              <a:tblPr/>
              <a:tblGrid>
                <a:gridCol w="2053462"/>
                <a:gridCol w="1512168"/>
                <a:gridCol w="1584176"/>
                <a:gridCol w="1351052"/>
                <a:gridCol w="1420022"/>
                <a:gridCol w="723118"/>
              </a:tblGrid>
              <a:tr h="538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  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위 치   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사업량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       용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  고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2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상촌면</a:t>
                      </a:r>
                      <a:r>
                        <a:rPr kumimoji="1" lang="ko-KR" altLang="en-US" sz="15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낙후지역먹는물</a:t>
                      </a:r>
                      <a:endParaRPr kumimoji="1" lang="en-US" altLang="ko-KR" sz="15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수질개선사업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3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상고자리</a:t>
                      </a:r>
                      <a:endParaRPr kumimoji="1" lang="en-US" altLang="ko-KR" sz="1600" b="0" i="0" u="none" strike="noStrike" cap="none" spc="-3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L=2.0km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203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관로매설</a:t>
                      </a:r>
                      <a:endParaRPr kumimoji="1" lang="en-US" altLang="ko-KR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52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학산면</a:t>
                      </a:r>
                      <a:r>
                        <a:rPr kumimoji="1" lang="ko-KR" altLang="en-US" sz="15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낙후지역먹는물</a:t>
                      </a:r>
                      <a:endParaRPr kumimoji="1" lang="en-US" altLang="ko-KR" sz="15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수질개선사업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학산면</a:t>
                      </a:r>
                      <a:r>
                        <a:rPr kumimoji="1" lang="ko-KR" altLang="en-US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봉소리</a:t>
                      </a:r>
                      <a:endParaRPr kumimoji="1" lang="en-US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L=3.5km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353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관로매설</a:t>
                      </a:r>
                      <a:endParaRPr kumimoji="1" lang="en-US" altLang="ko-KR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52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상수원 보호구역 내 </a:t>
                      </a:r>
                      <a:endParaRPr kumimoji="1" lang="en-US" altLang="ko-KR" sz="15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CCTV </a:t>
                      </a:r>
                      <a:r>
                        <a:rPr kumimoji="1" lang="ko-KR" altLang="en-US" sz="15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설치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양강면</a:t>
                      </a:r>
                      <a:r>
                        <a:rPr kumimoji="1" lang="ko-KR" altLang="en-US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일원</a:t>
                      </a:r>
                      <a:endParaRPr kumimoji="1" lang="en-US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kumimoji="1" lang="ko-KR" altLang="en-US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개소</a:t>
                      </a:r>
                      <a:endParaRPr kumimoji="1" lang="en-US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60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관로매설</a:t>
                      </a:r>
                      <a:endParaRPr kumimoji="1" lang="en-US" altLang="ko-KR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718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소규모수도시설</a:t>
                      </a:r>
                      <a:endParaRPr kumimoji="1" lang="en-US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kumimoji="1" lang="ko-KR" altLang="en-US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분기 수질검사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30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영동읍</a:t>
                      </a:r>
                      <a:r>
                        <a:rPr kumimoji="1" lang="ko-KR" altLang="en-US" sz="1600" b="0" i="0" u="none" strike="noStrike" cap="none" spc="-3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외 </a:t>
                      </a:r>
                      <a:r>
                        <a:rPr kumimoji="1" lang="en-US" altLang="ko-KR" sz="1600" b="0" i="0" u="none" strike="noStrike" cap="none" spc="-3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kumimoji="1" lang="ko-KR" altLang="en-US" sz="1600" b="0" i="0" u="none" strike="noStrike" cap="none" spc="-3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개면</a:t>
                      </a:r>
                      <a:endParaRPr kumimoji="1" lang="en-US" altLang="ko-KR" sz="1600" b="0" i="0" u="none" strike="noStrike" cap="none" spc="-3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178</a:t>
                      </a:r>
                      <a:r>
                        <a:rPr kumimoji="1" lang="ko-KR" altLang="en-US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개소</a:t>
                      </a:r>
                      <a:endParaRPr kumimoji="1" lang="en-US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30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용역추진</a:t>
                      </a:r>
                      <a:endParaRPr kumimoji="1" lang="ko-KR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44" y="5013176"/>
            <a:ext cx="87154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</a:p>
          <a:p>
            <a:pPr marL="6480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2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상반기 상수도요금 체납액 일제 징수 및 자진납부 안내 </a:t>
            </a:r>
            <a:endParaRPr lang="en-US" altLang="ko-KR" sz="22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6068" y="3573016"/>
            <a:ext cx="885825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지방상수도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마을상수도 관리자 건강진단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300" b="1" kern="0" dirty="0" smtClean="0">
                <a:latin typeface="HY헤드라인M" pitchFamily="18" charset="-127"/>
                <a:ea typeface="HY헤드라인M" pitchFamily="18" charset="-127"/>
              </a:rPr>
              <a:t>4. 1. ~ 4. 30. / 220</a:t>
            </a:r>
            <a:r>
              <a:rPr lang="ko-KR" altLang="en-US" sz="2300" b="1" kern="0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3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300" b="1" kern="0" dirty="0" smtClean="0">
                <a:latin typeface="HY헤드라인M" pitchFamily="18" charset="-127"/>
                <a:ea typeface="HY헤드라인M" pitchFamily="18" charset="-127"/>
              </a:rPr>
              <a:t>영동군보건소 </a:t>
            </a:r>
            <a:r>
              <a:rPr lang="en-US" altLang="ko-KR" sz="23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300" b="1" kern="0" dirty="0" smtClean="0">
                <a:latin typeface="HY헤드라인M" pitchFamily="18" charset="-127"/>
                <a:ea typeface="HY헤드라인M" pitchFamily="18" charset="-127"/>
              </a:rPr>
              <a:t>장티푸스 등 </a:t>
            </a:r>
            <a:r>
              <a:rPr lang="en-US" altLang="ko-KR" sz="2300" b="1" kern="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300" b="1" kern="0" dirty="0" smtClean="0">
                <a:latin typeface="HY헤드라인M" pitchFamily="18" charset="-127"/>
                <a:ea typeface="HY헤드라인M" pitchFamily="18" charset="-127"/>
              </a:rPr>
              <a:t>종 검사</a:t>
            </a:r>
            <a:endParaRPr lang="en-US" altLang="ko-KR" sz="23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2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74860</TotalTime>
  <Words>240</Words>
  <Application>Microsoft Office PowerPoint</Application>
  <PresentationFormat>화면 슬라이드 쇼(4:3)</PresentationFormat>
  <Paragraphs>89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11485</cp:revision>
  <cp:lastPrinted>2019-03-28T03:21:34Z</cp:lastPrinted>
  <dcterms:modified xsi:type="dcterms:W3CDTF">2019-04-02T07:50:07Z</dcterms:modified>
</cp:coreProperties>
</file>