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9302" r:id="rId1"/>
  </p:sldMasterIdLst>
  <p:notesMasterIdLst>
    <p:notesMasterId r:id="rId6"/>
  </p:notesMasterIdLst>
  <p:handoutMasterIdLst>
    <p:handoutMasterId r:id="rId7"/>
  </p:handoutMasterIdLst>
  <p:sldIdLst>
    <p:sldId id="5819" r:id="rId2"/>
    <p:sldId id="5820" r:id="rId3"/>
    <p:sldId id="5816" r:id="rId4"/>
    <p:sldId id="5821" r:id="rId5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B036"/>
    <a:srgbClr val="05AB0D"/>
    <a:srgbClr val="0000FF"/>
    <a:srgbClr val="FFFF00"/>
    <a:srgbClr val="0000CC"/>
    <a:srgbClr val="3399FF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344" autoAdjust="0"/>
    <p:restoredTop sz="99633" autoAdjust="0"/>
  </p:normalViewPr>
  <p:slideViewPr>
    <p:cSldViewPr>
      <p:cViewPr>
        <p:scale>
          <a:sx n="96" d="100"/>
          <a:sy n="96" d="100"/>
        </p:scale>
        <p:origin x="-504" y="-34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8CDCD98D-A6AC-4FAD-A62F-E27C1B289EA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5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AEE665A-FEE3-4E9C-8843-9692618D60A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>
              <a:lnSpc>
                <a:spcPct val="150000"/>
              </a:lnSpc>
              <a:buClr>
                <a:srgbClr val="FFFF00"/>
              </a:buClr>
              <a:buSzPct val="60000"/>
              <a:buFont typeface="Monotype Sorts" pitchFamily="2" charset="2"/>
              <a:buNone/>
            </a:pPr>
            <a:fld id="{CE2DD4AB-A9C3-4498-BDDD-269677352947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charset="-127"/>
                <a:sym typeface="Symbol" pitchFamily="18" charset="2"/>
              </a:rPr>
              <a:pPr algn="r" defTabSz="881063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 pitchFamily="2" charset="2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charset="-127"/>
              <a:sym typeface="Symbol" pitchFamily="18" charset="2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5" y="4721225"/>
            <a:ext cx="5441632" cy="4471988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79326E-FAD4-4033-80A7-0AC905CABB45}" type="datetimeFigureOut">
              <a:rPr lang="ko-KR" altLang="en-US"/>
              <a:pPr>
                <a:defRPr/>
              </a:pPr>
              <a:t>2018-07-26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D3E9B-FFD4-4A9C-988E-96B4C0F79C6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90952-6FA4-4B8A-888D-D0D9C4A433DF}" type="datetimeFigureOut">
              <a:rPr lang="ko-KR" altLang="en-US"/>
              <a:pPr>
                <a:defRPr/>
              </a:pPr>
              <a:t>2018-07-26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FD2F0-2AC1-4174-80F8-699743AD208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A348F-DDF2-4A01-9F60-8C791F75480E}" type="datetimeFigureOut">
              <a:rPr lang="ko-KR" altLang="en-US"/>
              <a:pPr>
                <a:defRPr/>
              </a:pPr>
              <a:t>2018-07-26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D7BDB-A6DA-4FD7-BD51-79993A8EE25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72C51-A86D-4022-BA86-346C4DD0BD58}" type="datetimeFigureOut">
              <a:rPr lang="ko-KR" altLang="en-US"/>
              <a:pPr>
                <a:defRPr/>
              </a:pPr>
              <a:t>2018-07-26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7FEEC0-38AB-478B-A20F-4C76D8C9FDB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75F6BF-665F-43E1-8B44-30396FDD6E7E}" type="datetimeFigureOut">
              <a:rPr lang="ko-KR" altLang="en-US"/>
              <a:pPr>
                <a:defRPr/>
              </a:pPr>
              <a:t>2018-07-26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9363C8-2520-46C5-860B-20BD2C07BC4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03006-35D4-4ACB-B7AD-508991DF4C4E}" type="datetimeFigureOut">
              <a:rPr lang="ko-KR" altLang="en-US"/>
              <a:pPr>
                <a:defRPr/>
              </a:pPr>
              <a:t>2018-07-26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139D8-B6B9-4760-9B0A-89AEECE17D1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9403BF-BD9E-4A72-93F5-49C6EB721959}" type="datetimeFigureOut">
              <a:rPr lang="ko-KR" altLang="en-US"/>
              <a:pPr>
                <a:defRPr/>
              </a:pPr>
              <a:t>2018-07-26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7E952C-B8AC-4EDC-811A-27883F21E42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C9D772-661C-4821-92CC-ADD0A9A5296C}" type="datetimeFigureOut">
              <a:rPr lang="ko-KR" altLang="en-US"/>
              <a:pPr>
                <a:defRPr/>
              </a:pPr>
              <a:t>2018-07-26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0BCF57-C6A7-44B9-B49A-91D2CF107CA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9B4D57-049D-423A-A448-C6179DAD0FB4}" type="datetimeFigureOut">
              <a:rPr lang="ko-KR" altLang="en-US"/>
              <a:pPr>
                <a:defRPr/>
              </a:pPr>
              <a:t>2018-07-26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7FE48-7882-4855-8507-DB6EB74E4D1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11EB05-E0A2-437B-96BD-623746F4EA0E}" type="datetimeFigureOut">
              <a:rPr lang="ko-KR" altLang="en-US"/>
              <a:pPr>
                <a:defRPr/>
              </a:pPr>
              <a:t>2018-07-26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B11E16-F542-4BFA-ACAB-786B43CD73C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282AB-8450-457F-B250-DEA66F690884}" type="datetimeFigureOut">
              <a:rPr lang="ko-KR" altLang="en-US"/>
              <a:pPr>
                <a:defRPr/>
              </a:pPr>
              <a:t>2018-07-26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C06CB3-0002-4BB7-A7D0-F6CDEF82F8F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205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F2F19510-6FFA-4AEC-BFB4-A55CF4FC2EF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92244" r:id="rId1"/>
    <p:sldLayoutId id="2147592245" r:id="rId2"/>
    <p:sldLayoutId id="2147592246" r:id="rId3"/>
    <p:sldLayoutId id="2147592247" r:id="rId4"/>
    <p:sldLayoutId id="2147592248" r:id="rId5"/>
    <p:sldLayoutId id="2147592249" r:id="rId6"/>
    <p:sldLayoutId id="2147592250" r:id="rId7"/>
    <p:sldLayoutId id="2147592251" r:id="rId8"/>
    <p:sldLayoutId id="2147592252" r:id="rId9"/>
    <p:sldLayoutId id="2147592253" r:id="rId10"/>
    <p:sldLayoutId id="2147592254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14338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상수도사업소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46080" y="2786058"/>
            <a:ext cx="8640762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상수도사업 경영개선을 위한 조례 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개정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6480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수도급수조례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상수도 요금 인상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6480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상수도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원인자부담금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산정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징수 등에 관한 조례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6480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: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수도시설 신설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복구 등에 따른 비용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원인자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부담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6480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방침 결정 및 의원간담회 실시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6480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2844" y="554034"/>
            <a:ext cx="8929750" cy="2089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상수원보호구역 관리 추진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6480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심천면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금정리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양강면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구강리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(4.52km)</a:t>
            </a:r>
          </a:p>
          <a:p>
            <a:pPr marL="6480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상수원 오염행위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취사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낚시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캠핑 등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단속 및 수목 제거 추진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81639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14313" y="3286125"/>
            <a:ext cx="8929687" cy="3214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직사각형 4"/>
          <p:cNvSpPr>
            <a:spLocks noChangeArrowheads="1"/>
          </p:cNvSpPr>
          <p:nvPr/>
        </p:nvSpPr>
        <p:spPr bwMode="auto">
          <a:xfrm>
            <a:off x="189837" y="262574"/>
            <a:ext cx="381065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-3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상수도 공사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추진 </a:t>
            </a:r>
          </a:p>
        </p:txBody>
      </p:sp>
      <p:graphicFrame>
        <p:nvGraphicFramePr>
          <p:cNvPr id="4" name="Group 267"/>
          <p:cNvGraphicFramePr>
            <a:graphicFrameLocks noGrp="1"/>
          </p:cNvGraphicFramePr>
          <p:nvPr/>
        </p:nvGraphicFramePr>
        <p:xfrm>
          <a:off x="214282" y="1000108"/>
          <a:ext cx="8643998" cy="5339030"/>
        </p:xfrm>
        <a:graphic>
          <a:graphicData uri="http://schemas.openxmlformats.org/drawingml/2006/table">
            <a:tbl>
              <a:tblPr/>
              <a:tblGrid>
                <a:gridCol w="3000396"/>
                <a:gridCol w="1285884"/>
                <a:gridCol w="1428760"/>
                <a:gridCol w="1143008"/>
                <a:gridCol w="1000132"/>
                <a:gridCol w="785818"/>
              </a:tblGrid>
              <a:tr h="3934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구  분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위 치   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사업량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사업비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백만원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)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내  용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비 고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44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계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7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건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`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753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2906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양산면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원당리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유수율제고사업</a:t>
                      </a:r>
                      <a:endParaRPr kumimoji="1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양산면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원당리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L=2.7km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158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토공</a:t>
                      </a: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1687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학산면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지내리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모리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마을상수도개량사업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학산면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지내리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L=2.4km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60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토공</a:t>
                      </a: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2750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추풍령면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웅북리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중웅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소규모수도시설개량사업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추풍령면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웅북리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L=1.6km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149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토공</a:t>
                      </a: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5500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추풍령면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작점리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작동본동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) 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소규모수도시설개량사업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추풍령면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작점리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L=1.5km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129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토공</a:t>
                      </a: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2750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양강면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지촌리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내공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낙후지역먹는물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수질개선사업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양강면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지촌리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L=1.7km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161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토공</a:t>
                      </a: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5500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영동읍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당곡리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신기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낙후지역먹는물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수질개선사업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영동읍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당곡리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L=0.4km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40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토공</a:t>
                      </a: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2750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용산면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율리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전주동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낙후지역먹는물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수질개선사업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용산면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율리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L=0.6km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56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토공</a:t>
                      </a: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6080" y="357166"/>
            <a:ext cx="8640762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신탄배수지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재소독설비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정비사업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6480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8. 1.(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8.31(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  /  12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6480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신탄배수지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재소독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설비 정비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2844" y="2928934"/>
            <a:ext cx="8640762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-5.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영동취수장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집수매거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정비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증설사업 설계용역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6480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8. 1.(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8.31(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  / 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집수매거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(612m)  /  50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6480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집수매거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정비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증설사업 설계용역 준공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81639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74885</TotalTime>
  <Words>230</Words>
  <Application>Microsoft Office PowerPoint</Application>
  <PresentationFormat>화면 슬라이드 쇼(4:3)</PresentationFormat>
  <Paragraphs>78</Paragraphs>
  <Slides>4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11484</cp:revision>
  <dcterms:modified xsi:type="dcterms:W3CDTF">2018-07-26T01:07:42Z</dcterms:modified>
</cp:coreProperties>
</file>