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7"/>
  </p:notesMasterIdLst>
  <p:handoutMasterIdLst>
    <p:handoutMasterId r:id="rId8"/>
  </p:handoutMasterIdLst>
  <p:sldIdLst>
    <p:sldId id="5819" r:id="rId2"/>
    <p:sldId id="5820" r:id="rId3"/>
    <p:sldId id="5827" r:id="rId4"/>
    <p:sldId id="5816" r:id="rId5"/>
    <p:sldId id="5823" r:id="rId6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33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8CDCD98D-A6AC-4FAD-A62F-E27C1B289EA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BAEE665A-FEE3-4E9C-8843-9692618D60A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 txBox="1">
            <a:spLocks noGrp="1" noChangeArrowheads="1"/>
          </p:cNvSpPr>
          <p:nvPr/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>
              <a:lnSpc>
                <a:spcPct val="150000"/>
              </a:lnSpc>
              <a:buClr>
                <a:srgbClr val="FFFF00"/>
              </a:buClr>
              <a:buSzPct val="60000"/>
              <a:buFont typeface="Monotype Sorts" pitchFamily="2" charset="2"/>
              <a:buNone/>
            </a:pPr>
            <a:fld id="{CE2DD4AB-A9C3-4498-BDDD-269677352947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charset="-127"/>
                <a:sym typeface="Symbol" pitchFamily="18" charset="2"/>
              </a:rPr>
              <a:pPr algn="r" defTabSz="881063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 pitchFamily="2" charset="2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charset="-127"/>
              <a:sym typeface="Symbol" pitchFamily="18" charset="2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5" y="4721225"/>
            <a:ext cx="5441632" cy="4471988"/>
          </a:xfrm>
          <a:noFill/>
          <a:ln/>
        </p:spPr>
        <p:txBody>
          <a:bodyPr lIns="90841" tIns="45408" rIns="90841" bIns="45408"/>
          <a:lstStyle/>
          <a:p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9326E-FAD4-4033-80A7-0AC905CABB45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2D3E9B-FFD4-4A9C-988E-96B4C0F79C6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90952-6FA4-4B8A-888D-D0D9C4A433DF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FD2F0-2AC1-4174-80F8-699743AD208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A348F-DDF2-4A01-9F60-8C791F75480E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AD7BDB-A6DA-4FD7-BD51-79993A8EE2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C51-A86D-4022-BA86-346C4DD0BD58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FEEC0-38AB-478B-A20F-4C76D8C9F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5F6BF-665F-43E1-8B44-30396FDD6E7E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363C8-2520-46C5-860B-20BD2C07BC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103006-35D4-4ACB-B7AD-508991DF4C4E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139D8-B6B9-4760-9B0A-89AEECE17D1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403BF-BD9E-4A72-93F5-49C6EB721959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7E952C-B8AC-4EDC-811A-27883F21E4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9D772-661C-4821-92CC-ADD0A9A5296C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BCF57-C6A7-44B9-B49A-91D2CF107CA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B4D57-049D-423A-A448-C6179DAD0FB4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7FE48-7882-4855-8507-DB6EB74E4D1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1EB05-E0A2-437B-96BD-623746F4EA0E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B11E16-F542-4BFA-ACAB-786B43CD73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282AB-8450-457F-B250-DEA66F690884}" type="datetimeFigureOut">
              <a:rPr lang="ko-KR" altLang="en-US"/>
              <a:pPr>
                <a:defRPr/>
              </a:pPr>
              <a:t>2017-03-30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06CB3-0002-4BB7-A7D0-F6CDEF82F8F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2051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F2F19510-6FFA-4AEC-BFB4-A55CF4FC2EF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2244" r:id="rId1"/>
    <p:sldLayoutId id="2147592245" r:id="rId2"/>
    <p:sldLayoutId id="2147592246" r:id="rId3"/>
    <p:sldLayoutId id="2147592247" r:id="rId4"/>
    <p:sldLayoutId id="2147592248" r:id="rId5"/>
    <p:sldLayoutId id="2147592249" r:id="rId6"/>
    <p:sldLayoutId id="2147592250" r:id="rId7"/>
    <p:sldLayoutId id="2147592251" r:id="rId8"/>
    <p:sldLayoutId id="2147592252" r:id="rId9"/>
    <p:sldLayoutId id="2147592253" r:id="rId10"/>
    <p:sldLayoutId id="2147592254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pic>
        <p:nvPicPr>
          <p:cNvPr id="7" name="그림 6" descr="포맷변환_13jpg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90533" y="-285776"/>
            <a:ext cx="9334533" cy="7429552"/>
          </a:xfrm>
          <a:prstGeom prst="rect">
            <a:avLst/>
          </a:prstGeom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상수도사업소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14282" y="3286124"/>
            <a:ext cx="8678862" cy="309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5-2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상반기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소규모수도시설 물탱크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청소 추진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위      치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일원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사  업 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비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55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량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185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물탱크 청소 및 울타리 주변 정리</a:t>
            </a:r>
            <a:endParaRPr kumimoji="0" lang="ko-KR" altLang="en-US" sz="2000" b="1" spc="-10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14282" y="357166"/>
            <a:ext cx="87868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5-1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지방공기업 경영개선 방안 연구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용역 추진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사업기간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2017. 4. ~ 8. (120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사  업 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42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계약 및 용역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착수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개찰일자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2017. 4. 3.</a:t>
            </a:r>
            <a:endParaRPr lang="en-US" altLang="ko-KR" sz="2400" b="1" kern="0" dirty="0">
              <a:latin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285728"/>
            <a:ext cx="8715375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5-3.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정수장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배출수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오염도 검사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의뢰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. 17. ~ 4. 28. 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검사대상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영동정수장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궁촌정수장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㈜한국산업공해연구소 의뢰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내      용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: BOD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항목</a:t>
            </a: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914400" lvl="1" indent="-457200" fontAlgn="auto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3286124"/>
            <a:ext cx="8786812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2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5-4.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지방상수도 및 마을상수도 관리자 건강진단 실시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4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. 10. ~ 4. 28.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대  상 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215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상수도사업소 직원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38,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마을상수도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177)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검사기관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영동군 보건소 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검사항목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장티푸스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파라티푸스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세균성이질</a:t>
            </a:r>
            <a:endParaRPr lang="en-US" altLang="ko-KR" sz="2400" b="1" kern="0" dirty="0">
              <a:latin typeface="HY견고딕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14313" y="3286125"/>
            <a:ext cx="8929687" cy="32147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4"/>
          <p:cNvSpPr>
            <a:spLocks noChangeArrowheads="1"/>
          </p:cNvSpPr>
          <p:nvPr/>
        </p:nvSpPr>
        <p:spPr bwMode="auto">
          <a:xfrm>
            <a:off x="251520" y="476672"/>
            <a:ext cx="38106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5-5.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상수도 공사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추진 </a:t>
            </a:r>
          </a:p>
        </p:txBody>
      </p:sp>
      <p:graphicFrame>
        <p:nvGraphicFramePr>
          <p:cNvPr id="4" name="Group 267"/>
          <p:cNvGraphicFramePr>
            <a:graphicFrameLocks noGrp="1"/>
          </p:cNvGraphicFramePr>
          <p:nvPr/>
        </p:nvGraphicFramePr>
        <p:xfrm>
          <a:off x="285720" y="1285861"/>
          <a:ext cx="8678166" cy="4876528"/>
        </p:xfrm>
        <a:graphic>
          <a:graphicData uri="http://schemas.openxmlformats.org/drawingml/2006/table">
            <a:tbl>
              <a:tblPr/>
              <a:tblGrid>
                <a:gridCol w="1500198"/>
                <a:gridCol w="2500330"/>
                <a:gridCol w="1643074"/>
                <a:gridCol w="857256"/>
                <a:gridCol w="1785950"/>
                <a:gridCol w="391358"/>
              </a:tblGrid>
              <a:tr h="6409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구  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   업   명  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사업량</a:t>
                      </a:r>
                      <a:endParaRPr kumimoji="1" lang="ko-KR" alt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(km)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사업비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7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백만원</a:t>
                      </a:r>
                      <a:r>
                        <a:rPr kumimoji="1" lang="en-US" altLang="ko-K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       용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비  고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35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계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5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건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`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1,580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1" lang="ko-KR" altLang="ko-KR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8408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농어촌</a:t>
                      </a:r>
                      <a:endParaRPr kumimoji="1" lang="en-US" altLang="ko-KR" sz="1600" b="0" i="0" u="none" strike="noStrike" cap="none" spc="-100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spc="-100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생활용수개발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황간 농어촌생활용수개발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3.9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1,200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관로매설</a:t>
                      </a:r>
                      <a:endParaRPr kumimoji="1" lang="en-US" altLang="ko-KR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유수율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제고사업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상촌면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임산리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0.9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174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1438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심천면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금정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리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90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″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75846"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소규모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수도시설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  <a:p>
                      <a:pPr algn="ctr" latinLnBrk="1"/>
                      <a:r>
                        <a:rPr lang="ko-KR" altLang="en-US" sz="1600" dirty="0" smtClean="0">
                          <a:latin typeface="HY견고딕" pitchFamily="18" charset="-127"/>
                          <a:ea typeface="HY견고딕" pitchFamily="18" charset="-127"/>
                        </a:rPr>
                        <a:t>개량사업</a:t>
                      </a:r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추풍령면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웅북리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상웅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1.4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125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견고딕" pitchFamily="18" charset="-127"/>
                          <a:ea typeface="HY견고딕" pitchFamily="18" charset="-127"/>
                        </a:rPr>
                        <a:t>관로공</a:t>
                      </a:r>
                      <a:endParaRPr lang="en-US" altLang="ko-KR" sz="1600" dirty="0" smtClean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  <a:tr h="743097"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600" dirty="0"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용화면 </a:t>
                      </a:r>
                      <a:r>
                        <a:rPr kumimoji="1" lang="ko-KR" alt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내룡리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(</a:t>
                      </a:r>
                      <a:r>
                        <a:rPr kumimoji="1" lang="ko-KR" alt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본동</a:t>
                      </a: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)</a:t>
                      </a:r>
                      <a:endParaRPr kumimoji="1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1.5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1" hangingPunct="1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ko-K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Y견고딕" pitchFamily="18" charset="-127"/>
                          <a:ea typeface="HY견고딕" pitchFamily="18" charset="-127"/>
                        </a:rPr>
                        <a:t>100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견고딕" pitchFamily="18" charset="-127"/>
                          <a:ea typeface="HY견고딕" pitchFamily="18" charset="-127"/>
                        </a:rPr>
                        <a:t>″</a:t>
                      </a: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Y견고딕" pitchFamily="18" charset="-127"/>
                        <a:ea typeface="HY견고딕" pitchFamily="18" charset="-127"/>
                      </a:endParaRPr>
                    </a:p>
                  </a:txBody>
                  <a:tcPr marL="93600" marR="93600" marT="46800" marB="4680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07950" y="3214688"/>
            <a:ext cx="8856663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</a:t>
            </a:r>
          </a:p>
          <a:p>
            <a:pPr marL="914400" lvl="1" indent="-457200" eaLnBrk="0" hangingPunct="0">
              <a:lnSpc>
                <a:spcPts val="4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kern="0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    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179388" y="142852"/>
            <a:ext cx="8964612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3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</a:t>
            </a:r>
            <a:r>
              <a:rPr lang="ko-KR" altLang="en-US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보고</a:t>
            </a:r>
            <a:r>
              <a:rPr lang="en-US" altLang="ko-KR" sz="2800" kern="0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 </a:t>
            </a:r>
            <a:r>
              <a:rPr lang="ko-KR" altLang="en-US" sz="2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전입실적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2017.3.31</a:t>
            </a:r>
            <a:r>
              <a:rPr lang="ko-KR" altLang="en-US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일</a:t>
            </a:r>
            <a:r>
              <a:rPr lang="en-US" altLang="ko-KR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현재</a:t>
            </a:r>
            <a:r>
              <a:rPr lang="en-US" altLang="ko-KR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                                                                            </a:t>
            </a:r>
            <a:r>
              <a:rPr lang="en-US" altLang="ko-KR" sz="1400" kern="0" spc="-50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                             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단위 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:  </a:t>
            </a:r>
            <a:r>
              <a:rPr lang="ko-KR" altLang="en-US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1400" kern="0" spc="-50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000" kern="0" spc="-5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714348" y="1643050"/>
          <a:ext cx="8064896" cy="2613395"/>
        </p:xfrm>
        <a:graphic>
          <a:graphicData uri="http://schemas.openxmlformats.org/drawingml/2006/table">
            <a:tbl>
              <a:tblPr firstRow="1" bandRow="1"/>
              <a:tblGrid>
                <a:gridCol w="1758556"/>
                <a:gridCol w="1595920"/>
                <a:gridCol w="1595920"/>
                <a:gridCol w="1676868"/>
                <a:gridCol w="1437632"/>
              </a:tblGrid>
              <a:tr h="43329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팀명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800" dirty="0" err="1" smtClean="0">
                          <a:solidFill>
                            <a:schemeClr val="bg1"/>
                          </a:solidFill>
                          <a:latin typeface="HY헤드라인M" pitchFamily="18" charset="-127"/>
                          <a:ea typeface="HY헤드라인M" pitchFamily="18" charset="-127"/>
                        </a:rPr>
                        <a:t>팀원수</a:t>
                      </a:r>
                      <a:endParaRPr lang="ko-KR" altLang="en-US" sz="1800" dirty="0">
                        <a:solidFill>
                          <a:schemeClr val="bg1"/>
                        </a:solidFill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전입인원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추진율</a:t>
                      </a:r>
                      <a:r>
                        <a:rPr lang="en-US" altLang="ko-KR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(%)</a:t>
                      </a: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b="1" kern="1200">
                          <a:solidFill>
                            <a:schemeClr val="lt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8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비고</a:t>
                      </a:r>
                      <a:endParaRPr lang="ko-KR" altLang="en-US" sz="18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</a:tr>
              <a:tr h="545025"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ko-KR" altLang="en-US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계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19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15.79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ko-KR"/>
                      </a:defPPr>
                      <a:lvl1pPr marL="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1pPr>
                      <a:lvl2pPr marL="457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2pPr>
                      <a:lvl3pPr marL="914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3pPr>
                      <a:lvl4pPr marL="1371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4pPr>
                      <a:lvl5pPr marL="18288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5pPr>
                      <a:lvl6pPr marL="22860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6pPr>
                      <a:lvl7pPr marL="27432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7pPr>
                      <a:lvl8pPr marL="32004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8pPr>
                      <a:lvl9pPr marL="3657600" algn="l" defTabSz="914400" rtl="0" eaLnBrk="1" latinLnBrk="1" hangingPunct="1">
                        <a:defRPr sz="1800" kern="1200">
                          <a:solidFill>
                            <a:schemeClr val="dk1"/>
                          </a:solidFill>
                          <a:latin typeface="맑은 고딕"/>
                        </a:defRPr>
                      </a:lvl9pPr>
                    </a:lstStyle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수도경영팀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2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33.33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수도시설팀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7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14.29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  <a:tr h="54502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600" dirty="0" err="1" smtClean="0">
                          <a:latin typeface="HY헤드라인M" pitchFamily="18" charset="-127"/>
                          <a:ea typeface="HY헤드라인M" pitchFamily="18" charset="-127"/>
                        </a:rPr>
                        <a:t>정수관리팀</a:t>
                      </a:r>
                      <a:endParaRPr lang="en-US" altLang="ko-KR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6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dirty="0" smtClean="0">
                          <a:latin typeface="HY헤드라인M" pitchFamily="18" charset="-127"/>
                          <a:ea typeface="HY헤드라인M" pitchFamily="18" charset="-127"/>
                        </a:rPr>
                        <a:t>-</a:t>
                      </a:r>
                      <a:endParaRPr lang="ko-KR" altLang="en-US" sz="1600" dirty="0" smtClean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600" spc="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 anchor="ctr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79388" y="4572008"/>
            <a:ext cx="8750330" cy="1880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14350" indent="-457200">
              <a:lnSpc>
                <a:spcPct val="150000"/>
              </a:lnSpc>
              <a:spcBef>
                <a:spcPct val="20000"/>
              </a:spcBef>
              <a:buClr>
                <a:schemeClr val="tx1"/>
              </a:buClr>
              <a:buSzPct val="60000"/>
              <a:tabLst>
                <a:tab pos="4953000" algn="l"/>
              </a:tabLst>
              <a:defRPr/>
            </a:pP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▣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공무원 </a:t>
            </a:r>
            <a:r>
              <a:rPr lang="ko-KR" altLang="en-US" sz="2800" kern="0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팀별</a:t>
            </a:r>
            <a:r>
              <a:rPr lang="ko-KR" altLang="en-US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전입실적  보고</a:t>
            </a:r>
            <a:r>
              <a:rPr lang="en-US" altLang="ko-KR" sz="2800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550" kern="0" spc="-10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향후 추진대책 </a:t>
            </a:r>
            <a:endParaRPr lang="en-US" altLang="ko-KR" sz="2400" kern="0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-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전입대상자 지속적 발굴 및 신속 전입 추진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kern="0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</a:t>
            </a:r>
            <a:r>
              <a:rPr lang="ko-KR" altLang="en-US" sz="2400" kern="0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400" kern="0" dirty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74707</TotalTime>
  <Words>296</Words>
  <Application>Microsoft Office PowerPoint</Application>
  <PresentationFormat>화면 슬라이드 쇼(4:3)</PresentationFormat>
  <Paragraphs>98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11456</cp:revision>
  <dcterms:modified xsi:type="dcterms:W3CDTF">2017-03-30T07:56:29Z</dcterms:modified>
</cp:coreProperties>
</file>